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8" r:id="rId7"/>
    <p:sldId id="270" r:id="rId8"/>
    <p:sldId id="261" r:id="rId9"/>
    <p:sldId id="266" r:id="rId10"/>
    <p:sldId id="268" r:id="rId11"/>
    <p:sldId id="267" r:id="rId12"/>
    <p:sldId id="269" r:id="rId13"/>
    <p:sldId id="263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-58" y="-6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=""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Veřejné sbory jako subjekty správního práva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Správní právo a odpovědnostní vztahy</a:t>
            </a: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200" b="1" dirty="0" smtClean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5314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MATES, Pavel, Jindřich ŠKODA a František VAVERA. </a:t>
            </a:r>
            <a:r>
              <a:rPr lang="cs-CZ" i="1" dirty="0"/>
              <a:t>Veřejné sbory.</a:t>
            </a:r>
            <a:r>
              <a:rPr lang="cs-CZ" dirty="0"/>
              <a:t>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 Česká republika, 2011. Právní monografie (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 ČR). ISBN 978-80-7357-572-4. </a:t>
            </a:r>
          </a:p>
          <a:p>
            <a:r>
              <a:rPr lang="cs-CZ" dirty="0"/>
              <a:t>SKORUŠA, Leopold a kol. </a:t>
            </a:r>
            <a:r>
              <a:rPr lang="cs-CZ" i="1" dirty="0"/>
              <a:t>Základy práva a vybrané kapitoly mezinárodního humanitárního práva: studijní text</a:t>
            </a:r>
            <a:r>
              <a:rPr lang="cs-CZ" dirty="0"/>
              <a:t>. Brno: Univerzita obrany, 2015. ISBN 978-80-7231-447-8.</a:t>
            </a:r>
          </a:p>
          <a:p>
            <a:r>
              <a:rPr lang="cs-CZ" dirty="0"/>
              <a:t>Zákon č. 553/1991 Sb., o obecní policii, ve znění pozdějších předpisů.</a:t>
            </a:r>
          </a:p>
          <a:p>
            <a:r>
              <a:rPr lang="cs-CZ" dirty="0"/>
              <a:t>Zákon č. 219/1999 Sb., o ozbrojených silách České republiky, ve znění pozdějších předpisů.</a:t>
            </a:r>
          </a:p>
          <a:p>
            <a:r>
              <a:rPr lang="cs-CZ" dirty="0"/>
              <a:t>Zákon č. 273/2008 Sb., o Policii České republiky, ve znění pozdějších předpisů.</a:t>
            </a:r>
          </a:p>
          <a:p>
            <a:r>
              <a:rPr lang="cs-CZ" dirty="0"/>
              <a:t>Zákon č. 341/2011 Sb., o Generální inspekci bezpečnostních sborů a o změně souvisejících zákonů, ve znění pozdějších předpisů.</a:t>
            </a:r>
          </a:p>
          <a:p>
            <a:r>
              <a:rPr lang="cs-CZ" dirty="0"/>
              <a:t>Zákon č. 17/2012 Sb., o Celní správě České republiky, ve znění pozdějších předpisů.</a:t>
            </a:r>
          </a:p>
          <a:p>
            <a:r>
              <a:rPr lang="cs-CZ" dirty="0"/>
              <a:t>Zákon č. 300/2013 Sb., o Vojenské policii, ve znění pozdějších předpisů.</a:t>
            </a:r>
          </a:p>
          <a:p>
            <a:r>
              <a:rPr lang="cs-CZ" dirty="0"/>
              <a:t>Zákon č. 320/2015 Sb., o Hasičském záchranném sboru České republiky, ve znění pozdějších předpisů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25267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Úvod</a:t>
            </a:r>
          </a:p>
          <a:p>
            <a:r>
              <a:rPr lang="cs-CZ" dirty="0" smtClean="0"/>
              <a:t>1. Veřejné sbory – ozbrojené síly</a:t>
            </a:r>
          </a:p>
          <a:p>
            <a:r>
              <a:rPr lang="cs-CZ" dirty="0" smtClean="0"/>
              <a:t>2.</a:t>
            </a:r>
            <a:r>
              <a:rPr lang="cs-CZ" dirty="0"/>
              <a:t> Veřejné sbory – ozbrojené </a:t>
            </a:r>
            <a:r>
              <a:rPr lang="cs-CZ" dirty="0" smtClean="0"/>
              <a:t>bezpečnostní sbory</a:t>
            </a:r>
          </a:p>
          <a:p>
            <a:r>
              <a:rPr lang="cs-CZ" dirty="0" smtClean="0"/>
              <a:t>3</a:t>
            </a:r>
            <a:r>
              <a:rPr lang="cs-CZ" dirty="0"/>
              <a:t>. Veřejné sbory – </a:t>
            </a:r>
            <a:r>
              <a:rPr lang="cs-CZ" dirty="0" smtClean="0"/>
              <a:t>neozbrojené </a:t>
            </a:r>
            <a:r>
              <a:rPr lang="cs-CZ" dirty="0"/>
              <a:t>bezpečnostní </a:t>
            </a:r>
            <a:r>
              <a:rPr lang="cs-CZ" dirty="0" smtClean="0"/>
              <a:t>sbory</a:t>
            </a:r>
          </a:p>
          <a:p>
            <a:r>
              <a:rPr lang="cs-CZ" dirty="0"/>
              <a:t>4. Veřejné sbory – </a:t>
            </a:r>
            <a:r>
              <a:rPr lang="cs-CZ" dirty="0" smtClean="0"/>
              <a:t>specifické sbory</a:t>
            </a:r>
          </a:p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41352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algn="just"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veřejné </a:t>
            </a:r>
            <a:r>
              <a:rPr lang="cs-CZ" altLang="cs-CZ" sz="2400" b="1" dirty="0" smtClean="0">
                <a:latin typeface="Arial" charset="0"/>
                <a:cs typeface="Arial" charset="0"/>
              </a:rPr>
              <a:t>sbory</a:t>
            </a:r>
            <a:r>
              <a:rPr lang="cs-CZ" altLang="cs-CZ" sz="2000" dirty="0" smtClean="0">
                <a:latin typeface="Arial" charset="0"/>
                <a:cs typeface="Arial" charset="0"/>
              </a:rPr>
              <a:t> 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cs-CZ" sz="1600" dirty="0" smtClean="0"/>
              <a:t>MATES</a:t>
            </a:r>
            <a:r>
              <a:rPr lang="cs-CZ" sz="1600" dirty="0"/>
              <a:t>, Pavel, Jindřich ŠKODA a František </a:t>
            </a:r>
            <a:r>
              <a:rPr lang="cs-CZ" sz="1600" dirty="0" err="1" smtClean="0"/>
              <a:t>VAVERA.</a:t>
            </a:r>
            <a:r>
              <a:rPr lang="cs-CZ" sz="1600" i="1" dirty="0" err="1" smtClean="0"/>
              <a:t>Veřejné</a:t>
            </a:r>
            <a:r>
              <a:rPr lang="cs-CZ" sz="1600" i="1" dirty="0" smtClean="0"/>
              <a:t> </a:t>
            </a:r>
            <a:r>
              <a:rPr lang="cs-CZ" sz="1600" i="1" dirty="0"/>
              <a:t>sbory</a:t>
            </a:r>
            <a:r>
              <a:rPr lang="cs-CZ" sz="1600" dirty="0"/>
              <a:t>. Praha: </a:t>
            </a:r>
            <a:r>
              <a:rPr lang="cs-CZ" sz="1600" dirty="0" err="1"/>
              <a:t>Wolters</a:t>
            </a:r>
            <a:r>
              <a:rPr lang="cs-CZ" sz="1600" dirty="0"/>
              <a:t> </a:t>
            </a:r>
            <a:r>
              <a:rPr lang="cs-CZ" sz="1600" dirty="0" err="1" smtClean="0"/>
              <a:t>Kluwer</a:t>
            </a:r>
            <a:r>
              <a:rPr lang="cs-CZ" sz="1600" dirty="0" smtClean="0"/>
              <a:t> Česká </a:t>
            </a:r>
            <a:r>
              <a:rPr lang="cs-CZ" sz="1600" dirty="0"/>
              <a:t>republika, 2011. </a:t>
            </a:r>
            <a:r>
              <a:rPr lang="cs-CZ" sz="1600" dirty="0" smtClean="0"/>
              <a:t>Právní </a:t>
            </a:r>
            <a:r>
              <a:rPr lang="cs-CZ" sz="1600" dirty="0"/>
              <a:t>monografie (</a:t>
            </a:r>
            <a:r>
              <a:rPr lang="cs-CZ" sz="1600" dirty="0" err="1"/>
              <a:t>Wolters</a:t>
            </a:r>
            <a:r>
              <a:rPr lang="cs-CZ" sz="1600" dirty="0"/>
              <a:t> </a:t>
            </a:r>
            <a:r>
              <a:rPr lang="cs-CZ" sz="1600" dirty="0" err="1"/>
              <a:t>Kluwer</a:t>
            </a:r>
            <a:r>
              <a:rPr lang="cs-CZ" sz="1600" dirty="0"/>
              <a:t> ČR). ISBN </a:t>
            </a:r>
            <a:r>
              <a:rPr lang="cs-CZ" sz="1600" dirty="0" smtClean="0"/>
              <a:t>978-80-7357-572-4.</a:t>
            </a:r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cs-CZ" sz="1400" dirty="0" smtClean="0"/>
              <a:t>komplexní </a:t>
            </a:r>
            <a:r>
              <a:rPr lang="cs-CZ" sz="1400" dirty="0"/>
              <a:t>pohled na organizaci a funkce veřejných sborů, povinnosti jejich příslušníků, právní základ zásahů proti osobám i věcem, úpravu pátracích prostředků, použití donucovacích prostředků, zpracování informací, mezinárodní spolupráci a další otázky, které se v této oblasti </a:t>
            </a:r>
            <a:r>
              <a:rPr lang="cs-CZ" sz="1400" dirty="0" smtClean="0"/>
              <a:t>vyskytují</a:t>
            </a:r>
            <a:endParaRPr lang="cs-CZ" sz="1400" dirty="0"/>
          </a:p>
          <a:p>
            <a:pPr marL="457200" lvl="1" indent="0" algn="just">
              <a:buNone/>
              <a:defRPr/>
            </a:pPr>
            <a:endParaRPr lang="cs-CZ" sz="1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782" y="2929466"/>
            <a:ext cx="2240675" cy="314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31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1. Veřejné sbory – ozbrojené síly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veřejné sbory</a:t>
            </a:r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cs-CZ" altLang="cs-CZ" sz="2000" dirty="0">
                <a:latin typeface="Arial" charset="0"/>
                <a:cs typeface="Arial" charset="0"/>
              </a:rPr>
              <a:t>ozbrojené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síly České republiky</a:t>
            </a: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altLang="cs-CZ" sz="1500" dirty="0" smtClean="0">
                <a:latin typeface="Arial" charset="0"/>
                <a:cs typeface="Arial" charset="0"/>
              </a:rPr>
              <a:t>viz </a:t>
            </a:r>
            <a:r>
              <a:rPr lang="cs-CZ" altLang="cs-CZ" sz="1500" dirty="0">
                <a:latin typeface="Arial" charset="0"/>
                <a:cs typeface="Arial" charset="0"/>
              </a:rPr>
              <a:t>zákon č. 219/1999 Sb., o ozbrojených silách České republiky, který upravuje postavení, úkoly a členění ozbrojených sil České republiky, jejich řízení, přípravu a vybavení vojenským materiálem, použití vojenské zbraně vojáky v činné službě a náhradu </a:t>
            </a:r>
            <a:r>
              <a:rPr lang="cs-CZ" altLang="cs-CZ" sz="1500" dirty="0" smtClean="0">
                <a:latin typeface="Arial" charset="0"/>
                <a:cs typeface="Arial" charset="0"/>
              </a:rPr>
              <a:t>škody</a:t>
            </a:r>
            <a:endParaRPr lang="cs-CZ" altLang="cs-CZ" sz="1500" dirty="0">
              <a:latin typeface="Arial" charset="0"/>
              <a:cs typeface="Arial" charset="0"/>
            </a:endParaRP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altLang="cs-CZ" sz="1500" dirty="0">
                <a:latin typeface="Arial" charset="0"/>
                <a:cs typeface="Arial" charset="0"/>
              </a:rPr>
              <a:t>základním </a:t>
            </a:r>
            <a:r>
              <a:rPr lang="cs-CZ" altLang="cs-CZ" sz="1600" dirty="0">
                <a:latin typeface="Arial" charset="0"/>
                <a:cs typeface="Arial" charset="0"/>
              </a:rPr>
              <a:t>úkolem OS je připravovat se k obraně České republiky a bránit ji proti vnějšímu </a:t>
            </a:r>
            <a:r>
              <a:rPr lang="cs-CZ" altLang="cs-CZ" sz="1600" dirty="0" smtClean="0">
                <a:latin typeface="Arial" charset="0"/>
                <a:cs typeface="Arial" charset="0"/>
              </a:rPr>
              <a:t>napadení, plní </a:t>
            </a:r>
            <a:r>
              <a:rPr lang="cs-CZ" altLang="cs-CZ" sz="1600" dirty="0">
                <a:latin typeface="Arial" charset="0"/>
                <a:cs typeface="Arial" charset="0"/>
              </a:rPr>
              <a:t>též úkoly, které vyplývají z mezinárodních smluvních závazků České republiky o společné obraně proti napadení.</a:t>
            </a: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OS ČR tvoří vojáci v činné </a:t>
            </a:r>
            <a:r>
              <a:rPr lang="cs-CZ" altLang="cs-CZ" sz="1600" dirty="0" smtClean="0">
                <a:latin typeface="Arial" charset="0"/>
                <a:cs typeface="Arial" charset="0"/>
              </a:rPr>
              <a:t>službě – viz zákon č. 221/1999 Sb., o vojácích z povolání</a:t>
            </a:r>
            <a:endParaRPr lang="cs-CZ" altLang="cs-CZ" sz="1600" dirty="0">
              <a:latin typeface="Arial" charset="0"/>
              <a:cs typeface="Arial" charset="0"/>
            </a:endParaRP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OS ČR se člení na Armádu České republiky, Vojenskou kancelář prezidenta republiky a Hradní </a:t>
            </a:r>
            <a:r>
              <a:rPr lang="cs-CZ" altLang="cs-CZ" sz="1600" dirty="0" smtClean="0">
                <a:latin typeface="Arial" charset="0"/>
                <a:cs typeface="Arial" charset="0"/>
              </a:rPr>
              <a:t>stráž</a:t>
            </a:r>
            <a:endParaRPr lang="cs-CZ" altLang="cs-CZ" sz="2000" dirty="0" smtClean="0">
              <a:latin typeface="Arial" charset="0"/>
              <a:cs typeface="Arial" charset="0"/>
            </a:endParaRPr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cs-CZ" altLang="cs-CZ" sz="2000" dirty="0" smtClean="0">
                <a:latin typeface="Arial" charset="0"/>
                <a:cs typeface="Arial" charset="0"/>
              </a:rPr>
              <a:t>Vojenská policie</a:t>
            </a: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altLang="cs-CZ" sz="1600" dirty="0" smtClean="0">
                <a:latin typeface="Arial" charset="0"/>
                <a:cs typeface="Arial" charset="0"/>
              </a:rPr>
              <a:t>viz zákon č. 300/2013 Sb., o Vojenské policii</a:t>
            </a: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altLang="cs-CZ" sz="1600" dirty="0" smtClean="0">
                <a:latin typeface="Arial" charset="0"/>
                <a:cs typeface="Arial" charset="0"/>
              </a:rPr>
              <a:t>zajišťuje policejní ochranu </a:t>
            </a:r>
            <a:r>
              <a:rPr lang="cs-CZ" altLang="cs-CZ" sz="1600" dirty="0">
                <a:latin typeface="Arial" charset="0"/>
                <a:cs typeface="Arial" charset="0"/>
              </a:rPr>
              <a:t>Ministerstva obrany, ozbrojených sil, vojenských objektů, vojenského materiálu</a:t>
            </a: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Vojenská policie je součástí </a:t>
            </a:r>
            <a:r>
              <a:rPr lang="cs-CZ" altLang="cs-CZ" sz="1600" dirty="0" smtClean="0">
                <a:latin typeface="Arial" charset="0"/>
                <a:cs typeface="Arial" charset="0"/>
              </a:rPr>
              <a:t>ministerstva</a:t>
            </a:r>
            <a:endParaRPr lang="cs-CZ" altLang="cs-CZ" sz="2000" dirty="0" smtClean="0">
              <a:latin typeface="Arial" charset="0"/>
              <a:cs typeface="Arial" charset="0"/>
            </a:endParaRPr>
          </a:p>
          <a:p>
            <a:pPr marL="457200" lvl="1" indent="0" algn="just">
              <a:buNone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38068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2. Veřejné sbory – ozbrojené bezpečnostní sbory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veřejné </a:t>
            </a:r>
            <a:r>
              <a:rPr lang="cs-CZ" altLang="cs-CZ" sz="2400" b="1" dirty="0" smtClean="0">
                <a:latin typeface="Arial" charset="0"/>
                <a:cs typeface="Arial" charset="0"/>
              </a:rPr>
              <a:t>sbory</a:t>
            </a:r>
            <a:r>
              <a:rPr lang="cs-CZ" altLang="cs-CZ" sz="2000" dirty="0" smtClean="0">
                <a:latin typeface="Arial" charset="0"/>
                <a:cs typeface="Arial" charset="0"/>
              </a:rPr>
              <a:t> 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bezpečnostní sbory </a:t>
            </a:r>
            <a:r>
              <a:rPr lang="cs-CZ" altLang="cs-CZ" sz="1600" dirty="0" smtClean="0">
                <a:latin typeface="Arial" charset="0"/>
                <a:cs typeface="Arial" charset="0"/>
              </a:rPr>
              <a:t>– ozbrojené a neozbrojené</a:t>
            </a:r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cs-CZ" altLang="cs-CZ" sz="1600" dirty="0" smtClean="0">
                <a:latin typeface="Arial" charset="0"/>
                <a:cs typeface="Arial" charset="0"/>
              </a:rPr>
              <a:t>a) ozbrojené bezpečnostní sbory</a:t>
            </a:r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cs-CZ" altLang="cs-CZ" sz="1400" dirty="0" smtClean="0">
                <a:latin typeface="Arial" charset="0"/>
                <a:cs typeface="Arial" charset="0"/>
              </a:rPr>
              <a:t>Policie ČR </a:t>
            </a: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altLang="cs-CZ" sz="1400" dirty="0" smtClean="0">
                <a:latin typeface="Arial" charset="0"/>
                <a:cs typeface="Arial" charset="0"/>
              </a:rPr>
              <a:t>viz </a:t>
            </a:r>
            <a:r>
              <a:rPr lang="cs-CZ" altLang="cs-CZ" sz="1400" dirty="0">
                <a:latin typeface="Arial" charset="0"/>
                <a:cs typeface="Arial" charset="0"/>
              </a:rPr>
              <a:t>zákon č. 273/2008 Sb., o Policii České </a:t>
            </a:r>
            <a:r>
              <a:rPr lang="cs-CZ" altLang="cs-CZ" sz="1400" dirty="0" smtClean="0">
                <a:latin typeface="Arial" charset="0"/>
                <a:cs typeface="Arial" charset="0"/>
              </a:rPr>
              <a:t>republiky</a:t>
            </a: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altLang="cs-CZ" sz="1400" dirty="0" smtClean="0">
                <a:latin typeface="Arial" charset="0"/>
                <a:cs typeface="Arial" charset="0"/>
              </a:rPr>
              <a:t>jednotný </a:t>
            </a:r>
            <a:r>
              <a:rPr lang="cs-CZ" altLang="cs-CZ" sz="1400" dirty="0">
                <a:latin typeface="Arial" charset="0"/>
                <a:cs typeface="Arial" charset="0"/>
              </a:rPr>
              <a:t>ozbrojený bezpečnostní sbor, jejím úkolem je chránit bezpečnost osob a majetku a veřejný pořádek, předcházet trestné činnosti, plnit úkoly podle trestního řádu a další úkoly na úseku vnitřního pořádku a bezpečnosti svěřené jí zákony, přímo použitelnými předpisy EU nebo mezinárodními smlouvami</a:t>
            </a:r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cs-CZ" altLang="cs-CZ" sz="1400" dirty="0">
                <a:latin typeface="Arial" charset="0"/>
                <a:cs typeface="Arial" charset="0"/>
              </a:rPr>
              <a:t>Generální inspekce bezpečnostních </a:t>
            </a:r>
            <a:r>
              <a:rPr lang="cs-CZ" altLang="cs-CZ" sz="1400" dirty="0" smtClean="0">
                <a:latin typeface="Arial" charset="0"/>
                <a:cs typeface="Arial" charset="0"/>
              </a:rPr>
              <a:t>sborů</a:t>
            </a: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altLang="cs-CZ" sz="1400" dirty="0" smtClean="0">
                <a:latin typeface="Arial" charset="0"/>
                <a:cs typeface="Arial" charset="0"/>
              </a:rPr>
              <a:t>viz </a:t>
            </a:r>
            <a:r>
              <a:rPr lang="cs-CZ" altLang="cs-CZ" sz="1400" dirty="0">
                <a:latin typeface="Arial" charset="0"/>
                <a:cs typeface="Arial" charset="0"/>
              </a:rPr>
              <a:t>zákon č</a:t>
            </a:r>
            <a:r>
              <a:rPr lang="cs-CZ" altLang="cs-CZ" sz="1400" dirty="0" smtClean="0">
                <a:latin typeface="Arial" charset="0"/>
                <a:cs typeface="Arial" charset="0"/>
              </a:rPr>
              <a:t>. 341/2011 Sb., o </a:t>
            </a:r>
            <a:r>
              <a:rPr lang="cs-CZ" altLang="cs-CZ" sz="1400" dirty="0">
                <a:latin typeface="Arial" charset="0"/>
                <a:cs typeface="Arial" charset="0"/>
              </a:rPr>
              <a:t>Generální inspekci bezpečnostních sborů a o změně souvisejících </a:t>
            </a:r>
            <a:r>
              <a:rPr lang="cs-CZ" altLang="cs-CZ" sz="1400" dirty="0" smtClean="0">
                <a:latin typeface="Arial" charset="0"/>
                <a:cs typeface="Arial" charset="0"/>
              </a:rPr>
              <a:t>zákonů</a:t>
            </a: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altLang="cs-CZ" sz="1400" dirty="0" smtClean="0">
                <a:latin typeface="Arial" charset="0"/>
                <a:cs typeface="Arial" charset="0"/>
              </a:rPr>
              <a:t>je ozbrojeným </a:t>
            </a:r>
            <a:r>
              <a:rPr lang="cs-CZ" altLang="cs-CZ" sz="1400" dirty="0">
                <a:latin typeface="Arial" charset="0"/>
                <a:cs typeface="Arial" charset="0"/>
              </a:rPr>
              <a:t>bezpečnostním </a:t>
            </a:r>
            <a:r>
              <a:rPr lang="cs-CZ" altLang="cs-CZ" sz="1400" dirty="0" smtClean="0">
                <a:latin typeface="Arial" charset="0"/>
                <a:cs typeface="Arial" charset="0"/>
              </a:rPr>
              <a:t>sborem, inspekční orgán, vyšetřuje trestné činy policistů, celníků…</a:t>
            </a:r>
            <a:endParaRPr lang="cs-CZ" altLang="cs-CZ" sz="2000" dirty="0" smtClean="0">
              <a:latin typeface="Arial" charset="0"/>
              <a:cs typeface="Arial" charset="0"/>
            </a:endParaRPr>
          </a:p>
          <a:p>
            <a:pPr lvl="1" algn="just">
              <a:buFont typeface="Arial" panose="020B0604020202020204" pitchFamily="34" charset="0"/>
              <a:buChar char="–"/>
              <a:defRPr/>
            </a:pPr>
            <a:endParaRPr lang="cs-CZ" altLang="cs-CZ" sz="2000" dirty="0" smtClean="0">
              <a:latin typeface="Arial" charset="0"/>
              <a:cs typeface="Arial" charset="0"/>
            </a:endParaRPr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26568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prstClr val="black"/>
                </a:solidFill>
              </a:rPr>
              <a:t>2. Veřejné sbory – ozbrojené bezpečnostní sbory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veřejné </a:t>
            </a:r>
            <a:r>
              <a:rPr lang="cs-CZ" altLang="cs-CZ" sz="2400" b="1" dirty="0" smtClean="0">
                <a:latin typeface="Arial" charset="0"/>
                <a:cs typeface="Arial" charset="0"/>
              </a:rPr>
              <a:t>sbory</a:t>
            </a:r>
            <a:r>
              <a:rPr lang="cs-CZ" altLang="cs-CZ" sz="2000" dirty="0" smtClean="0">
                <a:latin typeface="Arial" charset="0"/>
                <a:cs typeface="Arial" charset="0"/>
              </a:rPr>
              <a:t> 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bezpečnostní sbory </a:t>
            </a:r>
            <a:r>
              <a:rPr lang="cs-CZ" altLang="cs-CZ" sz="1600" dirty="0" smtClean="0">
                <a:latin typeface="Arial" charset="0"/>
                <a:cs typeface="Arial" charset="0"/>
              </a:rPr>
              <a:t>– ozbrojené a neozbrojené</a:t>
            </a:r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cs-CZ" altLang="cs-CZ" sz="1600" dirty="0" smtClean="0">
                <a:latin typeface="Arial" charset="0"/>
                <a:cs typeface="Arial" charset="0"/>
              </a:rPr>
              <a:t>a) ozbrojené bezpečnostní sbory</a:t>
            </a:r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cs-CZ" altLang="cs-CZ" sz="1400" dirty="0">
                <a:latin typeface="Arial" charset="0"/>
                <a:cs typeface="Arial" charset="0"/>
              </a:rPr>
              <a:t>Celní správa</a:t>
            </a: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altLang="cs-CZ" sz="1200" dirty="0">
                <a:latin typeface="Arial" charset="0"/>
                <a:cs typeface="Arial" charset="0"/>
              </a:rPr>
              <a:t>viz zákon č. 17/2012 Sb., o Celní správě České </a:t>
            </a:r>
            <a:r>
              <a:rPr lang="cs-CZ" altLang="cs-CZ" sz="1200" dirty="0" smtClean="0">
                <a:latin typeface="Arial" charset="0"/>
                <a:cs typeface="Arial" charset="0"/>
              </a:rPr>
              <a:t>republiky</a:t>
            </a: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altLang="cs-CZ" sz="1200" dirty="0" smtClean="0">
                <a:latin typeface="Arial" charset="0"/>
                <a:cs typeface="Arial" charset="0"/>
              </a:rPr>
              <a:t>je </a:t>
            </a:r>
            <a:r>
              <a:rPr lang="cs-CZ" altLang="cs-CZ" sz="1200" dirty="0">
                <a:latin typeface="Arial" charset="0"/>
                <a:cs typeface="Arial" charset="0"/>
              </a:rPr>
              <a:t>soustavou správních orgánů a ozbrojeným bezpečnostním sborem, konkrétní činnosti vykonávají mj. celníci v mezích působnosti tohoto zákona</a:t>
            </a:r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cs-CZ" altLang="cs-CZ" sz="1400" dirty="0">
                <a:latin typeface="Arial" charset="0"/>
                <a:cs typeface="Arial" charset="0"/>
              </a:rPr>
              <a:t>Vězeňská </a:t>
            </a:r>
            <a:r>
              <a:rPr lang="cs-CZ" altLang="cs-CZ" sz="1400" dirty="0" smtClean="0">
                <a:latin typeface="Arial" charset="0"/>
                <a:cs typeface="Arial" charset="0"/>
              </a:rPr>
              <a:t>služba a justiční stráž</a:t>
            </a: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altLang="cs-CZ" sz="1200" dirty="0" smtClean="0">
                <a:latin typeface="Arial" charset="0"/>
                <a:cs typeface="Arial" charset="0"/>
              </a:rPr>
              <a:t>viz zákon č. </a:t>
            </a:r>
            <a:r>
              <a:rPr lang="cs-CZ" altLang="cs-CZ" sz="1200" dirty="0">
                <a:latin typeface="Arial" charset="0"/>
                <a:cs typeface="Arial" charset="0"/>
              </a:rPr>
              <a:t>555/1992 </a:t>
            </a:r>
            <a:r>
              <a:rPr lang="cs-CZ" altLang="cs-CZ" sz="1200" dirty="0" smtClean="0">
                <a:latin typeface="Arial" charset="0"/>
                <a:cs typeface="Arial" charset="0"/>
              </a:rPr>
              <a:t>Sb., o </a:t>
            </a:r>
            <a:r>
              <a:rPr lang="cs-CZ" altLang="cs-CZ" sz="1200" dirty="0">
                <a:latin typeface="Arial" charset="0"/>
                <a:cs typeface="Arial" charset="0"/>
              </a:rPr>
              <a:t>Vězeňské službě a justiční stráži České </a:t>
            </a:r>
            <a:r>
              <a:rPr lang="cs-CZ" altLang="cs-CZ" sz="1200" dirty="0" smtClean="0">
                <a:latin typeface="Arial" charset="0"/>
                <a:cs typeface="Arial" charset="0"/>
              </a:rPr>
              <a:t>republiky</a:t>
            </a: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altLang="cs-CZ" sz="1200" dirty="0" smtClean="0">
                <a:latin typeface="Arial" charset="0"/>
                <a:cs typeface="Arial" charset="0"/>
              </a:rPr>
              <a:t>vězeňská služba je </a:t>
            </a:r>
            <a:r>
              <a:rPr lang="cs-CZ" altLang="cs-CZ" sz="1200" dirty="0">
                <a:latin typeface="Arial" charset="0"/>
                <a:cs typeface="Arial" charset="0"/>
              </a:rPr>
              <a:t>ozbrojeným bezpečnostním </a:t>
            </a:r>
            <a:r>
              <a:rPr lang="cs-CZ" altLang="cs-CZ" sz="1200" dirty="0" smtClean="0">
                <a:latin typeface="Arial" charset="0"/>
                <a:cs typeface="Arial" charset="0"/>
              </a:rPr>
              <a:t>sborem, který zajišťuje </a:t>
            </a:r>
            <a:r>
              <a:rPr lang="cs-CZ" altLang="cs-CZ" sz="1200" dirty="0">
                <a:latin typeface="Arial" charset="0"/>
                <a:cs typeface="Arial" charset="0"/>
              </a:rPr>
              <a:t>výkon vazby, výkon zabezpečovací detence a výkon trestu odnětí svobody a v rozsahu stanoveném tímto zákonem ochranu pořádku a bezpečnosti při výkonu soudnictví a správě soudů a při činnosti státních zastupitelství a Ministerstva </a:t>
            </a:r>
            <a:r>
              <a:rPr lang="cs-CZ" altLang="cs-CZ" sz="1200" dirty="0" smtClean="0">
                <a:latin typeface="Arial" charset="0"/>
                <a:cs typeface="Arial" charset="0"/>
              </a:rPr>
              <a:t>spravedlnosti</a:t>
            </a:r>
            <a:endParaRPr lang="cs-CZ" altLang="cs-CZ" sz="1200" dirty="0">
              <a:latin typeface="Arial" charset="0"/>
              <a:cs typeface="Arial" charset="0"/>
            </a:endParaRP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altLang="cs-CZ" sz="1200" dirty="0" smtClean="0">
                <a:latin typeface="Arial" charset="0"/>
                <a:cs typeface="Arial" charset="0"/>
              </a:rPr>
              <a:t>justiční stráž činí </a:t>
            </a:r>
            <a:r>
              <a:rPr lang="cs-CZ" altLang="cs-CZ" sz="1200" dirty="0">
                <a:latin typeface="Arial" charset="0"/>
                <a:cs typeface="Arial" charset="0"/>
              </a:rPr>
              <a:t>opatření k zajištění pořádku a bezpečnosti v budovách soudů, státního zastupitelství a </a:t>
            </a:r>
            <a:r>
              <a:rPr lang="cs-CZ" altLang="cs-CZ" sz="1200" dirty="0" smtClean="0">
                <a:latin typeface="Arial" charset="0"/>
                <a:cs typeface="Arial" charset="0"/>
              </a:rPr>
              <a:t>ministerstva spravedlnosti, plynulého </a:t>
            </a:r>
            <a:r>
              <a:rPr lang="cs-CZ" altLang="cs-CZ" sz="1200" dirty="0">
                <a:latin typeface="Arial" charset="0"/>
                <a:cs typeface="Arial" charset="0"/>
              </a:rPr>
              <a:t>a nerušeného průběhu soudního </a:t>
            </a:r>
            <a:r>
              <a:rPr lang="cs-CZ" altLang="cs-CZ" sz="1200" dirty="0" smtClean="0">
                <a:latin typeface="Arial" charset="0"/>
                <a:cs typeface="Arial" charset="0"/>
              </a:rPr>
              <a:t>řízení, doručuje </a:t>
            </a:r>
            <a:r>
              <a:rPr lang="cs-CZ" altLang="cs-CZ" sz="1200" dirty="0">
                <a:latin typeface="Arial" charset="0"/>
                <a:cs typeface="Arial" charset="0"/>
              </a:rPr>
              <a:t>písemností soudu a státního zastupitelství </a:t>
            </a:r>
            <a:r>
              <a:rPr lang="cs-CZ" altLang="cs-CZ" sz="1200" dirty="0" smtClean="0">
                <a:latin typeface="Arial" charset="0"/>
                <a:cs typeface="Arial" charset="0"/>
              </a:rPr>
              <a:t>apod.</a:t>
            </a:r>
            <a:endParaRPr lang="cs-CZ" altLang="cs-CZ" sz="1200" dirty="0">
              <a:latin typeface="Arial" charset="0"/>
              <a:cs typeface="Arial" charset="0"/>
            </a:endParaRPr>
          </a:p>
          <a:p>
            <a:pPr lvl="1" algn="just">
              <a:buFont typeface="Arial" panose="020B0604020202020204" pitchFamily="34" charset="0"/>
              <a:buChar char="–"/>
              <a:defRPr/>
            </a:pPr>
            <a:endParaRPr lang="cs-CZ" altLang="cs-CZ" sz="2000" dirty="0" smtClean="0">
              <a:latin typeface="Arial" charset="0"/>
              <a:cs typeface="Arial" charset="0"/>
            </a:endParaRPr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71117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prstClr val="black"/>
                </a:solidFill>
              </a:rPr>
              <a:t>3. </a:t>
            </a:r>
            <a:r>
              <a:rPr lang="cs-CZ" sz="3200" dirty="0">
                <a:solidFill>
                  <a:prstClr val="black"/>
                </a:solidFill>
              </a:rPr>
              <a:t>Veřejné sbory – </a:t>
            </a:r>
            <a:r>
              <a:rPr lang="cs-CZ" sz="3200" dirty="0" smtClean="0">
                <a:solidFill>
                  <a:prstClr val="black"/>
                </a:solidFill>
              </a:rPr>
              <a:t>neozbrojené </a:t>
            </a:r>
            <a:r>
              <a:rPr lang="cs-CZ" sz="3200" dirty="0">
                <a:solidFill>
                  <a:prstClr val="black"/>
                </a:solidFill>
              </a:rPr>
              <a:t>bezpečnostní sbory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veřejné </a:t>
            </a:r>
            <a:r>
              <a:rPr lang="cs-CZ" altLang="cs-CZ" sz="2400" b="1" dirty="0" smtClean="0">
                <a:latin typeface="Arial" charset="0"/>
                <a:cs typeface="Arial" charset="0"/>
              </a:rPr>
              <a:t>sbory</a:t>
            </a:r>
            <a:r>
              <a:rPr lang="cs-CZ" altLang="cs-CZ" sz="2000" dirty="0" smtClean="0">
                <a:latin typeface="Arial" charset="0"/>
                <a:cs typeface="Arial" charset="0"/>
              </a:rPr>
              <a:t> 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bezpečnostní sbory </a:t>
            </a:r>
            <a:r>
              <a:rPr lang="cs-CZ" altLang="cs-CZ" sz="1600" dirty="0" smtClean="0">
                <a:latin typeface="Arial" charset="0"/>
                <a:cs typeface="Arial" charset="0"/>
              </a:rPr>
              <a:t>– ozbrojené a neozbrojené</a:t>
            </a:r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cs-CZ" altLang="cs-CZ" sz="1600" dirty="0">
                <a:latin typeface="Arial" charset="0"/>
                <a:cs typeface="Arial" charset="0"/>
              </a:rPr>
              <a:t>b) neozbrojené (záchranné) bezpečnostní </a:t>
            </a:r>
            <a:r>
              <a:rPr lang="cs-CZ" altLang="cs-CZ" sz="1600" dirty="0" smtClean="0">
                <a:latin typeface="Arial" charset="0"/>
                <a:cs typeface="Arial" charset="0"/>
              </a:rPr>
              <a:t>sbory</a:t>
            </a:r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cs-CZ" altLang="cs-CZ" sz="1600" dirty="0" smtClean="0">
                <a:latin typeface="Arial" charset="0"/>
                <a:cs typeface="Arial" charset="0"/>
              </a:rPr>
              <a:t>Hasičský záchranný sbor České republiky</a:t>
            </a: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altLang="cs-CZ" sz="1400" dirty="0" smtClean="0">
                <a:latin typeface="Arial" charset="0"/>
                <a:cs typeface="Arial" charset="0"/>
              </a:rPr>
              <a:t>viz zákon č. </a:t>
            </a:r>
            <a:r>
              <a:rPr lang="cs-CZ" altLang="cs-CZ" sz="1400" dirty="0">
                <a:latin typeface="Arial" charset="0"/>
                <a:cs typeface="Arial" charset="0"/>
              </a:rPr>
              <a:t>320/2015 Sb., o Hasičském záchranném sboru České republiky</a:t>
            </a:r>
            <a:endParaRPr lang="cs-CZ" altLang="cs-CZ" sz="1400" dirty="0" smtClean="0">
              <a:latin typeface="Arial" charset="0"/>
              <a:cs typeface="Arial" charset="0"/>
            </a:endParaRP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altLang="cs-CZ" sz="1400" dirty="0" smtClean="0">
                <a:latin typeface="Arial" charset="0"/>
                <a:cs typeface="Arial" charset="0"/>
              </a:rPr>
              <a:t>jednotný </a:t>
            </a:r>
            <a:r>
              <a:rPr lang="cs-CZ" altLang="cs-CZ" sz="1400" dirty="0">
                <a:latin typeface="Arial" charset="0"/>
                <a:cs typeface="Arial" charset="0"/>
              </a:rPr>
              <a:t>bezpečnostní sbor, jehož základním úkolem je chránit životy a zdraví obyvatel, životní prostředí, zvířata a majetek před požáry a jinými mimořádnými </a:t>
            </a:r>
            <a:r>
              <a:rPr lang="cs-CZ" altLang="cs-CZ" sz="1400" dirty="0" smtClean="0">
                <a:latin typeface="Arial" charset="0"/>
                <a:cs typeface="Arial" charset="0"/>
              </a:rPr>
              <a:t>událostmi a </a:t>
            </a:r>
            <a:r>
              <a:rPr lang="cs-CZ" altLang="cs-CZ" sz="1400" dirty="0">
                <a:latin typeface="Arial" charset="0"/>
                <a:cs typeface="Arial" charset="0"/>
              </a:rPr>
              <a:t>krizovými </a:t>
            </a:r>
            <a:r>
              <a:rPr lang="cs-CZ" altLang="cs-CZ" sz="1400" dirty="0" smtClean="0">
                <a:latin typeface="Arial" charset="0"/>
                <a:cs typeface="Arial" charset="0"/>
              </a:rPr>
              <a:t>situacemi</a:t>
            </a:r>
            <a:endParaRPr lang="cs-CZ" altLang="cs-CZ" sz="1400" dirty="0">
              <a:latin typeface="Arial" charset="0"/>
              <a:cs typeface="Arial" charset="0"/>
            </a:endParaRP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altLang="cs-CZ" sz="1400" dirty="0" smtClean="0">
                <a:latin typeface="Arial" charset="0"/>
                <a:cs typeface="Arial" charset="0"/>
              </a:rPr>
              <a:t>podílí se na </a:t>
            </a:r>
            <a:r>
              <a:rPr lang="cs-CZ" altLang="cs-CZ" sz="1400" dirty="0">
                <a:latin typeface="Arial" charset="0"/>
                <a:cs typeface="Arial" charset="0"/>
              </a:rPr>
              <a:t>zajišťování bezpečnosti České </a:t>
            </a:r>
            <a:r>
              <a:rPr lang="cs-CZ" altLang="cs-CZ" sz="1400" dirty="0" smtClean="0">
                <a:latin typeface="Arial" charset="0"/>
                <a:cs typeface="Arial" charset="0"/>
              </a:rPr>
              <a:t>republiky </a:t>
            </a:r>
            <a:r>
              <a:rPr lang="cs-CZ" altLang="cs-CZ" sz="1400" dirty="0">
                <a:latin typeface="Arial" charset="0"/>
                <a:cs typeface="Arial" charset="0"/>
              </a:rPr>
              <a:t>plněním a organizováním úkolů požární ochrany, ochrany obyvatelstva, civilního nouzového plánování, integrovaného záchranného systému, krizového </a:t>
            </a:r>
            <a:r>
              <a:rPr lang="cs-CZ" altLang="cs-CZ" sz="1400" dirty="0" smtClean="0">
                <a:latin typeface="Arial" charset="0"/>
                <a:cs typeface="Arial" charset="0"/>
              </a:rPr>
              <a:t>řízení </a:t>
            </a:r>
            <a:r>
              <a:rPr lang="cs-CZ" altLang="cs-CZ" sz="1400" dirty="0">
                <a:latin typeface="Arial" charset="0"/>
                <a:cs typeface="Arial" charset="0"/>
              </a:rPr>
              <a:t>a dalších </a:t>
            </a:r>
            <a:r>
              <a:rPr lang="cs-CZ" altLang="cs-CZ" sz="1400" dirty="0" smtClean="0">
                <a:latin typeface="Arial" charset="0"/>
                <a:cs typeface="Arial" charset="0"/>
              </a:rPr>
              <a:t>úkolů</a:t>
            </a: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sz="1400" dirty="0" smtClean="0"/>
              <a:t>Hasičský </a:t>
            </a:r>
            <a:r>
              <a:rPr lang="cs-CZ" sz="1400" dirty="0"/>
              <a:t>záchranný sbor </a:t>
            </a:r>
            <a:r>
              <a:rPr lang="cs-CZ" sz="1400" dirty="0" smtClean="0"/>
              <a:t>tvoří generální ředitelství HZS ČR, hasičské </a:t>
            </a:r>
            <a:r>
              <a:rPr lang="cs-CZ" sz="1400" dirty="0"/>
              <a:t>záchranné sbory </a:t>
            </a:r>
            <a:r>
              <a:rPr lang="cs-CZ" sz="1400" dirty="0" smtClean="0"/>
              <a:t>krajů, Záchranný útvar </a:t>
            </a:r>
            <a:r>
              <a:rPr lang="cs-CZ" sz="1400" dirty="0"/>
              <a:t>HZS ČR </a:t>
            </a:r>
            <a:r>
              <a:rPr lang="cs-CZ" sz="1400" dirty="0" smtClean="0"/>
              <a:t>(Hlučín), Střední odborná škola požární   ochrany a Vyšší odborná škola požární ochrany (Frýdek-Místek)</a:t>
            </a:r>
            <a:endParaRPr lang="cs-CZ" sz="1400" dirty="0"/>
          </a:p>
          <a:p>
            <a:pPr marL="914400" lvl="2" indent="0" algn="just">
              <a:buNone/>
              <a:defRPr/>
            </a:pP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35165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4. Veřejné sbory – specifické sbory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veřejné </a:t>
            </a:r>
            <a:r>
              <a:rPr lang="cs-CZ" altLang="cs-CZ" sz="2400" b="1" dirty="0" smtClean="0">
                <a:latin typeface="Arial" charset="0"/>
                <a:cs typeface="Arial" charset="0"/>
              </a:rPr>
              <a:t>sbory</a:t>
            </a:r>
            <a:r>
              <a:rPr lang="cs-CZ" altLang="cs-CZ" sz="2000" dirty="0" smtClean="0">
                <a:latin typeface="Arial" charset="0"/>
                <a:cs typeface="Arial" charset="0"/>
              </a:rPr>
              <a:t> 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cs-CZ" altLang="cs-CZ" sz="1600" dirty="0" smtClean="0">
                <a:latin typeface="Arial" charset="0"/>
                <a:cs typeface="Arial" charset="0"/>
              </a:rPr>
              <a:t>specifickým bezpečnostním sborem jsou i zpravodajské služby</a:t>
            </a: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sz="1400" dirty="0"/>
              <a:t>viz zákon č. 153/1994 Sb., o zpravodajských službách České republiky</a:t>
            </a:r>
            <a:endParaRPr lang="cs-CZ" sz="1400" dirty="0">
              <a:latin typeface="Arial" charset="0"/>
              <a:cs typeface="Arial" charset="0"/>
            </a:endParaRP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sz="1400" dirty="0"/>
              <a:t>zpravodajské služby jsou státní orgány pro získávání, shromažďování a vyhodnocování informací důležitých pro ochranu ústavního zřízení, významných ekonomických zájmů, bezpečnost a obranu </a:t>
            </a:r>
            <a:r>
              <a:rPr lang="cs-CZ" sz="1400" dirty="0" smtClean="0"/>
              <a:t>ČR</a:t>
            </a:r>
            <a:endParaRPr lang="cs-CZ" sz="1400" dirty="0"/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sz="1400" dirty="0"/>
              <a:t>v ČR působí tyto zpravodajské </a:t>
            </a:r>
            <a:r>
              <a:rPr lang="cs-CZ" sz="1400" dirty="0" smtClean="0"/>
              <a:t>služby: Bezpečnostní </a:t>
            </a:r>
            <a:r>
              <a:rPr lang="cs-CZ" sz="1400" dirty="0"/>
              <a:t>informační </a:t>
            </a:r>
            <a:r>
              <a:rPr lang="cs-CZ" sz="1400" dirty="0" smtClean="0"/>
              <a:t>služba, Úřad </a:t>
            </a:r>
            <a:r>
              <a:rPr lang="cs-CZ" sz="1400" dirty="0"/>
              <a:t>pro zahraniční styky a </a:t>
            </a:r>
            <a:r>
              <a:rPr lang="cs-CZ" sz="1400" dirty="0" smtClean="0"/>
              <a:t>informace, Vojenské </a:t>
            </a:r>
            <a:r>
              <a:rPr lang="cs-CZ" sz="1400" dirty="0"/>
              <a:t>zpravodajství</a:t>
            </a:r>
            <a:r>
              <a:rPr lang="cs-CZ" sz="1400" dirty="0" smtClean="0"/>
              <a:t>.</a:t>
            </a:r>
            <a:endParaRPr lang="cs-CZ" altLang="cs-CZ" sz="1400" dirty="0" smtClean="0">
              <a:latin typeface="Arial" charset="0"/>
              <a:cs typeface="Arial" charset="0"/>
            </a:endParaRPr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cs-CZ" altLang="cs-CZ" sz="1600" dirty="0" smtClean="0">
                <a:latin typeface="Arial" charset="0"/>
                <a:cs typeface="Arial" charset="0"/>
              </a:rPr>
              <a:t>v širším slova smyslu lze mezi bezpečnostní sbory zařadit i obecní (městskou policii)</a:t>
            </a: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altLang="cs-CZ" sz="1400" dirty="0" smtClean="0">
                <a:latin typeface="Arial" charset="0"/>
                <a:cs typeface="Arial" charset="0"/>
              </a:rPr>
              <a:t>viz zákon č. 553/1991 Sb., o obecní policii</a:t>
            </a: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altLang="cs-CZ" sz="1400" dirty="0" smtClean="0">
                <a:latin typeface="Arial" charset="0"/>
                <a:cs typeface="Arial" charset="0"/>
              </a:rPr>
              <a:t>je </a:t>
            </a:r>
            <a:r>
              <a:rPr lang="cs-CZ" altLang="cs-CZ" sz="1400" dirty="0">
                <a:latin typeface="Arial" charset="0"/>
                <a:cs typeface="Arial" charset="0"/>
              </a:rPr>
              <a:t>orgánem obce, který zřizuje a zrušuje obecní zastupitelstvo obecně závaznou </a:t>
            </a:r>
            <a:r>
              <a:rPr lang="cs-CZ" altLang="cs-CZ" sz="1400" dirty="0" smtClean="0">
                <a:latin typeface="Arial" charset="0"/>
                <a:cs typeface="Arial" charset="0"/>
              </a:rPr>
              <a:t>vyhláškou </a:t>
            </a:r>
            <a:endParaRPr lang="cs-CZ" altLang="cs-CZ" sz="1400" dirty="0">
              <a:latin typeface="Arial" charset="0"/>
              <a:cs typeface="Arial" charset="0"/>
            </a:endParaRPr>
          </a:p>
          <a:p>
            <a:pPr lvl="2" algn="just">
              <a:buFont typeface="Arial" panose="020B0604020202020204" pitchFamily="34" charset="0"/>
              <a:buChar char="–"/>
              <a:defRPr/>
            </a:pPr>
            <a:r>
              <a:rPr lang="cs-CZ" altLang="cs-CZ" sz="1400" dirty="0" smtClean="0">
                <a:latin typeface="Arial" charset="0"/>
                <a:cs typeface="Arial" charset="0"/>
              </a:rPr>
              <a:t>zabezpečuje </a:t>
            </a:r>
            <a:r>
              <a:rPr lang="cs-CZ" altLang="cs-CZ" sz="1400" dirty="0">
                <a:latin typeface="Arial" charset="0"/>
                <a:cs typeface="Arial" charset="0"/>
              </a:rPr>
              <a:t>místní záležitosti veřejného pořádku v rámci působnosti </a:t>
            </a:r>
            <a:r>
              <a:rPr lang="cs-CZ" altLang="cs-CZ" sz="1400" dirty="0" smtClean="0">
                <a:latin typeface="Arial" charset="0"/>
                <a:cs typeface="Arial" charset="0"/>
              </a:rPr>
              <a:t>obce a </a:t>
            </a:r>
            <a:r>
              <a:rPr lang="cs-CZ" altLang="cs-CZ" sz="1400" dirty="0">
                <a:latin typeface="Arial" charset="0"/>
                <a:cs typeface="Arial" charset="0"/>
              </a:rPr>
              <a:t>plní další </a:t>
            </a:r>
            <a:r>
              <a:rPr lang="cs-CZ" altLang="cs-CZ" sz="1400" dirty="0" smtClean="0">
                <a:latin typeface="Arial" charset="0"/>
                <a:cs typeface="Arial" charset="0"/>
              </a:rPr>
              <a:t>úkoly</a:t>
            </a:r>
            <a:endParaRPr lang="cs-CZ" sz="1400" dirty="0"/>
          </a:p>
          <a:p>
            <a:pPr lvl="2" algn="just">
              <a:buFont typeface="Arial" panose="020B0604020202020204" pitchFamily="34" charset="0"/>
              <a:buChar char="–"/>
              <a:defRPr/>
            </a:pPr>
            <a:endParaRPr lang="cs-CZ" sz="1400" dirty="0" smtClean="0"/>
          </a:p>
          <a:p>
            <a:pPr marL="914400" lvl="2" indent="0" algn="just">
              <a:buNone/>
              <a:defRPr/>
            </a:pPr>
            <a:endParaRPr lang="cs-CZ" sz="1400" dirty="0"/>
          </a:p>
          <a:p>
            <a:pPr marL="914400" lvl="2" indent="0" algn="just">
              <a:buNone/>
              <a:defRPr/>
            </a:pP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7318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Veřejné </a:t>
            </a:r>
            <a:r>
              <a:rPr lang="cs-CZ" dirty="0"/>
              <a:t>sbory představují speciální </a:t>
            </a:r>
            <a:r>
              <a:rPr lang="cs-CZ" dirty="0" smtClean="0"/>
              <a:t>fenomén v </a:t>
            </a:r>
            <a:r>
              <a:rPr lang="cs-CZ" dirty="0"/>
              <a:t>každé moderní společnosti. </a:t>
            </a:r>
            <a:endParaRPr lang="cs-CZ" dirty="0" smtClean="0"/>
          </a:p>
          <a:p>
            <a:pPr algn="just"/>
            <a:r>
              <a:rPr lang="cs-CZ" dirty="0" smtClean="0"/>
              <a:t>Hlavní náplní </a:t>
            </a:r>
            <a:r>
              <a:rPr lang="cs-CZ" dirty="0"/>
              <a:t>činnosti těchto </a:t>
            </a:r>
            <a:r>
              <a:rPr lang="cs-CZ" dirty="0" smtClean="0"/>
              <a:t>sborů je péče o tzv. </a:t>
            </a:r>
            <a:r>
              <a:rPr lang="cs-CZ" dirty="0"/>
              <a:t>policejní statky, tedy o obranu státu, veřejnou bezpečnost, bezpečnost osob a majetku, klid, mravnost, veřejné zdraví a další. </a:t>
            </a:r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90575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-CJ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VL-CJ.potx [jen pro čtení]" id="{7A353DE0-7B06-4628-B469-85256371F51E}" vid="{5219372D-2BD7-4DCF-B91F-222681E016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643AA17-3549-406E-B158-F01765B5ABBC}">
  <ds:schemaRefs>
    <ds:schemaRef ds:uri="http://www.w3.org/XML/1998/namespace"/>
    <ds:schemaRef ds:uri="f242274d-c577-47b4-9953-4e44103112f8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e934d7ba-d00a-4f08-ad66-67ce6f4199d0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8BD02DC-7AE1-4A8F-9FEE-B71443179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173</TotalTime>
  <Words>1138</Words>
  <Application>Microsoft Office PowerPoint</Application>
  <PresentationFormat>Předvádění na obrazovce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FVL-CJ</vt:lpstr>
      <vt:lpstr>Veřejné sbory jako subjekty správního práva</vt:lpstr>
      <vt:lpstr>Osnova</vt:lpstr>
      <vt:lpstr>Úvod</vt:lpstr>
      <vt:lpstr>1. Veřejné sbory – ozbrojené síly</vt:lpstr>
      <vt:lpstr>2. Veřejné sbory – ozbrojené bezpečnostní sbory</vt:lpstr>
      <vt:lpstr>2. Veřejné sbory – ozbrojené bezpečnostní sbory</vt:lpstr>
      <vt:lpstr>3. Veřejné sbory – neozbrojené bezpečnostní sbory</vt:lpstr>
      <vt:lpstr>4. Veřejné sbory – specifické sbory</vt:lpstr>
      <vt:lpstr>Závěr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Pozice správního práva a správní vědy v právním systému ČR</dc:title>
  <dc:creator>Vičar Radim</dc:creator>
  <cp:lastModifiedBy>Vičar Radim</cp:lastModifiedBy>
  <cp:revision>27</cp:revision>
  <dcterms:created xsi:type="dcterms:W3CDTF">2018-07-03T04:50:15Z</dcterms:created>
  <dcterms:modified xsi:type="dcterms:W3CDTF">2018-07-26T06:55:30Z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