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notesMasterIdLst>
    <p:notesMasterId r:id="rId44"/>
  </p:notesMasterIdLst>
  <p:handoutMasterIdLst>
    <p:handoutMasterId r:id="rId45"/>
  </p:handoutMasterIdLst>
  <p:sldIdLst>
    <p:sldId id="256" r:id="rId7"/>
    <p:sldId id="326" r:id="rId8"/>
    <p:sldId id="337" r:id="rId9"/>
    <p:sldId id="338" r:id="rId10"/>
    <p:sldId id="339" r:id="rId11"/>
    <p:sldId id="340" r:id="rId12"/>
    <p:sldId id="341" r:id="rId13"/>
    <p:sldId id="342" r:id="rId14"/>
    <p:sldId id="343" r:id="rId15"/>
    <p:sldId id="344" r:id="rId16"/>
    <p:sldId id="345" r:id="rId17"/>
    <p:sldId id="346" r:id="rId18"/>
    <p:sldId id="347" r:id="rId19"/>
    <p:sldId id="348" r:id="rId20"/>
    <p:sldId id="349" r:id="rId21"/>
    <p:sldId id="350" r:id="rId22"/>
    <p:sldId id="351" r:id="rId23"/>
    <p:sldId id="352" r:id="rId24"/>
    <p:sldId id="353" r:id="rId25"/>
    <p:sldId id="354" r:id="rId26"/>
    <p:sldId id="355" r:id="rId27"/>
    <p:sldId id="356" r:id="rId28"/>
    <p:sldId id="357" r:id="rId29"/>
    <p:sldId id="358" r:id="rId30"/>
    <p:sldId id="359" r:id="rId31"/>
    <p:sldId id="360" r:id="rId32"/>
    <p:sldId id="361" r:id="rId33"/>
    <p:sldId id="362" r:id="rId34"/>
    <p:sldId id="363" r:id="rId35"/>
    <p:sldId id="364" r:id="rId36"/>
    <p:sldId id="365" r:id="rId37"/>
    <p:sldId id="366" r:id="rId38"/>
    <p:sldId id="367" r:id="rId39"/>
    <p:sldId id="368" r:id="rId40"/>
    <p:sldId id="369" r:id="rId41"/>
    <p:sldId id="370" r:id="rId42"/>
    <p:sldId id="325" r:id="rId43"/>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32" autoAdjust="0"/>
    <p:restoredTop sz="98417" autoAdjust="0"/>
  </p:normalViewPr>
  <p:slideViewPr>
    <p:cSldViewPr snapToGrid="0">
      <p:cViewPr>
        <p:scale>
          <a:sx n="80" d="100"/>
          <a:sy n="80" d="100"/>
        </p:scale>
        <p:origin x="-1764" y="-318"/>
      </p:cViewPr>
      <p:guideLst>
        <p:guide orient="horz" pos="2160"/>
        <p:guide pos="2880"/>
      </p:guideLst>
    </p:cSldViewPr>
  </p:slideViewPr>
  <p:notesTextViewPr>
    <p:cViewPr>
      <p:scale>
        <a:sx n="1" d="1"/>
        <a:sy n="1" d="1"/>
      </p:scale>
      <p:origin x="0" y="0"/>
    </p:cViewPr>
  </p:notesTextViewPr>
  <p:notesViewPr>
    <p:cSldViewPr snapToGrid="0">
      <p:cViewPr varScale="1">
        <p:scale>
          <a:sx n="64" d="100"/>
          <a:sy n="64" d="100"/>
        </p:scale>
        <p:origin x="-3384"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theme" Target="theme/theme1.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4171FFF-1965-4D34-B12F-B5F72A18042E}" type="datetimeFigureOut">
              <a:rPr lang="cs-CZ" smtClean="0"/>
              <a:t>3.8.2020</a:t>
            </a:fld>
            <a:endParaRPr lang="cs-CZ"/>
          </a:p>
        </p:txBody>
      </p:sp>
      <p:sp>
        <p:nvSpPr>
          <p:cNvPr id="4" name="Zástupný symbol pro zápatí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F642258-8808-4BDB-9143-BF75D0C33320}" type="slidenum">
              <a:rPr lang="cs-CZ" smtClean="0"/>
              <a:t>‹#›</a:t>
            </a:fld>
            <a:endParaRPr lang="cs-CZ"/>
          </a:p>
        </p:txBody>
      </p:sp>
    </p:spTree>
    <p:extLst>
      <p:ext uri="{BB962C8B-B14F-4D97-AF65-F5344CB8AC3E}">
        <p14:creationId xmlns:p14="http://schemas.microsoft.com/office/powerpoint/2010/main" val="2300426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0F5F78B-A2A8-42AA-B7EE-273249DC5D35}" type="datetimeFigureOut">
              <a:rPr lang="cs-CZ" smtClean="0"/>
              <a:pPr/>
              <a:t>3.8.2020</a:t>
            </a:fld>
            <a:endParaRPr lang="cs-CZ"/>
          </a:p>
        </p:txBody>
      </p:sp>
      <p:sp>
        <p:nvSpPr>
          <p:cNvPr id="4" name="Zástupný symbol pro obrázek snímku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CD3153C-21F1-4D4C-BA87-B6DBE0F91978}" type="slidenum">
              <a:rPr lang="cs-CZ" smtClean="0"/>
              <a:pPr/>
              <a:t>‹#›</a:t>
            </a:fld>
            <a:endParaRPr lang="cs-CZ"/>
          </a:p>
        </p:txBody>
      </p:sp>
    </p:spTree>
    <p:extLst>
      <p:ext uri="{BB962C8B-B14F-4D97-AF65-F5344CB8AC3E}">
        <p14:creationId xmlns:p14="http://schemas.microsoft.com/office/powerpoint/2010/main" val="504183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12838" y="544513"/>
            <a:ext cx="4464050" cy="3349625"/>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D3153C-21F1-4D4C-BA87-B6DBE0F91978}" type="slidenum">
              <a:rPr lang="cs-CZ" smtClean="0"/>
              <a:pPr/>
              <a:t>1</a:t>
            </a:fld>
            <a:endParaRPr lang="cs-CZ"/>
          </a:p>
        </p:txBody>
      </p:sp>
    </p:spTree>
    <p:extLst>
      <p:ext uri="{BB962C8B-B14F-4D97-AF65-F5344CB8AC3E}">
        <p14:creationId xmlns:p14="http://schemas.microsoft.com/office/powerpoint/2010/main" val="38823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D3153C-21F1-4D4C-BA87-B6DBE0F91978}" type="slidenum">
              <a:rPr lang="cs-CZ" smtClean="0"/>
              <a:pPr/>
              <a:t>2</a:t>
            </a:fld>
            <a:endParaRPr lang="cs-CZ"/>
          </a:p>
        </p:txBody>
      </p:sp>
    </p:spTree>
    <p:extLst>
      <p:ext uri="{BB962C8B-B14F-4D97-AF65-F5344CB8AC3E}">
        <p14:creationId xmlns:p14="http://schemas.microsoft.com/office/powerpoint/2010/main" val="1690499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D3153C-21F1-4D4C-BA87-B6DBE0F91978}" type="slidenum">
              <a:rPr lang="cs-CZ" smtClean="0"/>
              <a:pPr/>
              <a:t>37</a:t>
            </a:fld>
            <a:endParaRPr lang="cs-CZ"/>
          </a:p>
        </p:txBody>
      </p:sp>
    </p:spTree>
    <p:extLst>
      <p:ext uri="{BB962C8B-B14F-4D97-AF65-F5344CB8AC3E}">
        <p14:creationId xmlns:p14="http://schemas.microsoft.com/office/powerpoint/2010/main" val="201728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cs-CZ" smtClean="0"/>
              <a:t>Klepnutím lze upravit styl předlohy nadpisů.</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en-US" dirty="0"/>
          </a:p>
        </p:txBody>
      </p:sp>
      <p:sp>
        <p:nvSpPr>
          <p:cNvPr id="4" name="Date Placeholder 3"/>
          <p:cNvSpPr>
            <a:spLocks noGrp="1"/>
          </p:cNvSpPr>
          <p:nvPr>
            <p:ph type="dt" sz="half" idx="10"/>
          </p:nvPr>
        </p:nvSpPr>
        <p:spPr/>
        <p:txBody>
          <a:bodyPr/>
          <a:lstStyle/>
          <a:p>
            <a:r>
              <a:rPr lang="cs-CZ" smtClean="0"/>
              <a:t>Volitelná poznámka uživatele</a:t>
            </a:r>
            <a:endParaRPr lang="cs-CZ"/>
          </a:p>
        </p:txBody>
      </p:sp>
      <p:sp>
        <p:nvSpPr>
          <p:cNvPr id="5" name="Footer Placeholder 4"/>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6" name="Slide Number Placeholder 5"/>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2268880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r>
              <a:rPr lang="cs-CZ" smtClean="0"/>
              <a:t>Volitelná poznámka uživatele</a:t>
            </a:r>
            <a:endParaRPr lang="cs-CZ"/>
          </a:p>
        </p:txBody>
      </p:sp>
      <p:sp>
        <p:nvSpPr>
          <p:cNvPr id="5" name="Footer Placeholder 4"/>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6" name="Slide Number Placeholder 5"/>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3064042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138687"/>
            <a:ext cx="7886700" cy="3423789"/>
          </a:xfrm>
        </p:spPr>
        <p:txBody>
          <a:bodyPr anchor="b"/>
          <a:lstStyle>
            <a:lvl1pPr>
              <a:defRPr sz="6000"/>
            </a:lvl1pPr>
          </a:lstStyle>
          <a:p>
            <a:r>
              <a:rPr lang="cs-CZ" smtClean="0"/>
              <a:t>Klepnutím lze upravit styl předlohy nadpisů.</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Klepnutím lze upravit styly předlohy textu.</a:t>
            </a:r>
          </a:p>
        </p:txBody>
      </p:sp>
      <p:sp>
        <p:nvSpPr>
          <p:cNvPr id="4" name="Date Placeholder 3"/>
          <p:cNvSpPr>
            <a:spLocks noGrp="1"/>
          </p:cNvSpPr>
          <p:nvPr>
            <p:ph type="dt" sz="half" idx="10"/>
          </p:nvPr>
        </p:nvSpPr>
        <p:spPr/>
        <p:txBody>
          <a:bodyPr/>
          <a:lstStyle/>
          <a:p>
            <a:r>
              <a:rPr lang="cs-CZ" smtClean="0"/>
              <a:t>Volitelná poznámka uživatele</a:t>
            </a:r>
            <a:endParaRPr lang="cs-CZ"/>
          </a:p>
        </p:txBody>
      </p:sp>
      <p:sp>
        <p:nvSpPr>
          <p:cNvPr id="5" name="Footer Placeholder 4"/>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6" name="Slide Number Placeholder 5"/>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2024931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Content Placeholder 2"/>
          <p:cNvSpPr>
            <a:spLocks noGrp="1"/>
          </p:cNvSpPr>
          <p:nvPr>
            <p:ph sz="half" idx="1"/>
          </p:nvPr>
        </p:nvSpPr>
        <p:spPr>
          <a:xfrm>
            <a:off x="628650" y="2506662"/>
            <a:ext cx="3886200" cy="367030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29150" y="2506661"/>
            <a:ext cx="3886200" cy="3670301"/>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r>
              <a:rPr lang="cs-CZ" smtClean="0"/>
              <a:t>Volitelná poznámka uživatele</a:t>
            </a:r>
            <a:endParaRPr lang="cs-CZ"/>
          </a:p>
        </p:txBody>
      </p:sp>
      <p:sp>
        <p:nvSpPr>
          <p:cNvPr id="6" name="Footer Placeholder 5"/>
          <p:cNvSpPr>
            <a:spLocks noGrp="1"/>
          </p:cNvSpPr>
          <p:nvPr>
            <p:ph type="ftr" sz="quarter" idx="11"/>
          </p:nvPr>
        </p:nvSpPr>
        <p:spPr/>
        <p:txBody>
          <a:bodyPr/>
          <a:lstStyle/>
          <a:p>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7" name="Slide Number Placeholder 6"/>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3954928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0316" y="1096168"/>
            <a:ext cx="7886700" cy="1325563"/>
          </a:xfrm>
        </p:spPr>
        <p:txBody>
          <a:bodyPr/>
          <a:lstStyle/>
          <a:p>
            <a:r>
              <a:rPr lang="cs-CZ" smtClean="0"/>
              <a:t>Klepnutím lze upravit styl předlohy nadpisů.</a:t>
            </a:r>
            <a:endParaRPr lang="en-US" dirty="0"/>
          </a:p>
        </p:txBody>
      </p:sp>
      <p:sp>
        <p:nvSpPr>
          <p:cNvPr id="3" name="Text Placeholder 2"/>
          <p:cNvSpPr>
            <a:spLocks noGrp="1"/>
          </p:cNvSpPr>
          <p:nvPr>
            <p:ph type="body" idx="1"/>
          </p:nvPr>
        </p:nvSpPr>
        <p:spPr>
          <a:xfrm>
            <a:off x="620316" y="2529966"/>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629842" y="3462113"/>
            <a:ext cx="3868340" cy="272755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29150" y="2529966"/>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29150" y="3462113"/>
            <a:ext cx="3887391" cy="2727550"/>
          </a:xfrm>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r>
              <a:rPr lang="cs-CZ" smtClean="0"/>
              <a:t>Volitelná poznámka uživatele</a:t>
            </a:r>
            <a:endParaRPr lang="cs-CZ"/>
          </a:p>
        </p:txBody>
      </p:sp>
      <p:sp>
        <p:nvSpPr>
          <p:cNvPr id="8" name="Footer Placeholder 7"/>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9" name="Slide Number Placeholder 8"/>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1490983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dirty="0"/>
          </a:p>
        </p:txBody>
      </p:sp>
      <p:sp>
        <p:nvSpPr>
          <p:cNvPr id="3" name="Date Placeholder 2"/>
          <p:cNvSpPr>
            <a:spLocks noGrp="1"/>
          </p:cNvSpPr>
          <p:nvPr>
            <p:ph type="dt" sz="half" idx="10"/>
          </p:nvPr>
        </p:nvSpPr>
        <p:spPr/>
        <p:txBody>
          <a:bodyPr/>
          <a:lstStyle/>
          <a:p>
            <a:r>
              <a:rPr lang="cs-CZ" smtClean="0"/>
              <a:t>Volitelná poznámka uživatele</a:t>
            </a:r>
            <a:endParaRPr lang="cs-CZ"/>
          </a:p>
        </p:txBody>
      </p:sp>
      <p:sp>
        <p:nvSpPr>
          <p:cNvPr id="4" name="Footer Placeholder 3"/>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5" name="Slide Number Placeholder 4"/>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71898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cs-CZ" smtClean="0"/>
              <a:t>Volitelná poznámka uživatele</a:t>
            </a:r>
            <a:endParaRPr lang="cs-CZ"/>
          </a:p>
        </p:txBody>
      </p:sp>
      <p:sp>
        <p:nvSpPr>
          <p:cNvPr id="3" name="Footer Placeholder 2"/>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4" name="Slide Number Placeholder 3"/>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2083042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1086928"/>
            <a:ext cx="2949178" cy="1600200"/>
          </a:xfrm>
        </p:spPr>
        <p:txBody>
          <a:bodyPr anchor="b"/>
          <a:lstStyle>
            <a:lvl1pPr>
              <a:defRPr sz="3200"/>
            </a:lvl1pPr>
          </a:lstStyle>
          <a:p>
            <a:r>
              <a:rPr lang="cs-CZ" smtClean="0"/>
              <a:t>Klepnutím lze upravit styl předlohy nadpisů.</a:t>
            </a:r>
            <a:endParaRPr lang="en-US" dirty="0"/>
          </a:p>
        </p:txBody>
      </p:sp>
      <p:sp>
        <p:nvSpPr>
          <p:cNvPr id="3" name="Content Placeholder 2"/>
          <p:cNvSpPr>
            <a:spLocks noGrp="1"/>
          </p:cNvSpPr>
          <p:nvPr>
            <p:ph idx="1"/>
          </p:nvPr>
        </p:nvSpPr>
        <p:spPr>
          <a:xfrm>
            <a:off x="3887391" y="1086928"/>
            <a:ext cx="4629150" cy="477412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29841" y="2687128"/>
            <a:ext cx="2949178" cy="318186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Klepnutím lze upravit styly předlohy textu.</a:t>
            </a:r>
          </a:p>
        </p:txBody>
      </p:sp>
      <p:sp>
        <p:nvSpPr>
          <p:cNvPr id="5" name="Date Placeholder 4"/>
          <p:cNvSpPr>
            <a:spLocks noGrp="1"/>
          </p:cNvSpPr>
          <p:nvPr>
            <p:ph type="dt" sz="half" idx="10"/>
          </p:nvPr>
        </p:nvSpPr>
        <p:spPr/>
        <p:txBody>
          <a:bodyPr/>
          <a:lstStyle/>
          <a:p>
            <a:r>
              <a:rPr lang="cs-CZ" smtClean="0"/>
              <a:t>Volitelná poznámka uživatele</a:t>
            </a:r>
            <a:endParaRPr lang="cs-CZ"/>
          </a:p>
        </p:txBody>
      </p:sp>
      <p:sp>
        <p:nvSpPr>
          <p:cNvPr id="6" name="Footer Placeholder 5"/>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7" name="Slide Number Placeholder 6"/>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3285835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1112808"/>
            <a:ext cx="2949178" cy="1600200"/>
          </a:xfrm>
        </p:spPr>
        <p:txBody>
          <a:bodyPr anchor="b"/>
          <a:lstStyle>
            <a:lvl1pPr>
              <a:defRPr sz="3200"/>
            </a:lvl1pPr>
          </a:lstStyle>
          <a:p>
            <a:r>
              <a:rPr lang="cs-CZ" smtClean="0"/>
              <a:t>Klepnutím lze upravit styl předlohy nadpisů.</a:t>
            </a:r>
            <a:endParaRPr lang="en-US" dirty="0"/>
          </a:p>
        </p:txBody>
      </p:sp>
      <p:sp>
        <p:nvSpPr>
          <p:cNvPr id="3" name="Picture Placeholder 2"/>
          <p:cNvSpPr>
            <a:spLocks noGrp="1" noChangeAspect="1"/>
          </p:cNvSpPr>
          <p:nvPr>
            <p:ph type="pic" idx="1"/>
          </p:nvPr>
        </p:nvSpPr>
        <p:spPr>
          <a:xfrm>
            <a:off x="3887391" y="1112808"/>
            <a:ext cx="4629150" cy="47482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Klepnutím na ikonu přidáte obrázek.</a:t>
            </a:r>
            <a:endParaRPr lang="en-US" dirty="0"/>
          </a:p>
        </p:txBody>
      </p:sp>
      <p:sp>
        <p:nvSpPr>
          <p:cNvPr id="4" name="Text Placeholder 3"/>
          <p:cNvSpPr>
            <a:spLocks noGrp="1"/>
          </p:cNvSpPr>
          <p:nvPr>
            <p:ph type="body" sz="half" idx="2"/>
          </p:nvPr>
        </p:nvSpPr>
        <p:spPr>
          <a:xfrm>
            <a:off x="629841" y="2713008"/>
            <a:ext cx="2949178" cy="31559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Klepnutím lze upravit styly předlohy textu.</a:t>
            </a:r>
          </a:p>
        </p:txBody>
      </p:sp>
      <p:sp>
        <p:nvSpPr>
          <p:cNvPr id="5" name="Date Placeholder 4"/>
          <p:cNvSpPr>
            <a:spLocks noGrp="1"/>
          </p:cNvSpPr>
          <p:nvPr>
            <p:ph type="dt" sz="half" idx="10"/>
          </p:nvPr>
        </p:nvSpPr>
        <p:spPr/>
        <p:txBody>
          <a:bodyPr/>
          <a:lstStyle/>
          <a:p>
            <a:r>
              <a:rPr lang="cs-CZ" smtClean="0"/>
              <a:t>Volitelná poznámka uživatele</a:t>
            </a:r>
            <a:endParaRPr lang="cs-CZ"/>
          </a:p>
        </p:txBody>
      </p:sp>
      <p:sp>
        <p:nvSpPr>
          <p:cNvPr id="6" name="Footer Placeholder 5"/>
          <p:cNvSpPr>
            <a:spLocks noGrp="1"/>
          </p:cNvSpPr>
          <p:nvPr>
            <p:ph type="ftr" sz="quarter" idx="11"/>
          </p:nvPr>
        </p:nvSpPr>
        <p:spPr/>
        <p:txBody>
          <a:body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7" name="Slide Number Placeholder 6"/>
          <p:cNvSpPr>
            <a:spLocks noGrp="1"/>
          </p:cNvSpPr>
          <p:nvPr>
            <p:ph type="sldNum" sz="quarter" idx="12"/>
          </p:nvPr>
        </p:nvSpPr>
        <p:spPr/>
        <p:txBody>
          <a:bodyPr/>
          <a:lstStyle/>
          <a:p>
            <a:fld id="{098289FD-4727-4E4E-AD61-2589FB78683E}" type="slidenum">
              <a:rPr lang="cs-CZ" smtClean="0"/>
              <a:pPr/>
              <a:t>‹#›</a:t>
            </a:fld>
            <a:endParaRPr lang="cs-CZ"/>
          </a:p>
        </p:txBody>
      </p:sp>
    </p:spTree>
    <p:extLst>
      <p:ext uri="{BB962C8B-B14F-4D97-AF65-F5344CB8AC3E}">
        <p14:creationId xmlns:p14="http://schemas.microsoft.com/office/powerpoint/2010/main" val="1183915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73150"/>
            <a:ext cx="7886700" cy="1325563"/>
          </a:xfrm>
          <a:prstGeom prst="rect">
            <a:avLst/>
          </a:prstGeom>
        </p:spPr>
        <p:txBody>
          <a:bodyPr vert="horz" lIns="91440" tIns="45720" rIns="91440" bIns="45720" rtlCol="0" anchor="ctr">
            <a:normAutofit/>
          </a:bodyPr>
          <a:lstStyle/>
          <a:p>
            <a:r>
              <a:rPr lang="cs-CZ" dirty="0" smtClean="0"/>
              <a:t>Kliknutím lze upravit styl.</a:t>
            </a:r>
            <a:endParaRPr lang="en-US" dirty="0"/>
          </a:p>
        </p:txBody>
      </p:sp>
      <p:sp>
        <p:nvSpPr>
          <p:cNvPr id="3" name="Text Placeholder 2"/>
          <p:cNvSpPr>
            <a:spLocks noGrp="1"/>
          </p:cNvSpPr>
          <p:nvPr>
            <p:ph type="body" idx="1"/>
          </p:nvPr>
        </p:nvSpPr>
        <p:spPr>
          <a:xfrm>
            <a:off x="628650" y="2467155"/>
            <a:ext cx="7886700" cy="3709808"/>
          </a:xfrm>
          <a:prstGeom prst="rect">
            <a:avLst/>
          </a:prstGeom>
        </p:spPr>
        <p:txBody>
          <a:bodyPr vert="horz" lIns="91440" tIns="45720" rIns="91440" bIns="45720" rtlCol="0">
            <a:normAutofit/>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en-US" dirty="0"/>
          </a:p>
        </p:txBody>
      </p:sp>
      <p:sp>
        <p:nvSpPr>
          <p:cNvPr id="4" name="Date Placeholder 3"/>
          <p:cNvSpPr>
            <a:spLocks noGrp="1"/>
          </p:cNvSpPr>
          <p:nvPr>
            <p:ph type="dt" sz="half" idx="2"/>
          </p:nvPr>
        </p:nvSpPr>
        <p:spPr>
          <a:xfrm>
            <a:off x="284672" y="6356351"/>
            <a:ext cx="2401378" cy="365125"/>
          </a:xfrm>
          <a:prstGeom prst="rect">
            <a:avLst/>
          </a:prstGeom>
        </p:spPr>
        <p:txBody>
          <a:bodyPr vert="horz" lIns="91440" tIns="45720" rIns="91440" bIns="45720" rtlCol="0" anchor="ctr"/>
          <a:lstStyle>
            <a:lvl1pPr algn="ctr">
              <a:defRPr sz="1200" b="1">
                <a:solidFill>
                  <a:schemeClr val="bg1"/>
                </a:solidFill>
                <a:latin typeface="Arial" panose="020B0604020202020204" pitchFamily="34" charset="0"/>
                <a:cs typeface="Arial" panose="020B0604020202020204" pitchFamily="34" charset="0"/>
              </a:defRPr>
            </a:lvl1pPr>
          </a:lstStyle>
          <a:p>
            <a:r>
              <a:rPr lang="cs-CZ" smtClean="0"/>
              <a:t>Volitelná poznámka uživatele</a:t>
            </a:r>
            <a:endParaRPr lang="cs-CZ"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b="1">
                <a:solidFill>
                  <a:schemeClr val="tx1">
                    <a:tint val="75000"/>
                  </a:schemeClr>
                </a:solidFill>
                <a:latin typeface="Arial" panose="020B0604020202020204" pitchFamily="34" charset="0"/>
                <a:cs typeface="Arial" panose="020B0604020202020204" pitchFamily="34" charset="0"/>
              </a:defRPr>
            </a:lvl1pPr>
          </a:lstStyle>
          <a:p>
            <a:pPr algn="l"/>
            <a:r>
              <a:rPr lang="cs-CZ" dirty="0" smtClean="0"/>
              <a:t>rank, </a:t>
            </a:r>
            <a:r>
              <a:rPr lang="cs-CZ" dirty="0" err="1" smtClean="0"/>
              <a:t>name</a:t>
            </a:r>
            <a:r>
              <a:rPr lang="cs-CZ" dirty="0" smtClean="0"/>
              <a:t>, </a:t>
            </a:r>
            <a:r>
              <a:rPr lang="cs-CZ" dirty="0" err="1" smtClean="0"/>
              <a:t>surname</a:t>
            </a:r>
            <a:r>
              <a:rPr lang="cs-CZ" dirty="0" smtClean="0"/>
              <a:t>, </a:t>
            </a:r>
            <a:r>
              <a:rPr lang="cs-CZ" dirty="0" err="1" smtClean="0"/>
              <a:t>function</a:t>
            </a:r>
            <a:endParaRPr lang="cs-CZ"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8289FD-4727-4E4E-AD61-2589FB78683E}" type="slidenum">
              <a:rPr lang="cs-CZ" smtClean="0"/>
              <a:pPr/>
              <a:t>‹#›</a:t>
            </a:fld>
            <a:endParaRPr lang="cs-CZ"/>
          </a:p>
        </p:txBody>
      </p:sp>
    </p:spTree>
    <p:extLst>
      <p:ext uri="{BB962C8B-B14F-4D97-AF65-F5344CB8AC3E}">
        <p14:creationId xmlns:p14="http://schemas.microsoft.com/office/powerpoint/2010/main" val="927319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6"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
        <p:nvSpPr>
          <p:cNvPr id="7" name="Rectangle 2"/>
          <p:cNvSpPr>
            <a:spLocks noGrp="1" noChangeArrowheads="1"/>
          </p:cNvSpPr>
          <p:nvPr>
            <p:ph type="ctrTitle"/>
          </p:nvPr>
        </p:nvSpPr>
        <p:spPr>
          <a:xfrm>
            <a:off x="1" y="1480252"/>
            <a:ext cx="9144000" cy="1237130"/>
          </a:xfrm>
        </p:spPr>
        <p:txBody>
          <a:bodyPr anchor="ctr">
            <a:normAutofit/>
          </a:bodyPr>
          <a:lstStyle/>
          <a:p>
            <a:pPr>
              <a:lnSpc>
                <a:spcPct val="100000"/>
              </a:lnSpc>
              <a:spcBef>
                <a:spcPts val="0"/>
              </a:spcBef>
              <a:spcAft>
                <a:spcPts val="1800"/>
              </a:spcAft>
            </a:pPr>
            <a:r>
              <a:rPr lang="cs-CZ" altLang="cs-CZ" sz="3600" b="1" dirty="0" smtClean="0">
                <a:solidFill>
                  <a:srgbClr val="FF0000"/>
                </a:solidFill>
              </a:rPr>
              <a:t>MILITARY</a:t>
            </a:r>
            <a:br>
              <a:rPr lang="cs-CZ" altLang="cs-CZ" sz="3600" b="1" dirty="0" smtClean="0">
                <a:solidFill>
                  <a:srgbClr val="FF0000"/>
                </a:solidFill>
              </a:rPr>
            </a:br>
            <a:r>
              <a:rPr lang="cs-CZ" altLang="cs-CZ" sz="3600" b="1" dirty="0" smtClean="0">
                <a:solidFill>
                  <a:srgbClr val="FF0000"/>
                </a:solidFill>
              </a:rPr>
              <a:t>ENGINEERING</a:t>
            </a:r>
          </a:p>
        </p:txBody>
      </p:sp>
      <p:sp>
        <p:nvSpPr>
          <p:cNvPr id="8" name="Rectangle 3"/>
          <p:cNvSpPr>
            <a:spLocks noChangeArrowheads="1"/>
          </p:cNvSpPr>
          <p:nvPr/>
        </p:nvSpPr>
        <p:spPr bwMode="auto">
          <a:xfrm>
            <a:off x="-29092" y="1070338"/>
            <a:ext cx="9144000" cy="381000"/>
          </a:xfrm>
          <a:prstGeom prst="rect">
            <a:avLst/>
          </a:prstGeom>
          <a:noFill/>
          <a:ln w="9525">
            <a:noFill/>
            <a:miter lim="800000"/>
            <a:headEnd/>
            <a:tailEnd/>
          </a:ln>
        </p:spPr>
        <p:txBody>
          <a:bodyPr/>
          <a:lstStyle/>
          <a:p>
            <a:pPr algn="ctr"/>
            <a:r>
              <a:rPr lang="en-US" sz="2400" b="1" dirty="0">
                <a:solidFill>
                  <a:schemeClr val="accent5"/>
                </a:solidFill>
              </a:rPr>
              <a:t>SECURITY AND DEFENCE PROGRAMM</a:t>
            </a:r>
          </a:p>
        </p:txBody>
      </p:sp>
      <p:sp>
        <p:nvSpPr>
          <p:cNvPr id="2" name="TextovéPole 1"/>
          <p:cNvSpPr txBox="1"/>
          <p:nvPr/>
        </p:nvSpPr>
        <p:spPr>
          <a:xfrm>
            <a:off x="1" y="2779513"/>
            <a:ext cx="9144000" cy="461665"/>
          </a:xfrm>
          <a:prstGeom prst="rect">
            <a:avLst/>
          </a:prstGeom>
          <a:noFill/>
        </p:spPr>
        <p:txBody>
          <a:bodyPr wrap="square" rtlCol="0">
            <a:spAutoFit/>
          </a:bodyPr>
          <a:lstStyle/>
          <a:p>
            <a:pPr algn="ctr"/>
            <a:r>
              <a:rPr lang="en-US" sz="2400" b="1" dirty="0" smtClean="0">
                <a:solidFill>
                  <a:schemeClr val="accent6">
                    <a:lumMod val="75000"/>
                  </a:schemeClr>
                </a:solidFill>
                <a:latin typeface="Arial" panose="020B0604020202020204" pitchFamily="34" charset="0"/>
                <a:cs typeface="Arial" panose="020B0604020202020204" pitchFamily="34" charset="0"/>
              </a:rPr>
              <a:t>Earthworks</a:t>
            </a:r>
            <a:r>
              <a:rPr lang="cs-CZ" sz="2400" b="1" dirty="0" smtClean="0">
                <a:solidFill>
                  <a:schemeClr val="accent6">
                    <a:lumMod val="75000"/>
                  </a:schemeClr>
                </a:solidFill>
                <a:latin typeface="Arial" panose="020B0604020202020204" pitchFamily="34" charset="0"/>
                <a:cs typeface="Arial" panose="020B0604020202020204" pitchFamily="34" charset="0"/>
              </a:rPr>
              <a:t> </a:t>
            </a:r>
            <a:r>
              <a:rPr lang="en-US" sz="2400" b="1" dirty="0" smtClean="0">
                <a:solidFill>
                  <a:schemeClr val="accent6">
                    <a:lumMod val="75000"/>
                  </a:schemeClr>
                </a:solidFill>
                <a:latin typeface="Arial" panose="020B0604020202020204" pitchFamily="34" charset="0"/>
                <a:cs typeface="Arial" panose="020B0604020202020204" pitchFamily="34" charset="0"/>
              </a:rPr>
              <a:t>equipment</a:t>
            </a:r>
            <a:endParaRPr lang="en-US" sz="2400" b="1" dirty="0">
              <a:solidFill>
                <a:schemeClr val="accent6">
                  <a:lumMod val="75000"/>
                </a:schemeClr>
              </a:solidFill>
              <a:latin typeface="Arial" panose="020B0604020202020204" pitchFamily="34" charset="0"/>
              <a:cs typeface="Arial" panose="020B0604020202020204" pitchFamily="34" charset="0"/>
            </a:endParaRPr>
          </a:p>
        </p:txBody>
      </p:sp>
      <p:pic>
        <p:nvPicPr>
          <p:cNvPr id="3" name="Picture 2" descr="CZK - KN-251 (kolový nakladač) : Československo (CZK) / Česká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829" y="3664993"/>
            <a:ext cx="3525776" cy="233876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37 Best UDS images | Auta, Hasičské auto, Vozidl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26982" y="3664993"/>
            <a:ext cx="2775807" cy="233876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aterpillar D6K XL (pásový buldozer) : USA (USA)"/>
          <p:cNvPicPr>
            <a:picLocks noChangeAspect="1" noChangeArrowheads="1"/>
          </p:cNvPicPr>
          <p:nvPr/>
        </p:nvPicPr>
        <p:blipFill rotWithShape="1">
          <a:blip r:embed="rId5">
            <a:extLst>
              <a:ext uri="{28A0092B-C50C-407E-A947-70E740481C1C}">
                <a14:useLocalDpi xmlns:a14="http://schemas.microsoft.com/office/drawing/2010/main" val="0"/>
              </a:ext>
            </a:extLst>
          </a:blip>
          <a:srcRect b="10713"/>
          <a:stretch/>
        </p:blipFill>
        <p:spPr bwMode="auto">
          <a:xfrm>
            <a:off x="4026931" y="3664993"/>
            <a:ext cx="1743075" cy="2338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82640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Zástupný symbol pro obsah 2"/>
          <p:cNvSpPr txBox="1">
            <a:spLocks noGrp="1"/>
          </p:cNvSpPr>
          <p:nvPr>
            <p:ph idx="1"/>
          </p:nvPr>
        </p:nvSpPr>
        <p:spPr>
          <a:xfrm>
            <a:off x="255319" y="2289506"/>
            <a:ext cx="8698675" cy="3458151"/>
          </a:xfrm>
        </p:spPr>
        <p:txBody>
          <a:bodyPr/>
          <a:lstStyle/>
          <a:p>
            <a:pPr marL="0" indent="0" algn="just">
              <a:buFont typeface="Arial" charset="0"/>
              <a:buNone/>
            </a:pPr>
            <a:r>
              <a:rPr lang="en-US" altLang="en-US" sz="2800" dirty="0" smtClean="0">
                <a:latin typeface="Calibri" pitchFamily="34" charset="0"/>
              </a:rPr>
              <a:t>Grader </a:t>
            </a:r>
            <a:r>
              <a:rPr lang="en-US" altLang="en-US" sz="2800" dirty="0" smtClean="0">
                <a:latin typeface="Calibri" pitchFamily="34" charset="0"/>
              </a:rPr>
              <a:t>blade is positioned approximately in the middle of the wheelbase (distance between the front and rear axles). If grader moves on inequality blade is lifted only about half the height of this inequality. Graders it allows relatively precise range of finishing earthworks, especially settlement areas, grading, spreading material into the layers of a given thickness, etc.</a:t>
            </a:r>
          </a:p>
          <a:p>
            <a:pPr marL="0" indent="0" algn="just">
              <a:buFont typeface="Arial" charset="0"/>
              <a:buNone/>
            </a:pPr>
            <a:r>
              <a:rPr lang="en-US" altLang="en-US" sz="2800" dirty="0" smtClean="0">
                <a:latin typeface="Calibri" pitchFamily="34" charset="0"/>
              </a:rPr>
              <a:t>The ACR is used grader Caterpillar CAT 120M.</a:t>
            </a:r>
          </a:p>
        </p:txBody>
      </p:sp>
      <p:sp>
        <p:nvSpPr>
          <p:cNvPr id="8" name="Nadpis 1"/>
          <p:cNvSpPr txBox="1">
            <a:spLocks noGrp="1"/>
          </p:cNvSpPr>
          <p:nvPr>
            <p:ph type="title"/>
          </p:nvPr>
        </p:nvSpPr>
        <p:spPr>
          <a:xfrm>
            <a:off x="0" y="1073151"/>
            <a:ext cx="9144000" cy="1064408"/>
          </a:xfrm>
        </p:spPr>
        <p:txBody>
          <a:bodyPr vert="horz" lIns="91440" tIns="45720" rIns="91440" bIns="45720" rtlCol="0" anchor="ctr" anchorCtr="0">
            <a:normAutofit/>
          </a:bodyPr>
          <a:lstStyle/>
          <a:p>
            <a:pPr algn="ctr"/>
            <a:r>
              <a:rPr lang="cs-CZ" altLang="cs-CZ" sz="4800" b="1" cap="all" dirty="0" smtClean="0">
                <a:solidFill>
                  <a:schemeClr val="accent6">
                    <a:lumMod val="75000"/>
                  </a:schemeClr>
                </a:solidFill>
                <a:latin typeface="Arial" charset="0"/>
                <a:cs typeface="Arial" charset="0"/>
              </a:rPr>
              <a:t>grad</a:t>
            </a:r>
            <a:r>
              <a:rPr lang="en-US" altLang="cs-CZ" sz="4800" b="1" cap="all" dirty="0" err="1" smtClean="0">
                <a:solidFill>
                  <a:schemeClr val="accent6">
                    <a:lumMod val="75000"/>
                  </a:schemeClr>
                </a:solidFill>
                <a:latin typeface="Arial" charset="0"/>
                <a:cs typeface="Arial" charset="0"/>
              </a:rPr>
              <a:t>ers</a:t>
            </a:r>
            <a:endParaRPr altLang="cs-CZ" sz="4800" b="1" cap="all" dirty="0">
              <a:solidFill>
                <a:schemeClr val="accent6">
                  <a:lumMod val="75000"/>
                </a:schemeClr>
              </a:solidFill>
              <a:latin typeface="Arial" charset="0"/>
              <a:cs typeface="Arial" charset="0"/>
            </a:endParaRP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42103619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txBox="1">
            <a:spLocks noGrp="1"/>
          </p:cNvSpPr>
          <p:nvPr>
            <p:ph type="title"/>
          </p:nvPr>
        </p:nvSpPr>
        <p:spPr>
          <a:xfrm>
            <a:off x="0" y="1073150"/>
            <a:ext cx="9144000" cy="1325563"/>
          </a:xfrm>
        </p:spPr>
        <p:txBody>
          <a:bodyPr vert="horz" lIns="91440" tIns="45720" rIns="91440" bIns="45720" rtlCol="0" anchor="ctr" anchorCtr="0">
            <a:normAutofit/>
          </a:bodyPr>
          <a:lstStyle/>
          <a:p>
            <a:pPr algn="ctr"/>
            <a:r>
              <a:rPr lang="en-US" altLang="en-US" sz="4000" b="1" cap="all" dirty="0" smtClean="0">
                <a:solidFill>
                  <a:schemeClr val="accent6">
                    <a:lumMod val="75000"/>
                  </a:schemeClr>
                </a:solidFill>
                <a:latin typeface="Arial" charset="0"/>
                <a:cs typeface="Arial" charset="0"/>
              </a:rPr>
              <a:t>Wheel </a:t>
            </a:r>
            <a:r>
              <a:rPr lang="en-US" altLang="en-US" sz="4000" b="1" cap="all" dirty="0">
                <a:solidFill>
                  <a:schemeClr val="accent6">
                    <a:lumMod val="75000"/>
                  </a:schemeClr>
                </a:solidFill>
                <a:latin typeface="Arial" charset="0"/>
                <a:cs typeface="Arial" charset="0"/>
              </a:rPr>
              <a:t>loaders </a:t>
            </a:r>
            <a:r>
              <a:rPr lang="en-US" altLang="en-US" sz="4000" b="1" cap="all" dirty="0" smtClean="0">
                <a:solidFill>
                  <a:schemeClr val="accent6">
                    <a:lumMod val="75000"/>
                  </a:schemeClr>
                </a:solidFill>
                <a:latin typeface="Arial" charset="0"/>
                <a:cs typeface="Arial" charset="0"/>
              </a:rPr>
              <a:t>and</a:t>
            </a:r>
            <a:r>
              <a:rPr lang="cs-CZ" altLang="en-US" sz="4000" b="1" cap="all" dirty="0" smtClean="0">
                <a:solidFill>
                  <a:schemeClr val="accent6">
                    <a:lumMod val="75000"/>
                  </a:schemeClr>
                </a:solidFill>
                <a:latin typeface="Arial" charset="0"/>
                <a:cs typeface="Arial" charset="0"/>
              </a:rPr>
              <a:t> </a:t>
            </a:r>
            <a:r>
              <a:rPr lang="en-US" altLang="en-US" sz="4000" b="1" cap="all" dirty="0" smtClean="0">
                <a:solidFill>
                  <a:schemeClr val="accent6">
                    <a:lumMod val="75000"/>
                  </a:schemeClr>
                </a:solidFill>
                <a:latin typeface="Arial" charset="0"/>
                <a:cs typeface="Arial" charset="0"/>
              </a:rPr>
              <a:t>backhoe </a:t>
            </a:r>
            <a:r>
              <a:rPr lang="en-US" altLang="en-US" sz="4000" b="1" cap="all" dirty="0">
                <a:solidFill>
                  <a:schemeClr val="accent6">
                    <a:lumMod val="75000"/>
                  </a:schemeClr>
                </a:solidFill>
                <a:latin typeface="Arial" charset="0"/>
                <a:cs typeface="Arial" charset="0"/>
              </a:rPr>
              <a:t>loaders</a:t>
            </a:r>
          </a:p>
        </p:txBody>
      </p:sp>
      <p:sp>
        <p:nvSpPr>
          <p:cNvPr id="14339" name="Zástupný symbol pro obsah 2"/>
          <p:cNvSpPr txBox="1">
            <a:spLocks noGrp="1"/>
          </p:cNvSpPr>
          <p:nvPr>
            <p:ph idx="1"/>
          </p:nvPr>
        </p:nvSpPr>
        <p:spPr>
          <a:xfrm>
            <a:off x="142503" y="2522041"/>
            <a:ext cx="8870867" cy="3676876"/>
          </a:xfrm>
        </p:spPr>
        <p:txBody>
          <a:bodyPr/>
          <a:lstStyle/>
          <a:p>
            <a:pPr marL="0" indent="0" algn="just">
              <a:buFont typeface="Arial" charset="0"/>
              <a:buNone/>
            </a:pPr>
            <a:r>
              <a:rPr lang="en-US" altLang="en-US" sz="1800" dirty="0" smtClean="0">
                <a:latin typeface="Calibri" pitchFamily="34" charset="0"/>
              </a:rPr>
              <a:t>The </a:t>
            </a:r>
            <a:r>
              <a:rPr lang="en-US" altLang="en-US" sz="1800" dirty="0" smtClean="0">
                <a:latin typeface="Calibri" pitchFamily="34" charset="0"/>
              </a:rPr>
              <a:t>loader is a self-propelled machine belt or wheel (wheeled or crawler), which applies when using a push or pull force through mounted work equipment.</a:t>
            </a:r>
          </a:p>
          <a:p>
            <a:pPr marL="0" indent="0" algn="just">
              <a:buFont typeface="Arial" charset="0"/>
              <a:buNone/>
            </a:pPr>
            <a:r>
              <a:rPr lang="en-US" altLang="en-US" sz="1800" dirty="0" smtClean="0">
                <a:latin typeface="Calibri" pitchFamily="34" charset="0"/>
              </a:rPr>
              <a:t>Their original identifying belongs to a group of machines loaders for loading of </a:t>
            </a:r>
            <a:r>
              <a:rPr lang="en-US" altLang="en-US" sz="1800" dirty="0" smtClean="0">
                <a:latin typeface="Calibri" pitchFamily="34" charset="0"/>
              </a:rPr>
              <a:t>bulk</a:t>
            </a:r>
            <a:r>
              <a:rPr lang="cs-CZ" altLang="en-US" sz="1800" dirty="0" smtClean="0">
                <a:latin typeface="Calibri" pitchFamily="34" charset="0"/>
              </a:rPr>
              <a:t> </a:t>
            </a:r>
            <a:r>
              <a:rPr lang="en-US" altLang="en-US" sz="1800" dirty="0" smtClean="0">
                <a:latin typeface="Calibri" pitchFamily="34" charset="0"/>
              </a:rPr>
              <a:t>and </a:t>
            </a:r>
            <a:r>
              <a:rPr lang="en-US" altLang="en-US" sz="1800" dirty="0" smtClean="0">
                <a:latin typeface="Calibri" pitchFamily="34" charset="0"/>
              </a:rPr>
              <a:t>lump materials. This group includes loaders:</a:t>
            </a:r>
          </a:p>
          <a:p>
            <a:pPr algn="just"/>
            <a:r>
              <a:rPr lang="en-US" altLang="en-US" sz="1800" dirty="0" smtClean="0">
                <a:latin typeface="Calibri" pitchFamily="34" charset="0"/>
              </a:rPr>
              <a:t>cyclical </a:t>
            </a:r>
            <a:r>
              <a:rPr lang="en-US" altLang="en-US" sz="1800" dirty="0" smtClean="0">
                <a:latin typeface="Calibri" pitchFamily="34" charset="0"/>
              </a:rPr>
              <a:t>effects work; especially shovel, scraper;</a:t>
            </a:r>
          </a:p>
          <a:p>
            <a:pPr algn="just"/>
            <a:r>
              <a:rPr lang="en-US" altLang="en-US" sz="1800" dirty="0" smtClean="0">
                <a:latin typeface="Calibri" pitchFamily="34" charset="0"/>
              </a:rPr>
              <a:t>a </a:t>
            </a:r>
            <a:r>
              <a:rPr lang="en-US" altLang="en-US" sz="1800" dirty="0" smtClean="0">
                <a:latin typeface="Calibri" pitchFamily="34" charset="0"/>
              </a:rPr>
              <a:t>loader with a continuous manner of work; bucket loader, paddle, worm, with conical head, plate and more.</a:t>
            </a:r>
          </a:p>
          <a:p>
            <a:pPr marL="0" indent="0" algn="just">
              <a:buFont typeface="Arial" charset="0"/>
              <a:buNone/>
            </a:pPr>
            <a:r>
              <a:rPr lang="en-US" altLang="en-US" sz="1800" dirty="0" smtClean="0">
                <a:latin typeface="Calibri" pitchFamily="34" charset="0"/>
              </a:rPr>
              <a:t>Shovel </a:t>
            </a:r>
            <a:r>
              <a:rPr lang="en-US" altLang="en-US" sz="1800" dirty="0" smtClean="0">
                <a:latin typeface="Calibri" pitchFamily="34" charset="0"/>
              </a:rPr>
              <a:t>loaders have evolved in the last period of such changes, they changed their character. Contemporary shovel loaders notably higher performance (over 100 kW) rank among the earth-moving machinery, as the soil can not only treat, but also to benefit</a:t>
            </a:r>
            <a:r>
              <a:rPr altLang="en-US" sz="1800" dirty="0" smtClean="0">
                <a:latin typeface="Calibri" pitchFamily="34" charset="0"/>
              </a:rPr>
              <a:t> </a:t>
            </a:r>
            <a:r>
              <a:rPr lang="en-US" altLang="en-US" sz="1800" dirty="0" smtClean="0">
                <a:latin typeface="Calibri" pitchFamily="34" charset="0"/>
              </a:rPr>
              <a:t>and transport. Digging force is with them pulling force exerted forces carriers and implement control.</a:t>
            </a:r>
          </a:p>
          <a:p>
            <a:pPr marL="0" indent="0" algn="just">
              <a:buFont typeface="Arial" charset="0"/>
              <a:buNone/>
            </a:pPr>
            <a:endParaRPr lang="en-US" altLang="en-US" dirty="0" smtClean="0">
              <a:latin typeface="Calibri" pitchFamily="34" charset="0"/>
            </a:endParaRPr>
          </a:p>
        </p:txBody>
      </p:sp>
      <p:sp>
        <p:nvSpPr>
          <p:cNvPr id="7"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8"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38685283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Zástupný symbol pro obsah 2"/>
          <p:cNvSpPr txBox="1">
            <a:spLocks noGrp="1"/>
          </p:cNvSpPr>
          <p:nvPr>
            <p:ph idx="1"/>
          </p:nvPr>
        </p:nvSpPr>
        <p:spPr>
          <a:xfrm>
            <a:off x="154379" y="2255840"/>
            <a:ext cx="8775865" cy="4085584"/>
          </a:xfrm>
        </p:spPr>
        <p:txBody>
          <a:bodyPr>
            <a:normAutofit lnSpcReduction="10000"/>
          </a:bodyPr>
          <a:lstStyle/>
          <a:p>
            <a:pPr marL="0" indent="0" algn="just">
              <a:buFont typeface="Arial" charset="0"/>
              <a:buNone/>
            </a:pPr>
            <a:r>
              <a:rPr lang="en-US" altLang="en-US" sz="1600" b="1" dirty="0" smtClean="0">
                <a:latin typeface="Calibri" pitchFamily="34" charset="0"/>
              </a:rPr>
              <a:t>Distribution and use of loaders</a:t>
            </a:r>
          </a:p>
          <a:p>
            <a:pPr marL="0" indent="0" algn="just">
              <a:buFont typeface="Arial" charset="0"/>
              <a:buNone/>
            </a:pPr>
            <a:r>
              <a:rPr lang="en-US" altLang="en-US" sz="1600" dirty="0" smtClean="0">
                <a:latin typeface="Calibri" pitchFamily="34" charset="0"/>
              </a:rPr>
              <a:t>Shovel </a:t>
            </a:r>
            <a:r>
              <a:rPr lang="en-US" altLang="en-US" sz="1600" dirty="0" smtClean="0">
                <a:latin typeface="Calibri" pitchFamily="34" charset="0"/>
              </a:rPr>
              <a:t>loaders are different from each design solution undercarriage of their own carriers, working device, placing the engine and frame structure.</a:t>
            </a:r>
          </a:p>
          <a:p>
            <a:pPr marL="0" indent="0" algn="just">
              <a:buFont typeface="Arial" charset="0"/>
              <a:buNone/>
            </a:pPr>
            <a:r>
              <a:rPr lang="en-US" altLang="en-US" sz="1600" b="1" dirty="0" smtClean="0">
                <a:latin typeface="Calibri" pitchFamily="34" charset="0"/>
              </a:rPr>
              <a:t>According chassis divided loaders:</a:t>
            </a:r>
          </a:p>
          <a:p>
            <a:pPr algn="just"/>
            <a:r>
              <a:rPr lang="en-US" altLang="en-US" sz="1600" dirty="0" smtClean="0">
                <a:latin typeface="Calibri" pitchFamily="34" charset="0"/>
              </a:rPr>
              <a:t>crawler</a:t>
            </a:r>
            <a:endParaRPr lang="en-US" altLang="en-US" sz="1600" dirty="0" smtClean="0">
              <a:latin typeface="Calibri" pitchFamily="34" charset="0"/>
            </a:endParaRPr>
          </a:p>
          <a:p>
            <a:pPr algn="just"/>
            <a:r>
              <a:rPr lang="en-US" altLang="en-US" sz="1600" dirty="0" smtClean="0">
                <a:latin typeface="Calibri" pitchFamily="34" charset="0"/>
              </a:rPr>
              <a:t>wheeled </a:t>
            </a:r>
            <a:r>
              <a:rPr lang="en-US" altLang="en-US" sz="1600" dirty="0" smtClean="0">
                <a:latin typeface="Calibri" pitchFamily="34" charset="0"/>
              </a:rPr>
              <a:t>chassis.</a:t>
            </a:r>
          </a:p>
          <a:p>
            <a:pPr marL="0" indent="0" algn="just">
              <a:buFont typeface="Arial" charset="0"/>
              <a:buNone/>
            </a:pPr>
            <a:r>
              <a:rPr lang="en-US" altLang="en-US" sz="1600" b="1" dirty="0" smtClean="0">
                <a:latin typeface="Calibri" pitchFamily="34" charset="0"/>
              </a:rPr>
              <a:t>According to the work equipment can be divided into loaders:</a:t>
            </a:r>
          </a:p>
          <a:p>
            <a:pPr algn="just"/>
            <a:r>
              <a:rPr lang="en-US" altLang="en-US" sz="1600" dirty="0" smtClean="0">
                <a:latin typeface="Calibri" pitchFamily="34" charset="0"/>
              </a:rPr>
              <a:t>front </a:t>
            </a:r>
            <a:r>
              <a:rPr lang="en-US" altLang="en-US" sz="1600" dirty="0" smtClean="0">
                <a:latin typeface="Calibri" pitchFamily="34" charset="0"/>
              </a:rPr>
              <a:t>loader,</a:t>
            </a:r>
          </a:p>
          <a:p>
            <a:pPr algn="just"/>
            <a:r>
              <a:rPr lang="en-US" altLang="en-US" sz="1600" dirty="0" smtClean="0">
                <a:latin typeface="Calibri" pitchFamily="34" charset="0"/>
              </a:rPr>
              <a:t>rotate </a:t>
            </a:r>
            <a:r>
              <a:rPr lang="en-US" altLang="en-US" sz="1600" dirty="0" smtClean="0">
                <a:latin typeface="Calibri" pitchFamily="34" charset="0"/>
              </a:rPr>
              <a:t>- with a rotating boom.</a:t>
            </a:r>
          </a:p>
          <a:p>
            <a:pPr marL="0" indent="0" algn="just">
              <a:buFont typeface="Arial" charset="0"/>
              <a:buNone/>
            </a:pPr>
            <a:r>
              <a:rPr lang="en-US" altLang="en-US" sz="1600" dirty="0" smtClean="0">
                <a:latin typeface="Calibri" pitchFamily="34" charset="0"/>
              </a:rPr>
              <a:t>Track loaders are usually designed as a front.</a:t>
            </a:r>
          </a:p>
          <a:p>
            <a:pPr marL="0" indent="0" algn="just">
              <a:buFont typeface="Arial" charset="0"/>
              <a:buNone/>
            </a:pPr>
            <a:r>
              <a:rPr lang="en-US" altLang="en-US" sz="1600" b="1" dirty="0" smtClean="0">
                <a:latin typeface="Calibri" pitchFamily="34" charset="0"/>
              </a:rPr>
              <a:t>Wheel front loaders can be subdivided according to the carrier frame loaders:</a:t>
            </a:r>
          </a:p>
          <a:p>
            <a:pPr algn="just"/>
            <a:r>
              <a:rPr lang="en-US" altLang="en-US" sz="1600" dirty="0" smtClean="0">
                <a:latin typeface="Calibri" pitchFamily="34" charset="0"/>
              </a:rPr>
              <a:t>a </a:t>
            </a:r>
            <a:r>
              <a:rPr lang="en-US" altLang="en-US" sz="1600" dirty="0" smtClean="0">
                <a:latin typeface="Calibri" pitchFamily="34" charset="0"/>
              </a:rPr>
              <a:t>rigid frame,</a:t>
            </a:r>
          </a:p>
          <a:p>
            <a:pPr algn="just"/>
            <a:r>
              <a:rPr lang="en-US" altLang="en-US" sz="1600" dirty="0" smtClean="0">
                <a:latin typeface="Calibri" pitchFamily="34" charset="0"/>
              </a:rPr>
              <a:t>articulated </a:t>
            </a:r>
            <a:r>
              <a:rPr lang="en-US" altLang="en-US" sz="1600" dirty="0" smtClean="0">
                <a:latin typeface="Calibri" pitchFamily="34" charset="0"/>
              </a:rPr>
              <a:t>frame.</a:t>
            </a:r>
          </a:p>
          <a:p>
            <a:pPr marL="0" indent="0" algn="just">
              <a:buFont typeface="Arial" charset="0"/>
              <a:buNone/>
            </a:pPr>
            <a:endParaRPr lang="en-US" altLang="en-US" dirty="0" smtClean="0">
              <a:latin typeface="Calibri" pitchFamily="34" charset="0"/>
            </a:endParaRPr>
          </a:p>
        </p:txBody>
      </p:sp>
      <p:sp>
        <p:nvSpPr>
          <p:cNvPr id="8" name="Nadpis 1"/>
          <p:cNvSpPr txBox="1">
            <a:spLocks noGrp="1"/>
          </p:cNvSpPr>
          <p:nvPr>
            <p:ph type="title"/>
          </p:nvPr>
        </p:nvSpPr>
        <p:spPr>
          <a:xfrm>
            <a:off x="0" y="1037525"/>
            <a:ext cx="9144000" cy="1325563"/>
          </a:xfrm>
        </p:spPr>
        <p:txBody>
          <a:bodyPr vert="horz" lIns="91440" tIns="45720" rIns="91440" bIns="45720" rtlCol="0" anchor="ctr" anchorCtr="0">
            <a:normAutofit/>
          </a:bodyPr>
          <a:lstStyle/>
          <a:p>
            <a:pPr algn="ctr"/>
            <a:r>
              <a:rPr lang="en-US" altLang="en-US" sz="4000" b="1" cap="all" dirty="0" smtClean="0">
                <a:solidFill>
                  <a:schemeClr val="accent6">
                    <a:lumMod val="75000"/>
                  </a:schemeClr>
                </a:solidFill>
                <a:latin typeface="Arial" charset="0"/>
                <a:cs typeface="Arial" charset="0"/>
              </a:rPr>
              <a:t>Wheel </a:t>
            </a:r>
            <a:r>
              <a:rPr lang="en-US" altLang="en-US" sz="4000" b="1" cap="all" dirty="0">
                <a:solidFill>
                  <a:schemeClr val="accent6">
                    <a:lumMod val="75000"/>
                  </a:schemeClr>
                </a:solidFill>
                <a:latin typeface="Arial" charset="0"/>
                <a:cs typeface="Arial" charset="0"/>
              </a:rPr>
              <a:t>loaders </a:t>
            </a:r>
            <a:r>
              <a:rPr lang="en-US" altLang="en-US" sz="4000" b="1" cap="all" dirty="0" smtClean="0">
                <a:solidFill>
                  <a:schemeClr val="accent6">
                    <a:lumMod val="75000"/>
                  </a:schemeClr>
                </a:solidFill>
                <a:latin typeface="Arial" charset="0"/>
                <a:cs typeface="Arial" charset="0"/>
              </a:rPr>
              <a:t>and</a:t>
            </a:r>
            <a:r>
              <a:rPr lang="cs-CZ" altLang="en-US" sz="4000" b="1" cap="all" dirty="0" smtClean="0">
                <a:solidFill>
                  <a:schemeClr val="accent6">
                    <a:lumMod val="75000"/>
                  </a:schemeClr>
                </a:solidFill>
                <a:latin typeface="Arial" charset="0"/>
                <a:cs typeface="Arial" charset="0"/>
              </a:rPr>
              <a:t> </a:t>
            </a:r>
            <a:r>
              <a:rPr lang="en-US" altLang="en-US" sz="4000" b="1" cap="all" dirty="0" smtClean="0">
                <a:solidFill>
                  <a:schemeClr val="accent6">
                    <a:lumMod val="75000"/>
                  </a:schemeClr>
                </a:solidFill>
                <a:latin typeface="Arial" charset="0"/>
                <a:cs typeface="Arial" charset="0"/>
              </a:rPr>
              <a:t>backhoe </a:t>
            </a:r>
            <a:r>
              <a:rPr lang="en-US" altLang="en-US" sz="4000" b="1" cap="all" dirty="0">
                <a:solidFill>
                  <a:schemeClr val="accent6">
                    <a:lumMod val="75000"/>
                  </a:schemeClr>
                </a:solidFill>
                <a:latin typeface="Arial" charset="0"/>
                <a:cs typeface="Arial" charset="0"/>
              </a:rPr>
              <a:t>loaders</a:t>
            </a: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32539789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Zástupný symbol pro obsah 2"/>
          <p:cNvSpPr txBox="1">
            <a:spLocks noGrp="1"/>
          </p:cNvSpPr>
          <p:nvPr>
            <p:ph idx="1"/>
          </p:nvPr>
        </p:nvSpPr>
        <p:spPr>
          <a:xfrm>
            <a:off x="261258" y="1633888"/>
            <a:ext cx="8633360" cy="4784725"/>
          </a:xfrm>
        </p:spPr>
        <p:txBody>
          <a:bodyPr/>
          <a:lstStyle/>
          <a:p>
            <a:pPr marL="0" indent="0" algn="just">
              <a:buFont typeface="Arial" charset="0"/>
              <a:buNone/>
            </a:pPr>
            <a:r>
              <a:rPr lang="en-US" altLang="en-US" sz="1600" b="1" dirty="0" smtClean="0">
                <a:latin typeface="Calibri" pitchFamily="34" charset="0"/>
              </a:rPr>
              <a:t>Depending on the location of the engine divided loaders:</a:t>
            </a:r>
          </a:p>
          <a:p>
            <a:pPr algn="just"/>
            <a:r>
              <a:rPr lang="en-US" altLang="en-US" sz="1600" dirty="0" smtClean="0">
                <a:latin typeface="Calibri" pitchFamily="34" charset="0"/>
              </a:rPr>
              <a:t>front-engine</a:t>
            </a:r>
            <a:r>
              <a:rPr lang="en-US" altLang="en-US" sz="1600" dirty="0" smtClean="0">
                <a:latin typeface="Calibri" pitchFamily="34" charset="0"/>
              </a:rPr>
              <a:t>,</a:t>
            </a:r>
          </a:p>
          <a:p>
            <a:pPr algn="just"/>
            <a:r>
              <a:rPr lang="en-US" altLang="en-US" sz="1600" dirty="0" smtClean="0">
                <a:latin typeface="Calibri" pitchFamily="34" charset="0"/>
              </a:rPr>
              <a:t>rear </a:t>
            </a:r>
            <a:r>
              <a:rPr lang="en-US" altLang="en-US" sz="1600" dirty="0" smtClean="0">
                <a:latin typeface="Calibri" pitchFamily="34" charset="0"/>
              </a:rPr>
              <a:t>engine.</a:t>
            </a:r>
          </a:p>
          <a:p>
            <a:pPr marL="0" indent="0" algn="just">
              <a:buFont typeface="Arial" charset="0"/>
              <a:buNone/>
            </a:pPr>
            <a:r>
              <a:rPr lang="en-US" altLang="en-US" sz="1600" dirty="0" smtClean="0">
                <a:latin typeface="Calibri" pitchFamily="34" charset="0"/>
              </a:rPr>
              <a:t>According </a:t>
            </a:r>
            <a:r>
              <a:rPr lang="en-US" altLang="en-US" sz="1600" dirty="0" smtClean="0">
                <a:latin typeface="Calibri" pitchFamily="34" charset="0"/>
              </a:rPr>
              <a:t>to the control system with traction driving the front wheels, rear-wheel, all-wheel articulated frame, with independent rotating wheel slippage wheel slippage passports, with independent movement of the belt.</a:t>
            </a:r>
          </a:p>
          <a:p>
            <a:pPr marL="0" indent="0" algn="just">
              <a:buFont typeface="Arial" charset="0"/>
              <a:buNone/>
            </a:pPr>
            <a:r>
              <a:rPr lang="en-US" altLang="en-US" sz="1600" b="1" dirty="0" smtClean="0">
                <a:latin typeface="Calibri" pitchFamily="34" charset="0"/>
              </a:rPr>
              <a:t>According traction drive system:</a:t>
            </a:r>
          </a:p>
          <a:p>
            <a:pPr algn="just"/>
            <a:r>
              <a:rPr lang="en-US" altLang="en-US" sz="1600" dirty="0" smtClean="0">
                <a:latin typeface="Calibri" pitchFamily="34" charset="0"/>
              </a:rPr>
              <a:t>front </a:t>
            </a:r>
            <a:r>
              <a:rPr lang="en-US" altLang="en-US" sz="1600" dirty="0" smtClean="0">
                <a:latin typeface="Calibri" pitchFamily="34" charset="0"/>
              </a:rPr>
              <a:t>wheel drive,</a:t>
            </a:r>
          </a:p>
          <a:p>
            <a:pPr algn="just"/>
            <a:r>
              <a:rPr lang="en-US" altLang="en-US" sz="1600" dirty="0" smtClean="0">
                <a:latin typeface="Calibri" pitchFamily="34" charset="0"/>
              </a:rPr>
              <a:t>rear-wheel </a:t>
            </a:r>
            <a:r>
              <a:rPr lang="en-US" altLang="en-US" sz="1600" dirty="0" smtClean="0">
                <a:latin typeface="Calibri" pitchFamily="34" charset="0"/>
              </a:rPr>
              <a:t>drive,</a:t>
            </a:r>
          </a:p>
          <a:p>
            <a:pPr algn="just"/>
            <a:r>
              <a:rPr lang="en-US" altLang="en-US" sz="1600" dirty="0" smtClean="0">
                <a:latin typeface="Calibri" pitchFamily="34" charset="0"/>
              </a:rPr>
              <a:t>all-wheel </a:t>
            </a:r>
            <a:r>
              <a:rPr lang="en-US" altLang="en-US" sz="1600" dirty="0" smtClean="0">
                <a:latin typeface="Calibri" pitchFamily="34" charset="0"/>
              </a:rPr>
              <a:t>drive.</a:t>
            </a:r>
          </a:p>
          <a:p>
            <a:pPr marL="0" indent="0" algn="just">
              <a:buFont typeface="Arial" charset="0"/>
              <a:buNone/>
            </a:pPr>
            <a:r>
              <a:rPr lang="en-US" altLang="en-US" sz="1600" b="1" dirty="0" smtClean="0">
                <a:latin typeface="Calibri" pitchFamily="34" charset="0"/>
              </a:rPr>
              <a:t>The ACR is used:</a:t>
            </a:r>
          </a:p>
          <a:p>
            <a:pPr algn="just"/>
            <a:r>
              <a:rPr lang="en-US" altLang="en-US" sz="1600" dirty="0" smtClean="0">
                <a:latin typeface="Calibri" pitchFamily="34" charset="0"/>
              </a:rPr>
              <a:t>medium </a:t>
            </a:r>
            <a:r>
              <a:rPr lang="en-US" altLang="en-US" sz="1600" dirty="0" smtClean="0">
                <a:latin typeface="Calibri" pitchFamily="34" charset="0"/>
              </a:rPr>
              <a:t>loader KN-251,</a:t>
            </a:r>
          </a:p>
          <a:p>
            <a:pPr algn="just"/>
            <a:r>
              <a:rPr lang="en-US" altLang="en-US" sz="1600" dirty="0" smtClean="0">
                <a:latin typeface="Calibri" pitchFamily="34" charset="0"/>
              </a:rPr>
              <a:t>small </a:t>
            </a:r>
            <a:r>
              <a:rPr lang="en-US" altLang="en-US" sz="1600" dirty="0" smtClean="0">
                <a:latin typeface="Calibri" pitchFamily="34" charset="0"/>
              </a:rPr>
              <a:t>loader UNC-750/752, JCB Robot 170,</a:t>
            </a:r>
          </a:p>
          <a:p>
            <a:pPr algn="just"/>
            <a:r>
              <a:rPr lang="en-US" altLang="en-US" sz="1600" dirty="0" smtClean="0">
                <a:latin typeface="Calibri" pitchFamily="34" charset="0"/>
              </a:rPr>
              <a:t>backhoe </a:t>
            </a:r>
            <a:r>
              <a:rPr lang="en-US" altLang="en-US" sz="1600" dirty="0" smtClean="0">
                <a:latin typeface="Calibri" pitchFamily="34" charset="0"/>
              </a:rPr>
              <a:t>loaders JCB 4CX.</a:t>
            </a:r>
          </a:p>
          <a:p>
            <a:pPr marL="0" indent="0" algn="just">
              <a:buFont typeface="Arial" charset="0"/>
              <a:buNone/>
            </a:pPr>
            <a:endParaRPr lang="en-US" altLang="en-US" dirty="0" smtClean="0">
              <a:latin typeface="Calibri" pitchFamily="34" charset="0"/>
            </a:endParaRPr>
          </a:p>
        </p:txBody>
      </p:sp>
      <p:sp>
        <p:nvSpPr>
          <p:cNvPr id="8" name="Nadpis 1"/>
          <p:cNvSpPr txBox="1">
            <a:spLocks noGrp="1"/>
          </p:cNvSpPr>
          <p:nvPr>
            <p:ph type="title"/>
          </p:nvPr>
        </p:nvSpPr>
        <p:spPr>
          <a:xfrm>
            <a:off x="0" y="1073151"/>
            <a:ext cx="9144000" cy="577520"/>
          </a:xfrm>
        </p:spPr>
        <p:txBody>
          <a:bodyPr vert="horz" lIns="91440" tIns="45720" rIns="91440" bIns="45720" rtlCol="0" anchor="ctr" anchorCtr="0">
            <a:normAutofit fontScale="90000"/>
          </a:bodyPr>
          <a:lstStyle/>
          <a:p>
            <a:pPr algn="ctr"/>
            <a:r>
              <a:rPr lang="en-US" altLang="en-US" sz="3600" b="1" cap="all" dirty="0" smtClean="0">
                <a:solidFill>
                  <a:schemeClr val="accent6">
                    <a:lumMod val="75000"/>
                  </a:schemeClr>
                </a:solidFill>
                <a:latin typeface="Arial" charset="0"/>
                <a:cs typeface="Arial" charset="0"/>
              </a:rPr>
              <a:t>Wheel </a:t>
            </a:r>
            <a:r>
              <a:rPr lang="en-US" altLang="en-US" sz="3600" b="1" cap="all" dirty="0">
                <a:solidFill>
                  <a:schemeClr val="accent6">
                    <a:lumMod val="75000"/>
                  </a:schemeClr>
                </a:solidFill>
                <a:latin typeface="Arial" charset="0"/>
                <a:cs typeface="Arial" charset="0"/>
              </a:rPr>
              <a:t>loaders </a:t>
            </a:r>
            <a:r>
              <a:rPr lang="en-US" altLang="en-US" sz="3600" b="1" cap="all" dirty="0" smtClean="0">
                <a:solidFill>
                  <a:schemeClr val="accent6">
                    <a:lumMod val="75000"/>
                  </a:schemeClr>
                </a:solidFill>
                <a:latin typeface="Arial" charset="0"/>
                <a:cs typeface="Arial" charset="0"/>
              </a:rPr>
              <a:t>and</a:t>
            </a:r>
            <a:r>
              <a:rPr lang="cs-CZ" altLang="en-US" sz="3600" b="1" cap="all" dirty="0" smtClean="0">
                <a:solidFill>
                  <a:schemeClr val="accent6">
                    <a:lumMod val="75000"/>
                  </a:schemeClr>
                </a:solidFill>
                <a:latin typeface="Arial" charset="0"/>
                <a:cs typeface="Arial" charset="0"/>
              </a:rPr>
              <a:t> </a:t>
            </a:r>
            <a:r>
              <a:rPr lang="en-US" altLang="en-US" sz="3600" b="1" cap="all" dirty="0" smtClean="0">
                <a:solidFill>
                  <a:schemeClr val="accent6">
                    <a:lumMod val="75000"/>
                  </a:schemeClr>
                </a:solidFill>
                <a:latin typeface="Arial" charset="0"/>
                <a:cs typeface="Arial" charset="0"/>
              </a:rPr>
              <a:t>backhoe </a:t>
            </a:r>
            <a:r>
              <a:rPr lang="en-US" altLang="en-US" sz="3600" b="1" cap="all" dirty="0">
                <a:solidFill>
                  <a:schemeClr val="accent6">
                    <a:lumMod val="75000"/>
                  </a:schemeClr>
                </a:solidFill>
                <a:latin typeface="Arial" charset="0"/>
                <a:cs typeface="Arial" charset="0"/>
              </a:rPr>
              <a:t>loaders</a:t>
            </a: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35869040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txBox="1">
            <a:spLocks noGrp="1"/>
          </p:cNvSpPr>
          <p:nvPr>
            <p:ph type="title"/>
          </p:nvPr>
        </p:nvSpPr>
        <p:spPr>
          <a:xfrm>
            <a:off x="0" y="1215654"/>
            <a:ext cx="9144000" cy="874403"/>
          </a:xfrm>
        </p:spPr>
        <p:txBody>
          <a:bodyPr vert="horz" lIns="91440" tIns="45720" rIns="91440" bIns="45720" rtlCol="0" anchor="ctr" anchorCtr="0">
            <a:normAutofit/>
          </a:bodyPr>
          <a:lstStyle/>
          <a:p>
            <a:pPr algn="ctr"/>
            <a:r>
              <a:rPr lang="en-US" altLang="en-US" sz="3600" b="1" cap="all" dirty="0" smtClean="0">
                <a:solidFill>
                  <a:schemeClr val="accent6">
                    <a:lumMod val="75000"/>
                  </a:schemeClr>
                </a:solidFill>
                <a:latin typeface="Arial" charset="0"/>
                <a:cs typeface="Arial" charset="0"/>
              </a:rPr>
              <a:t>Automotive </a:t>
            </a:r>
            <a:r>
              <a:rPr lang="en-US" altLang="en-US" sz="3600" b="1" cap="all" dirty="0">
                <a:solidFill>
                  <a:schemeClr val="accent6">
                    <a:lumMod val="75000"/>
                  </a:schemeClr>
                </a:solidFill>
                <a:latin typeface="Arial" charset="0"/>
                <a:cs typeface="Arial" charset="0"/>
              </a:rPr>
              <a:t>excavators</a:t>
            </a:r>
          </a:p>
        </p:txBody>
      </p:sp>
      <p:sp>
        <p:nvSpPr>
          <p:cNvPr id="17411" name="Zástupný symbol pro obsah 2"/>
          <p:cNvSpPr txBox="1">
            <a:spLocks noGrp="1"/>
          </p:cNvSpPr>
          <p:nvPr>
            <p:ph idx="1"/>
          </p:nvPr>
        </p:nvSpPr>
        <p:spPr>
          <a:xfrm>
            <a:off x="166255" y="2538407"/>
            <a:ext cx="8882742" cy="2781739"/>
          </a:xfrm>
        </p:spPr>
        <p:txBody>
          <a:bodyPr/>
          <a:lstStyle/>
          <a:p>
            <a:pPr marL="0" indent="0" algn="just">
              <a:buFont typeface="Arial" charset="0"/>
              <a:buNone/>
            </a:pPr>
            <a:r>
              <a:rPr lang="en-US" altLang="en-US" sz="2800" b="1" dirty="0" smtClean="0">
                <a:latin typeface="Calibri" pitchFamily="34" charset="0"/>
              </a:rPr>
              <a:t>Shovel </a:t>
            </a:r>
            <a:r>
              <a:rPr lang="en-US" altLang="en-US" sz="2800" b="1" dirty="0" smtClean="0">
                <a:latin typeface="Calibri" pitchFamily="34" charset="0"/>
              </a:rPr>
              <a:t>excavator </a:t>
            </a:r>
            <a:r>
              <a:rPr lang="en-US" altLang="en-US" sz="2800" dirty="0" smtClean="0">
                <a:latin typeface="Calibri" pitchFamily="34" charset="0"/>
              </a:rPr>
              <a:t>is a self-propelled machine belt or wheel (crawler or wheeled) with a rotating body, capable of turning in the range of at least 360, which grub, benefits, raises, pivots and discharge of materials using a bucket mounted on a boom without moving the bottom of the machine or running gear during any part of the machine cycle.</a:t>
            </a:r>
          </a:p>
        </p:txBody>
      </p:sp>
      <p:sp>
        <p:nvSpPr>
          <p:cNvPr id="7"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8"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3044888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Zástupný symbol pro obsah 2"/>
          <p:cNvSpPr txBox="1">
            <a:spLocks noGrp="1"/>
          </p:cNvSpPr>
          <p:nvPr>
            <p:ph idx="1"/>
          </p:nvPr>
        </p:nvSpPr>
        <p:spPr>
          <a:xfrm>
            <a:off x="178129" y="2526530"/>
            <a:ext cx="8799615" cy="3709808"/>
          </a:xfrm>
        </p:spPr>
        <p:txBody>
          <a:bodyPr>
            <a:normAutofit/>
          </a:bodyPr>
          <a:lstStyle/>
          <a:p>
            <a:pPr marL="0" indent="0" algn="just">
              <a:buFont typeface="Arial" charset="0"/>
              <a:buNone/>
            </a:pPr>
            <a:r>
              <a:rPr lang="en-US" altLang="en-US" sz="2000" dirty="0" smtClean="0">
                <a:latin typeface="Calibri" pitchFamily="34" charset="0"/>
              </a:rPr>
              <a:t>Excavators </a:t>
            </a:r>
            <a:r>
              <a:rPr lang="en-US" altLang="en-US" sz="2000" dirty="0" smtClean="0">
                <a:latin typeface="Calibri" pitchFamily="34" charset="0"/>
              </a:rPr>
              <a:t>can be divided by a number of different aspects, according to the work equipment, type of travel, drive type, transmission of forces working on the device by storing the upper chassis, etc.</a:t>
            </a:r>
          </a:p>
          <a:p>
            <a:pPr marL="0" indent="0" algn="just">
              <a:buFont typeface="Arial" charset="0"/>
              <a:buNone/>
            </a:pPr>
            <a:r>
              <a:rPr lang="en-US" altLang="en-US" sz="2000" dirty="0" smtClean="0">
                <a:latin typeface="Calibri" pitchFamily="34" charset="0"/>
              </a:rPr>
              <a:t>According to the work equipment shovel excavators are divided into:</a:t>
            </a:r>
          </a:p>
          <a:p>
            <a:pPr algn="just"/>
            <a:r>
              <a:rPr lang="en-US" altLang="en-US" sz="2000" dirty="0" smtClean="0">
                <a:latin typeface="Calibri" pitchFamily="34" charset="0"/>
              </a:rPr>
              <a:t>excavators </a:t>
            </a:r>
            <a:r>
              <a:rPr lang="en-US" altLang="en-US" sz="2000" dirty="0" smtClean="0">
                <a:latin typeface="Calibri" pitchFamily="34" charset="0"/>
              </a:rPr>
              <a:t>with bucket height - when the mechanisms are adapted for digging mainly over the rolling plane,</a:t>
            </a:r>
          </a:p>
          <a:p>
            <a:pPr algn="just"/>
            <a:r>
              <a:rPr lang="en-US" altLang="en-US" sz="2000" dirty="0" smtClean="0">
                <a:latin typeface="Calibri" pitchFamily="34" charset="0"/>
              </a:rPr>
              <a:t>excavators</a:t>
            </a:r>
            <a:r>
              <a:rPr lang="en-US" altLang="en-US" sz="2000" dirty="0" smtClean="0">
                <a:latin typeface="Calibri" pitchFamily="34" charset="0"/>
              </a:rPr>
              <a:t>, backhoe buckets - when the mechanisms are adapted for digging beneath the rolling plane,</a:t>
            </a:r>
          </a:p>
          <a:p>
            <a:pPr algn="just"/>
            <a:r>
              <a:rPr lang="en-US" altLang="en-US" sz="2000" dirty="0" smtClean="0">
                <a:latin typeface="Calibri" pitchFamily="34" charset="0"/>
              </a:rPr>
              <a:t>universal </a:t>
            </a:r>
            <a:r>
              <a:rPr lang="en-US" altLang="en-US" sz="2000" dirty="0" smtClean="0">
                <a:latin typeface="Calibri" pitchFamily="34" charset="0"/>
              </a:rPr>
              <a:t>digging - the basic parts can be used in addition to the height of bucket also various devices such additional work. Buckets, grab, crane, tamping, sloping.</a:t>
            </a:r>
          </a:p>
          <a:p>
            <a:pPr marL="0" indent="0" algn="just">
              <a:buFont typeface="Arial" charset="0"/>
              <a:buNone/>
            </a:pPr>
            <a:endParaRPr lang="en-US" altLang="en-US" dirty="0" smtClean="0">
              <a:latin typeface="Calibri" pitchFamily="34" charset="0"/>
            </a:endParaRPr>
          </a:p>
        </p:txBody>
      </p:sp>
      <p:sp>
        <p:nvSpPr>
          <p:cNvPr id="12" name="Nadpis 1"/>
          <p:cNvSpPr txBox="1">
            <a:spLocks noGrp="1"/>
          </p:cNvSpPr>
          <p:nvPr>
            <p:ph type="title"/>
          </p:nvPr>
        </p:nvSpPr>
        <p:spPr>
          <a:xfrm>
            <a:off x="0" y="1334407"/>
            <a:ext cx="9144000" cy="874403"/>
          </a:xfrm>
        </p:spPr>
        <p:txBody>
          <a:bodyPr vert="horz" lIns="91440" tIns="45720" rIns="91440" bIns="45720" rtlCol="0" anchor="ctr" anchorCtr="0">
            <a:normAutofit/>
          </a:bodyPr>
          <a:lstStyle/>
          <a:p>
            <a:pPr algn="ctr"/>
            <a:r>
              <a:rPr lang="en-US" altLang="en-US" sz="3600" b="1" cap="all" dirty="0" smtClean="0">
                <a:solidFill>
                  <a:schemeClr val="accent6">
                    <a:lumMod val="75000"/>
                  </a:schemeClr>
                </a:solidFill>
                <a:latin typeface="Arial" charset="0"/>
                <a:cs typeface="Arial" charset="0"/>
              </a:rPr>
              <a:t>Automotive </a:t>
            </a:r>
            <a:r>
              <a:rPr lang="en-US" altLang="en-US" sz="3600" b="1" cap="all" dirty="0">
                <a:solidFill>
                  <a:schemeClr val="accent6">
                    <a:lumMod val="75000"/>
                  </a:schemeClr>
                </a:solidFill>
                <a:latin typeface="Arial" charset="0"/>
                <a:cs typeface="Arial" charset="0"/>
              </a:rPr>
              <a:t>excavators</a:t>
            </a:r>
          </a:p>
        </p:txBody>
      </p:sp>
      <p:sp>
        <p:nvSpPr>
          <p:cNvPr id="13"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4"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10233681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Zástupný symbol pro obsah 2"/>
          <p:cNvSpPr txBox="1">
            <a:spLocks noGrp="1"/>
          </p:cNvSpPr>
          <p:nvPr>
            <p:ph idx="1"/>
          </p:nvPr>
        </p:nvSpPr>
        <p:spPr>
          <a:xfrm>
            <a:off x="300099" y="1659927"/>
            <a:ext cx="8589963" cy="4550868"/>
          </a:xfrm>
        </p:spPr>
        <p:txBody>
          <a:bodyPr/>
          <a:lstStyle/>
          <a:p>
            <a:pPr marL="0" indent="0">
              <a:buFont typeface="Arial" charset="0"/>
              <a:buNone/>
            </a:pPr>
            <a:r>
              <a:rPr lang="en-US" altLang="en-US" sz="1800" b="1" dirty="0" smtClean="0">
                <a:latin typeface="Calibri" pitchFamily="34" charset="0"/>
              </a:rPr>
              <a:t>Depending on the type of travel may be digging:</a:t>
            </a:r>
          </a:p>
          <a:p>
            <a:r>
              <a:rPr lang="en-US" altLang="en-US" sz="1800" dirty="0" smtClean="0">
                <a:latin typeface="Calibri" pitchFamily="34" charset="0"/>
              </a:rPr>
              <a:t>wheel </a:t>
            </a:r>
            <a:r>
              <a:rPr lang="en-US" altLang="en-US" sz="1800" dirty="0" smtClean="0">
                <a:latin typeface="Calibri" pitchFamily="34" charset="0"/>
              </a:rPr>
              <a:t>- with chassis with castor wheels for example tires,</a:t>
            </a:r>
          </a:p>
          <a:p>
            <a:r>
              <a:rPr lang="en-US" altLang="en-US" sz="1800" dirty="0" smtClean="0">
                <a:latin typeface="Calibri" pitchFamily="34" charset="0"/>
              </a:rPr>
              <a:t> </a:t>
            </a:r>
            <a:r>
              <a:rPr lang="en-US" altLang="en-US" sz="1800" dirty="0" smtClean="0">
                <a:latin typeface="Calibri" pitchFamily="34" charset="0"/>
              </a:rPr>
              <a:t>belt - crawlers with two or more belts,</a:t>
            </a:r>
          </a:p>
          <a:p>
            <a:r>
              <a:rPr lang="en-US" altLang="en-US" sz="1800" dirty="0" smtClean="0">
                <a:latin typeface="Calibri" pitchFamily="34" charset="0"/>
              </a:rPr>
              <a:t>car </a:t>
            </a:r>
            <a:r>
              <a:rPr lang="en-US" altLang="en-US" sz="1800" dirty="0" smtClean="0">
                <a:latin typeface="Calibri" pitchFamily="34" charset="0"/>
              </a:rPr>
              <a:t>- truck,</a:t>
            </a:r>
          </a:p>
          <a:p>
            <a:r>
              <a:rPr lang="en-US" altLang="en-US" sz="1800" dirty="0" smtClean="0">
                <a:latin typeface="Calibri" pitchFamily="34" charset="0"/>
              </a:rPr>
              <a:t>tractor </a:t>
            </a:r>
            <a:r>
              <a:rPr lang="en-US" altLang="en-US" sz="1800" dirty="0" smtClean="0">
                <a:latin typeface="Calibri" pitchFamily="34" charset="0"/>
              </a:rPr>
              <a:t>- crawler or wheeled tractor</a:t>
            </a:r>
          </a:p>
          <a:p>
            <a:r>
              <a:rPr lang="en-US" altLang="en-US" sz="1800" dirty="0" smtClean="0">
                <a:latin typeface="Calibri" pitchFamily="34" charset="0"/>
              </a:rPr>
              <a:t>rail </a:t>
            </a:r>
            <a:r>
              <a:rPr lang="en-US" altLang="en-US" sz="1800" dirty="0" smtClean="0">
                <a:latin typeface="Calibri" pitchFamily="34" charset="0"/>
              </a:rPr>
              <a:t>- chassis for riding on rails.</a:t>
            </a:r>
          </a:p>
          <a:p>
            <a:pPr marL="0" indent="0">
              <a:buFont typeface="Arial" charset="0"/>
              <a:buNone/>
            </a:pPr>
            <a:r>
              <a:rPr lang="en-US" altLang="en-US" sz="1800" b="1" dirty="0" smtClean="0">
                <a:latin typeface="Calibri" pitchFamily="34" charset="0"/>
              </a:rPr>
              <a:t>According to the type of drive excavator:</a:t>
            </a:r>
          </a:p>
          <a:p>
            <a:r>
              <a:rPr lang="en-US" altLang="en-US" sz="1800" dirty="0" smtClean="0">
                <a:latin typeface="Calibri" pitchFamily="34" charset="0"/>
              </a:rPr>
              <a:t>motor </a:t>
            </a:r>
            <a:r>
              <a:rPr lang="en-US" altLang="en-US" sz="1800" dirty="0" smtClean="0">
                <a:latin typeface="Calibri" pitchFamily="34" charset="0"/>
              </a:rPr>
              <a:t>- driven by a combustion engine,</a:t>
            </a:r>
          </a:p>
          <a:p>
            <a:r>
              <a:rPr lang="en-US" altLang="en-US" sz="1800" dirty="0" smtClean="0">
                <a:latin typeface="Calibri" pitchFamily="34" charset="0"/>
              </a:rPr>
              <a:t>the </a:t>
            </a:r>
            <a:r>
              <a:rPr lang="en-US" altLang="en-US" sz="1800" dirty="0" smtClean="0">
                <a:latin typeface="Calibri" pitchFamily="34" charset="0"/>
              </a:rPr>
              <a:t>associated drive - a drive combinations (</a:t>
            </a:r>
            <a:r>
              <a:rPr lang="en-US" altLang="en-US" sz="1800" dirty="0" err="1" smtClean="0">
                <a:latin typeface="Calibri" pitchFamily="34" charset="0"/>
              </a:rPr>
              <a:t>eg</a:t>
            </a:r>
            <a:r>
              <a:rPr lang="en-US" altLang="en-US" sz="1800" dirty="0" smtClean="0">
                <a:latin typeface="Calibri" pitchFamily="34" charset="0"/>
              </a:rPr>
              <a:t>. Diesel-electric).</a:t>
            </a:r>
          </a:p>
          <a:p>
            <a:pPr marL="0" indent="0">
              <a:buFont typeface="Arial" charset="0"/>
              <a:buNone/>
            </a:pPr>
            <a:r>
              <a:rPr lang="en-US" altLang="en-US" sz="1800" b="1" dirty="0" smtClean="0">
                <a:latin typeface="Calibri" pitchFamily="34" charset="0"/>
              </a:rPr>
              <a:t>According to the imposition of the upper chassis excavator:</a:t>
            </a:r>
          </a:p>
          <a:p>
            <a:r>
              <a:rPr lang="en-US" altLang="en-US" sz="1800" dirty="0" smtClean="0">
                <a:latin typeface="Calibri" pitchFamily="34" charset="0"/>
              </a:rPr>
              <a:t>rotary </a:t>
            </a:r>
            <a:r>
              <a:rPr lang="en-US" altLang="en-US" sz="1800" dirty="0" smtClean="0">
                <a:latin typeface="Calibri" pitchFamily="34" charset="0"/>
              </a:rPr>
              <a:t>- upper excavator is mounted </a:t>
            </a:r>
            <a:r>
              <a:rPr lang="en-US" altLang="en-US" sz="1800" dirty="0" err="1" smtClean="0">
                <a:latin typeface="Calibri" pitchFamily="34" charset="0"/>
              </a:rPr>
              <a:t>rotatably</a:t>
            </a:r>
            <a:r>
              <a:rPr lang="en-US" altLang="en-US" sz="1800" dirty="0" smtClean="0">
                <a:latin typeface="Calibri" pitchFamily="34" charset="0"/>
              </a:rPr>
              <a:t> on the chassis in part or completely,</a:t>
            </a:r>
          </a:p>
          <a:p>
            <a:r>
              <a:rPr lang="en-US" altLang="en-US" sz="1800" dirty="0" err="1" smtClean="0">
                <a:latin typeface="Calibri" pitchFamily="34" charset="0"/>
              </a:rPr>
              <a:t>nonrotatably</a:t>
            </a:r>
            <a:r>
              <a:rPr lang="en-US" altLang="en-US" sz="1800" dirty="0" smtClean="0">
                <a:latin typeface="Calibri" pitchFamily="34" charset="0"/>
              </a:rPr>
              <a:t> </a:t>
            </a:r>
            <a:r>
              <a:rPr lang="en-US" altLang="en-US" sz="1800" dirty="0" smtClean="0">
                <a:latin typeface="Calibri" pitchFamily="34" charset="0"/>
              </a:rPr>
              <a:t>- upper is </a:t>
            </a:r>
            <a:r>
              <a:rPr lang="en-US" altLang="en-US" sz="1800" dirty="0" err="1" smtClean="0">
                <a:latin typeface="Calibri" pitchFamily="34" charset="0"/>
              </a:rPr>
              <a:t>rotatably</a:t>
            </a:r>
            <a:r>
              <a:rPr lang="en-US" altLang="en-US" sz="1800" dirty="0" smtClean="0">
                <a:latin typeface="Calibri" pitchFamily="34" charset="0"/>
              </a:rPr>
              <a:t> mounted on the chassis.</a:t>
            </a:r>
          </a:p>
          <a:p>
            <a:pPr marL="0" indent="0">
              <a:buFont typeface="Arial" charset="0"/>
              <a:buNone/>
            </a:pPr>
            <a:endParaRPr lang="en-US" altLang="en-US" sz="1800" dirty="0" smtClean="0">
              <a:latin typeface="Calibri" pitchFamily="34" charset="0"/>
            </a:endParaRPr>
          </a:p>
        </p:txBody>
      </p:sp>
      <p:sp>
        <p:nvSpPr>
          <p:cNvPr id="8" name="Nadpis 1"/>
          <p:cNvSpPr txBox="1">
            <a:spLocks noGrp="1"/>
          </p:cNvSpPr>
          <p:nvPr>
            <p:ph type="title"/>
          </p:nvPr>
        </p:nvSpPr>
        <p:spPr>
          <a:xfrm>
            <a:off x="0" y="990023"/>
            <a:ext cx="9144000" cy="874403"/>
          </a:xfrm>
        </p:spPr>
        <p:txBody>
          <a:bodyPr vert="horz" lIns="91440" tIns="45720" rIns="91440" bIns="45720" rtlCol="0" anchor="ctr" anchorCtr="0">
            <a:normAutofit/>
          </a:bodyPr>
          <a:lstStyle/>
          <a:p>
            <a:pPr algn="ctr"/>
            <a:r>
              <a:rPr lang="en-US" altLang="en-US" sz="3600" b="1" cap="all" dirty="0" smtClean="0">
                <a:solidFill>
                  <a:schemeClr val="accent6">
                    <a:lumMod val="75000"/>
                  </a:schemeClr>
                </a:solidFill>
                <a:latin typeface="Arial" charset="0"/>
                <a:cs typeface="Arial" charset="0"/>
              </a:rPr>
              <a:t>Automotive </a:t>
            </a:r>
            <a:r>
              <a:rPr lang="en-US" altLang="en-US" sz="3600" b="1" cap="all" dirty="0">
                <a:solidFill>
                  <a:schemeClr val="accent6">
                    <a:lumMod val="75000"/>
                  </a:schemeClr>
                </a:solidFill>
                <a:latin typeface="Arial" charset="0"/>
                <a:cs typeface="Arial" charset="0"/>
              </a:rPr>
              <a:t>excavators</a:t>
            </a: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17470919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Zástupný symbol pro obsah 2"/>
          <p:cNvSpPr txBox="1">
            <a:spLocks noGrp="1"/>
          </p:cNvSpPr>
          <p:nvPr>
            <p:ph idx="1"/>
          </p:nvPr>
        </p:nvSpPr>
        <p:spPr>
          <a:xfrm>
            <a:off x="106878" y="2004018"/>
            <a:ext cx="8787739" cy="4088024"/>
          </a:xfrm>
        </p:spPr>
        <p:txBody>
          <a:bodyPr>
            <a:noAutofit/>
          </a:bodyPr>
          <a:lstStyle/>
          <a:p>
            <a:pPr marL="0" indent="0" algn="just">
              <a:buFont typeface="Arial" charset="0"/>
              <a:buNone/>
            </a:pPr>
            <a:r>
              <a:rPr lang="en-US" altLang="en-US" sz="2000" b="1" dirty="0" smtClean="0">
                <a:latin typeface="Calibri" pitchFamily="34" charset="0"/>
              </a:rPr>
              <a:t>According to the transfer of forces at work equipment:</a:t>
            </a:r>
          </a:p>
          <a:p>
            <a:pPr algn="just"/>
            <a:r>
              <a:rPr lang="en-US" altLang="en-US" sz="2000" dirty="0" smtClean="0">
                <a:latin typeface="Calibri" pitchFamily="34" charset="0"/>
              </a:rPr>
              <a:t>mechanical </a:t>
            </a:r>
            <a:r>
              <a:rPr lang="en-US" altLang="en-US" sz="2000" dirty="0" smtClean="0">
                <a:latin typeface="Calibri" pitchFamily="34" charset="0"/>
              </a:rPr>
              <a:t>excavator - power to the tool is transmitted by gears, chain or rope transfers,</a:t>
            </a:r>
          </a:p>
          <a:p>
            <a:pPr algn="just"/>
            <a:r>
              <a:rPr lang="en-US" altLang="en-US" sz="2000" dirty="0" smtClean="0">
                <a:latin typeface="Calibri" pitchFamily="34" charset="0"/>
              </a:rPr>
              <a:t>hydraulic </a:t>
            </a:r>
            <a:r>
              <a:rPr lang="en-US" altLang="en-US" sz="2000" dirty="0" smtClean="0">
                <a:latin typeface="Calibri" pitchFamily="34" charset="0"/>
              </a:rPr>
              <a:t>excavator - sucking on an instrument is transmitted by hydraulic elements.</a:t>
            </a:r>
          </a:p>
          <a:p>
            <a:pPr marL="0" indent="0" algn="just">
              <a:buFont typeface="Arial" charset="0"/>
              <a:buNone/>
            </a:pPr>
            <a:r>
              <a:rPr lang="en-US" altLang="en-US" sz="2000" dirty="0" smtClean="0">
                <a:latin typeface="Calibri" pitchFamily="34" charset="0"/>
              </a:rPr>
              <a:t>Mechanical </a:t>
            </a:r>
            <a:r>
              <a:rPr lang="en-US" altLang="en-US" sz="2000" dirty="0" smtClean="0">
                <a:latin typeface="Calibri" pitchFamily="34" charset="0"/>
              </a:rPr>
              <a:t>excavators lower categories have already ceased production in all sectors are gradually replaced by hydraulic excavators, which are compared to mechanical, many advantages.</a:t>
            </a:r>
          </a:p>
          <a:p>
            <a:pPr marL="0" indent="0" algn="just">
              <a:buFont typeface="Arial" charset="0"/>
              <a:buNone/>
            </a:pPr>
            <a:r>
              <a:rPr lang="en-US" altLang="en-US" sz="2000" dirty="0" smtClean="0">
                <a:latin typeface="Calibri" pitchFamily="34" charset="0"/>
              </a:rPr>
              <a:t>In </a:t>
            </a:r>
            <a:r>
              <a:rPr lang="en-US" altLang="en-US" sz="2000" dirty="0" smtClean="0">
                <a:latin typeface="Calibri" pitchFamily="34" charset="0"/>
              </a:rPr>
              <a:t>recent years there have been based on hydraulic shovel excavators universal finishing machines. Their development is so great that it was singled out in a separate group of earthmoving machinery.</a:t>
            </a:r>
          </a:p>
          <a:p>
            <a:pPr marL="0" indent="0" algn="just">
              <a:buFont typeface="Arial" charset="0"/>
              <a:buNone/>
            </a:pPr>
            <a:r>
              <a:rPr lang="en-US" altLang="en-US" sz="2000" dirty="0" smtClean="0">
                <a:latin typeface="Calibri" pitchFamily="34" charset="0"/>
              </a:rPr>
              <a:t>The </a:t>
            </a:r>
            <a:r>
              <a:rPr lang="en-US" altLang="en-US" sz="2000" dirty="0" smtClean="0">
                <a:latin typeface="Calibri" pitchFamily="34" charset="0"/>
              </a:rPr>
              <a:t>ACR are introduced hydraulic excavators UDS-114, UDS-214th</a:t>
            </a:r>
          </a:p>
        </p:txBody>
      </p:sp>
      <p:sp>
        <p:nvSpPr>
          <p:cNvPr id="9" name="Nadpis 1"/>
          <p:cNvSpPr txBox="1">
            <a:spLocks noGrp="1"/>
          </p:cNvSpPr>
          <p:nvPr>
            <p:ph type="title"/>
          </p:nvPr>
        </p:nvSpPr>
        <p:spPr>
          <a:xfrm>
            <a:off x="0" y="1085029"/>
            <a:ext cx="9144000" cy="874403"/>
          </a:xfrm>
        </p:spPr>
        <p:txBody>
          <a:bodyPr vert="horz" lIns="91440" tIns="45720" rIns="91440" bIns="45720" rtlCol="0" anchor="ctr" anchorCtr="0">
            <a:normAutofit/>
          </a:bodyPr>
          <a:lstStyle/>
          <a:p>
            <a:pPr algn="ctr"/>
            <a:r>
              <a:rPr lang="en-US" altLang="en-US" sz="3600" b="1" cap="all" dirty="0" smtClean="0">
                <a:solidFill>
                  <a:schemeClr val="accent6">
                    <a:lumMod val="75000"/>
                  </a:schemeClr>
                </a:solidFill>
                <a:latin typeface="Arial" charset="0"/>
                <a:cs typeface="Arial" charset="0"/>
              </a:rPr>
              <a:t>Automotive </a:t>
            </a:r>
            <a:r>
              <a:rPr lang="en-US" altLang="en-US" sz="3600" b="1" cap="all" dirty="0">
                <a:solidFill>
                  <a:schemeClr val="accent6">
                    <a:lumMod val="75000"/>
                  </a:schemeClr>
                </a:solidFill>
                <a:latin typeface="Arial" charset="0"/>
                <a:cs typeface="Arial" charset="0"/>
              </a:rPr>
              <a:t>excavators</a:t>
            </a:r>
          </a:p>
        </p:txBody>
      </p:sp>
      <p:sp>
        <p:nvSpPr>
          <p:cNvPr id="10"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1"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11967453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txBox="1">
            <a:spLocks noGrp="1"/>
          </p:cNvSpPr>
          <p:nvPr>
            <p:ph type="title"/>
          </p:nvPr>
        </p:nvSpPr>
        <p:spPr>
          <a:xfrm>
            <a:off x="0" y="1108776"/>
            <a:ext cx="9144000" cy="720024"/>
          </a:xfrm>
        </p:spPr>
        <p:txBody>
          <a:bodyPr vert="horz" lIns="91440" tIns="45720" rIns="91440" bIns="45720" rtlCol="0" anchor="ctr" anchorCtr="0">
            <a:normAutofit/>
          </a:bodyPr>
          <a:lstStyle/>
          <a:p>
            <a:pPr algn="ctr"/>
            <a:r>
              <a:rPr lang="en-US" altLang="en-US" sz="3600" b="1" cap="all" dirty="0" smtClean="0">
                <a:solidFill>
                  <a:schemeClr val="accent6">
                    <a:lumMod val="75000"/>
                  </a:schemeClr>
                </a:solidFill>
                <a:latin typeface="Arial" charset="0"/>
                <a:cs typeface="Arial" charset="0"/>
              </a:rPr>
              <a:t>Mobile </a:t>
            </a:r>
            <a:r>
              <a:rPr lang="en-US" altLang="en-US" sz="3600" b="1" cap="all" dirty="0">
                <a:solidFill>
                  <a:schemeClr val="accent6">
                    <a:lumMod val="75000"/>
                  </a:schemeClr>
                </a:solidFill>
                <a:latin typeface="Arial" charset="0"/>
                <a:cs typeface="Arial" charset="0"/>
              </a:rPr>
              <a:t>drill</a:t>
            </a:r>
          </a:p>
        </p:txBody>
      </p:sp>
      <p:sp>
        <p:nvSpPr>
          <p:cNvPr id="21507" name="Zástupný symbol pro obsah 2"/>
          <p:cNvSpPr txBox="1">
            <a:spLocks noGrp="1"/>
          </p:cNvSpPr>
          <p:nvPr>
            <p:ph idx="1"/>
          </p:nvPr>
        </p:nvSpPr>
        <p:spPr>
          <a:xfrm>
            <a:off x="249381" y="1945120"/>
            <a:ext cx="8692737" cy="4123171"/>
          </a:xfrm>
        </p:spPr>
        <p:txBody>
          <a:bodyPr/>
          <a:lstStyle/>
          <a:p>
            <a:pPr marL="0" indent="0" algn="just">
              <a:buFont typeface="Arial" charset="0"/>
              <a:buNone/>
            </a:pPr>
            <a:r>
              <a:rPr lang="en-US" altLang="en-US" sz="2000" dirty="0" smtClean="0">
                <a:latin typeface="Calibri" pitchFamily="34" charset="0"/>
              </a:rPr>
              <a:t>Drilling </a:t>
            </a:r>
            <a:r>
              <a:rPr lang="en-US" altLang="en-US" sz="2000" dirty="0" smtClean="0">
                <a:latin typeface="Calibri" pitchFamily="34" charset="0"/>
              </a:rPr>
              <a:t>rig means a machine designed for drilling holes on construction sites by:</a:t>
            </a:r>
          </a:p>
          <a:p>
            <a:pPr algn="just"/>
            <a:r>
              <a:rPr lang="en-US" altLang="en-US" sz="2000" dirty="0" smtClean="0">
                <a:latin typeface="Calibri" pitchFamily="34" charset="0"/>
              </a:rPr>
              <a:t>percussive </a:t>
            </a:r>
            <a:r>
              <a:rPr lang="en-US" altLang="en-US" sz="2000" dirty="0" smtClean="0">
                <a:latin typeface="Calibri" pitchFamily="34" charset="0"/>
              </a:rPr>
              <a:t>drilling,</a:t>
            </a:r>
          </a:p>
          <a:p>
            <a:pPr algn="just"/>
            <a:r>
              <a:rPr lang="en-US" altLang="en-US" sz="2000" dirty="0" smtClean="0">
                <a:latin typeface="Calibri" pitchFamily="34" charset="0"/>
              </a:rPr>
              <a:t>rotary </a:t>
            </a:r>
            <a:r>
              <a:rPr lang="en-US" altLang="en-US" sz="2000" dirty="0" smtClean="0">
                <a:latin typeface="Calibri" pitchFamily="34" charset="0"/>
              </a:rPr>
              <a:t>drilling or</a:t>
            </a:r>
          </a:p>
          <a:p>
            <a:pPr algn="just"/>
            <a:r>
              <a:rPr lang="en-US" altLang="en-US" sz="2000" dirty="0" smtClean="0">
                <a:latin typeface="Calibri" pitchFamily="34" charset="0"/>
              </a:rPr>
              <a:t>rotary </a:t>
            </a:r>
            <a:r>
              <a:rPr lang="en-US" altLang="en-US" sz="2000" dirty="0" smtClean="0">
                <a:latin typeface="Calibri" pitchFamily="34" charset="0"/>
              </a:rPr>
              <a:t>percussion drilling.</a:t>
            </a:r>
          </a:p>
          <a:p>
            <a:pPr marL="0" indent="0" algn="just">
              <a:buFont typeface="Arial" charset="0"/>
              <a:buNone/>
            </a:pPr>
            <a:r>
              <a:rPr lang="en-US" altLang="en-US" sz="2000" dirty="0" smtClean="0">
                <a:latin typeface="Calibri" pitchFamily="34" charset="0"/>
              </a:rPr>
              <a:t>Drilling rig drilling remains in place and can move under its own power from one work to another.</a:t>
            </a:r>
          </a:p>
          <a:p>
            <a:pPr marL="0" indent="0" algn="just">
              <a:buFont typeface="Arial" charset="0"/>
              <a:buNone/>
            </a:pPr>
            <a:r>
              <a:rPr lang="en-US" altLang="en-US" sz="2000" dirty="0" smtClean="0">
                <a:latin typeface="Calibri" pitchFamily="34" charset="0"/>
              </a:rPr>
              <a:t>Self-propelled drilling rig rigs are mounted on lorries, wheeled chassis, tractors, crawlers, skid bases (pulled by winch).</a:t>
            </a:r>
          </a:p>
          <a:p>
            <a:pPr marL="0" indent="0" algn="just">
              <a:buFont typeface="Arial" charset="0"/>
              <a:buNone/>
            </a:pPr>
            <a:r>
              <a:rPr lang="en-US" altLang="en-US" sz="2000" dirty="0" smtClean="0">
                <a:latin typeface="Calibri" pitchFamily="34" charset="0"/>
              </a:rPr>
              <a:t>When drill rigs are mounted on trucks, tractors and trailers, or a wheel, it can be transported on public roads at high speeds.</a:t>
            </a:r>
          </a:p>
          <a:p>
            <a:pPr marL="0" indent="0" algn="just">
              <a:buFont typeface="Arial" charset="0"/>
              <a:buNone/>
            </a:pPr>
            <a:r>
              <a:rPr lang="en-US" altLang="en-US" sz="2000" dirty="0" smtClean="0">
                <a:latin typeface="Calibri" pitchFamily="34" charset="0"/>
              </a:rPr>
              <a:t>The ACR is introduced mobile drill PZV.</a:t>
            </a:r>
          </a:p>
        </p:txBody>
      </p:sp>
      <p:sp>
        <p:nvSpPr>
          <p:cNvPr id="7"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8"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35253773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txBox="1">
            <a:spLocks noGrp="1"/>
          </p:cNvSpPr>
          <p:nvPr>
            <p:ph type="title"/>
          </p:nvPr>
        </p:nvSpPr>
        <p:spPr>
          <a:xfrm>
            <a:off x="0" y="1358159"/>
            <a:ext cx="9144000" cy="969406"/>
          </a:xfrm>
        </p:spPr>
        <p:txBody>
          <a:bodyPr vert="horz" lIns="91440" tIns="45720" rIns="91440" bIns="45720" rtlCol="0" anchor="ctr" anchorCtr="0">
            <a:normAutofit/>
          </a:bodyPr>
          <a:lstStyle/>
          <a:p>
            <a:pPr algn="ctr"/>
            <a:r>
              <a:rPr lang="en-US" altLang="en-US" sz="4800" b="1" cap="all" dirty="0" smtClean="0">
                <a:solidFill>
                  <a:schemeClr val="accent6">
                    <a:lumMod val="75000"/>
                  </a:schemeClr>
                </a:solidFill>
                <a:latin typeface="Arial" charset="0"/>
                <a:cs typeface="Arial" charset="0"/>
              </a:rPr>
              <a:t>Rams</a:t>
            </a:r>
            <a:endParaRPr lang="en-US" altLang="en-US" sz="4800" b="1" cap="all" dirty="0">
              <a:solidFill>
                <a:schemeClr val="accent6">
                  <a:lumMod val="75000"/>
                </a:schemeClr>
              </a:solidFill>
              <a:latin typeface="Arial" charset="0"/>
              <a:cs typeface="Arial" charset="0"/>
            </a:endParaRPr>
          </a:p>
        </p:txBody>
      </p:sp>
      <p:sp>
        <p:nvSpPr>
          <p:cNvPr id="22531" name="Zástupný symbol pro obsah 2"/>
          <p:cNvSpPr txBox="1">
            <a:spLocks noGrp="1"/>
          </p:cNvSpPr>
          <p:nvPr>
            <p:ph idx="1"/>
          </p:nvPr>
        </p:nvSpPr>
        <p:spPr>
          <a:xfrm>
            <a:off x="195942" y="2586203"/>
            <a:ext cx="8793679" cy="3577091"/>
          </a:xfrm>
        </p:spPr>
        <p:txBody>
          <a:bodyPr/>
          <a:lstStyle/>
          <a:p>
            <a:pPr marL="0" indent="0" algn="just">
              <a:buFont typeface="Arial" charset="0"/>
              <a:buNone/>
            </a:pPr>
            <a:r>
              <a:rPr lang="en-US" altLang="en-US" sz="2400" b="1" dirty="0" smtClean="0">
                <a:latin typeface="Calibri" pitchFamily="34" charset="0"/>
              </a:rPr>
              <a:t>Rams are piling machines and pilot.</a:t>
            </a:r>
          </a:p>
          <a:p>
            <a:pPr marL="0" indent="0" algn="just">
              <a:buFont typeface="Arial" charset="0"/>
              <a:buNone/>
            </a:pPr>
            <a:r>
              <a:rPr lang="en-US" altLang="en-US" sz="2000" dirty="0" smtClean="0">
                <a:latin typeface="Calibri" pitchFamily="34" charset="0"/>
              </a:rPr>
              <a:t>Piling </a:t>
            </a:r>
            <a:r>
              <a:rPr lang="en-US" altLang="en-US" sz="2000" dirty="0" smtClean="0">
                <a:latin typeface="Calibri" pitchFamily="34" charset="0"/>
              </a:rPr>
              <a:t>rig at work means a device for installation or extraction pilot (</a:t>
            </a:r>
            <a:r>
              <a:rPr lang="en-US" altLang="en-US" sz="2000" dirty="0" err="1" smtClean="0">
                <a:latin typeface="Calibri" pitchFamily="34" charset="0"/>
              </a:rPr>
              <a:t>eg</a:t>
            </a:r>
            <a:r>
              <a:rPr lang="en-US" altLang="en-US" sz="2000" dirty="0" smtClean="0">
                <a:latin typeface="Calibri" pitchFamily="34" charset="0"/>
              </a:rPr>
              <a:t> impact hammers, extractors, vibrators or static pile pushing and pulling), which is an assembly of machines and components used for installation and extraction of piles, which also includes:</a:t>
            </a:r>
          </a:p>
          <a:p>
            <a:pPr algn="just"/>
            <a:r>
              <a:rPr lang="en-US" altLang="en-US" sz="2000" dirty="0" smtClean="0">
                <a:latin typeface="Calibri" pitchFamily="34" charset="0"/>
              </a:rPr>
              <a:t>piling </a:t>
            </a:r>
            <a:r>
              <a:rPr lang="en-US" altLang="en-US" sz="2000" dirty="0" smtClean="0">
                <a:latin typeface="Calibri" pitchFamily="34" charset="0"/>
              </a:rPr>
              <a:t>rig consisting of carrier machine (crawler, wheel or rail floating body), control or the control and guidance equipment,</a:t>
            </a:r>
          </a:p>
          <a:p>
            <a:pPr algn="just"/>
            <a:r>
              <a:rPr lang="en-US" altLang="en-US" sz="2000" dirty="0" smtClean="0">
                <a:latin typeface="Calibri" pitchFamily="34" charset="0"/>
              </a:rPr>
              <a:t>accessories</a:t>
            </a:r>
            <a:r>
              <a:rPr lang="en-US" altLang="en-US" sz="2000" dirty="0" smtClean="0">
                <a:latin typeface="Calibri" pitchFamily="34" charset="0"/>
              </a:rPr>
              <a:t>, such as the pile caps, helmets, plates, tamping mechanism, clamping mechanism, handling equipment pilots, pilot lines, acoustic covers and absorbing shock and vibration, power packs (generator) and lift or mobile platform for the operator </a:t>
            </a:r>
            <a:r>
              <a:rPr lang="en-US" altLang="en-US" sz="2000" dirty="0" smtClean="0">
                <a:latin typeface="Calibri" pitchFamily="34" charset="0"/>
              </a:rPr>
              <a:t>.</a:t>
            </a:r>
            <a:endParaRPr lang="en-US" altLang="en-US" dirty="0" smtClean="0">
              <a:latin typeface="Calibri" pitchFamily="34" charset="0"/>
            </a:endParaRPr>
          </a:p>
        </p:txBody>
      </p:sp>
      <p:sp>
        <p:nvSpPr>
          <p:cNvPr id="8"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9"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10364600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163773" y="2422335"/>
            <a:ext cx="8816453" cy="3395008"/>
          </a:xfrm>
        </p:spPr>
        <p:txBody>
          <a:bodyPr>
            <a:noAutofit/>
          </a:bodyPr>
          <a:lstStyle/>
          <a:p>
            <a:pPr marL="354013" indent="-354013">
              <a:buSzPct val="130000"/>
            </a:pPr>
            <a:r>
              <a:rPr lang="en-US" altLang="cs-CZ" sz="2400" b="1" dirty="0" smtClean="0">
                <a:latin typeface="Arial" charset="0"/>
              </a:rPr>
              <a:t>Explanation of </a:t>
            </a:r>
            <a:r>
              <a:rPr lang="cs-CZ" altLang="cs-CZ" sz="2400" b="1" dirty="0" err="1" smtClean="0">
                <a:latin typeface="Arial" charset="0"/>
              </a:rPr>
              <a:t>earthworking</a:t>
            </a:r>
            <a:r>
              <a:rPr lang="en-US" altLang="cs-CZ" sz="2400" b="1" dirty="0" smtClean="0">
                <a:latin typeface="Arial" charset="0"/>
              </a:rPr>
              <a:t>theory</a:t>
            </a:r>
            <a:r>
              <a:rPr lang="en-US" altLang="cs-CZ" sz="2400" b="1" dirty="0" smtClean="0">
                <a:latin typeface="Arial" charset="0"/>
              </a:rPr>
              <a:t>;</a:t>
            </a:r>
          </a:p>
          <a:p>
            <a:pPr marL="354013" indent="-354013">
              <a:buSzPct val="130000"/>
            </a:pPr>
            <a:r>
              <a:rPr lang="en-US" altLang="cs-CZ" sz="2400" b="1" dirty="0" smtClean="0">
                <a:latin typeface="Arial" charset="0"/>
              </a:rPr>
              <a:t>Characteristics of </a:t>
            </a:r>
            <a:r>
              <a:rPr lang="cs-CZ" altLang="cs-CZ" sz="2400" b="1" dirty="0" err="1" smtClean="0">
                <a:latin typeface="Arial" charset="0"/>
              </a:rPr>
              <a:t>earth</a:t>
            </a:r>
            <a:r>
              <a:rPr lang="en-US" altLang="cs-CZ" sz="2400" b="1" dirty="0" smtClean="0">
                <a:latin typeface="Arial" charset="0"/>
              </a:rPr>
              <a:t>working </a:t>
            </a:r>
            <a:r>
              <a:rPr lang="en-US" altLang="cs-CZ" sz="2400" b="1" dirty="0" smtClean="0">
                <a:latin typeface="Arial" charset="0"/>
              </a:rPr>
              <a:t>machinery</a:t>
            </a:r>
          </a:p>
          <a:p>
            <a:pPr marL="354013" indent="-354013">
              <a:buSzPct val="130000"/>
            </a:pPr>
            <a:r>
              <a:rPr lang="en-US" altLang="cs-CZ" sz="2400" b="1" dirty="0" smtClean="0">
                <a:latin typeface="Arial" charset="0"/>
              </a:rPr>
              <a:t>Questions answering (if any);</a:t>
            </a:r>
          </a:p>
          <a:p>
            <a:pPr marL="354013" indent="-354013">
              <a:buSzPct val="130000"/>
            </a:pPr>
            <a:endParaRPr lang="en-US" altLang="cs-CZ" sz="2400" b="1" i="1" u="sng" dirty="0" smtClean="0">
              <a:latin typeface="Arial" charset="0"/>
            </a:endParaRPr>
          </a:p>
          <a:p>
            <a:pPr marL="354013" indent="-354013">
              <a:buSzPct val="130000"/>
            </a:pPr>
            <a:r>
              <a:rPr lang="en-US" altLang="cs-CZ" sz="2400" b="1" i="1" u="sng" dirty="0" smtClean="0">
                <a:latin typeface="Arial" charset="0"/>
              </a:rPr>
              <a:t>Notice</a:t>
            </a:r>
            <a:r>
              <a:rPr lang="en-US" altLang="cs-CZ" sz="2400" b="1" i="1" dirty="0" smtClean="0">
                <a:latin typeface="Arial" charset="0"/>
              </a:rPr>
              <a:t>:</a:t>
            </a:r>
            <a:r>
              <a:rPr lang="en-US" altLang="cs-CZ" sz="2400" b="1" dirty="0" smtClean="0">
                <a:latin typeface="Arial" charset="0"/>
              </a:rPr>
              <a:t> </a:t>
            </a:r>
          </a:p>
          <a:p>
            <a:pPr marL="540000"/>
            <a:r>
              <a:rPr lang="en-US" altLang="cs-CZ" sz="2400" b="1" dirty="0" smtClean="0">
                <a:solidFill>
                  <a:srgbClr val="00B050"/>
                </a:solidFill>
                <a:latin typeface="Arial" charset="0"/>
              </a:rPr>
              <a:t>  You may have </a:t>
            </a:r>
            <a:r>
              <a:rPr lang="en-US" altLang="cs-CZ" sz="2400" b="1" i="1" dirty="0" smtClean="0">
                <a:solidFill>
                  <a:srgbClr val="00B050"/>
                </a:solidFill>
                <a:latin typeface="Arial" charset="0"/>
              </a:rPr>
              <a:t>questions any time during the lesson</a:t>
            </a:r>
            <a:r>
              <a:rPr lang="en-US" altLang="cs-CZ" sz="2400" b="1" i="1" dirty="0" smtClean="0">
                <a:latin typeface="Arial" charset="0"/>
              </a:rPr>
              <a:t>.</a:t>
            </a:r>
            <a:endParaRPr lang="en-US" altLang="cs-CZ" sz="2400" b="1" i="1" dirty="0" smtClean="0">
              <a:solidFill>
                <a:srgbClr val="0000FF"/>
              </a:solidFill>
              <a:latin typeface="Arial" charset="0"/>
            </a:endParaRPr>
          </a:p>
        </p:txBody>
      </p:sp>
      <p:sp>
        <p:nvSpPr>
          <p:cNvPr id="7171" name="Rectangle 3"/>
          <p:cNvSpPr>
            <a:spLocks noChangeArrowheads="1"/>
          </p:cNvSpPr>
          <p:nvPr/>
        </p:nvSpPr>
        <p:spPr bwMode="auto">
          <a:xfrm>
            <a:off x="0" y="1450419"/>
            <a:ext cx="914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bg2"/>
              </a:buClr>
              <a:buSzPct val="75000"/>
              <a:buFont typeface="Wingdings" pitchFamily="2" charset="2"/>
              <a:buChar char="p"/>
              <a:defRPr sz="2800">
                <a:solidFill>
                  <a:schemeClr val="tx1"/>
                </a:solidFill>
                <a:latin typeface="Times New Roman" pitchFamily="18" charset="0"/>
              </a:defRPr>
            </a:lvl1pPr>
            <a:lvl2pPr marL="742950" indent="-285750" eaLnBrk="0" hangingPunct="0">
              <a:spcBef>
                <a:spcPct val="20000"/>
              </a:spcBef>
              <a:buClr>
                <a:schemeClr val="tx2"/>
              </a:buClr>
              <a:buSzPct val="75000"/>
              <a:buFont typeface="Wingdings" pitchFamily="2" charset="2"/>
              <a:buChar char="n"/>
              <a:defRPr sz="2400">
                <a:solidFill>
                  <a:schemeClr val="tx1"/>
                </a:solidFill>
                <a:latin typeface="Times New Roman" pitchFamily="18" charset="0"/>
              </a:defRPr>
            </a:lvl2pPr>
            <a:lvl3pPr marL="1143000" indent="-228600" eaLnBrk="0" hangingPunct="0">
              <a:spcBef>
                <a:spcPct val="20000"/>
              </a:spcBef>
              <a:buClr>
                <a:schemeClr val="accent1"/>
              </a:buClr>
              <a:buSzPct val="65000"/>
              <a:buFont typeface="Wingdings" pitchFamily="2" charset="2"/>
              <a:buChar char="p"/>
              <a:defRPr sz="2000">
                <a:solidFill>
                  <a:schemeClr val="tx1"/>
                </a:solidFill>
                <a:latin typeface="Times New Roman" pitchFamily="18" charset="0"/>
              </a:defRPr>
            </a:lvl3pPr>
            <a:lvl4pPr marL="1600200" indent="-228600" eaLnBrk="0" hangingPunct="0">
              <a:spcBef>
                <a:spcPct val="20000"/>
              </a:spcBef>
              <a:buClr>
                <a:schemeClr val="bg2"/>
              </a:buClr>
              <a:buFont typeface="Wingdings" pitchFamily="2" charset="2"/>
              <a:buChar char="§"/>
              <a:defRPr>
                <a:solidFill>
                  <a:schemeClr val="tx1"/>
                </a:solidFill>
                <a:latin typeface="Times New Roman" pitchFamily="18" charset="0"/>
              </a:defRPr>
            </a:lvl4pPr>
            <a:lvl5pPr marL="2057400" indent="-228600" eaLnBrk="0" hangingPunct="0">
              <a:spcBef>
                <a:spcPct val="20000"/>
              </a:spcBef>
              <a:buClr>
                <a:schemeClr val="tx2"/>
              </a:buClr>
              <a:buSzPct val="80000"/>
              <a:buFont typeface="Wingdings" pitchFamily="2" charset="2"/>
              <a:buChar char="§"/>
              <a:defRPr>
                <a:solidFill>
                  <a:schemeClr val="tx1"/>
                </a:solidFill>
                <a:latin typeface="Times New Roman" pitchFamily="18" charset="0"/>
              </a:defRPr>
            </a:lvl5pPr>
            <a:lvl6pPr marL="25146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Times New Roman" pitchFamily="18" charset="0"/>
              </a:defRPr>
            </a:lvl6pPr>
            <a:lvl7pPr marL="29718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Times New Roman" pitchFamily="18" charset="0"/>
              </a:defRPr>
            </a:lvl7pPr>
            <a:lvl8pPr marL="34290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Times New Roman" pitchFamily="18" charset="0"/>
              </a:defRPr>
            </a:lvl8pPr>
            <a:lvl9pPr marL="3886200" indent="-228600" eaLnBrk="0" fontAlgn="base" hangingPunct="0">
              <a:spcBef>
                <a:spcPct val="20000"/>
              </a:spcBef>
              <a:spcAft>
                <a:spcPct val="0"/>
              </a:spcAft>
              <a:buClr>
                <a:schemeClr val="tx2"/>
              </a:buClr>
              <a:buSzPct val="80000"/>
              <a:buFont typeface="Wingdings" pitchFamily="2" charset="2"/>
              <a:buChar char="§"/>
              <a:defRPr>
                <a:solidFill>
                  <a:schemeClr val="tx1"/>
                </a:solidFill>
                <a:latin typeface="Times New Roman" pitchFamily="18" charset="0"/>
              </a:defRPr>
            </a:lvl9pPr>
          </a:lstStyle>
          <a:p>
            <a:pPr algn="ctr" eaLnBrk="1" hangingPunct="1">
              <a:spcBef>
                <a:spcPct val="0"/>
              </a:spcBef>
              <a:buClrTx/>
              <a:buSzTx/>
              <a:buFontTx/>
              <a:buNone/>
            </a:pPr>
            <a:r>
              <a:rPr lang="en-US" altLang="cs-CZ" b="1" dirty="0" smtClean="0">
                <a:latin typeface="Arial" panose="020B0604020202020204" pitchFamily="34" charset="0"/>
                <a:cs typeface="Arial" panose="020B0604020202020204" pitchFamily="34" charset="0"/>
              </a:rPr>
              <a:t>THE LESSON CONTENT</a:t>
            </a:r>
            <a:r>
              <a:rPr lang="cs-CZ" altLang="cs-CZ" b="1" dirty="0" smtClean="0">
                <a:latin typeface="Arial" panose="020B0604020202020204" pitchFamily="34" charset="0"/>
                <a:cs typeface="Arial" panose="020B0604020202020204" pitchFamily="34" charset="0"/>
              </a:rPr>
              <a:t> PLAN</a:t>
            </a:r>
            <a:r>
              <a:rPr lang="en-US" altLang="cs-CZ" b="1" dirty="0" smtClean="0">
                <a:latin typeface="Arial" panose="020B0604020202020204" pitchFamily="34" charset="0"/>
                <a:cs typeface="Arial" panose="020B0604020202020204" pitchFamily="34" charset="0"/>
              </a:rPr>
              <a:t> </a:t>
            </a:r>
            <a:endParaRPr lang="en-US" altLang="cs-CZ" b="1" dirty="0">
              <a:latin typeface="Arial" panose="020B0604020202020204" pitchFamily="34" charset="0"/>
              <a:cs typeface="Arial" panose="020B0604020202020204" pitchFamily="34" charset="0"/>
            </a:endParaRPr>
          </a:p>
        </p:txBody>
      </p:sp>
      <p:sp>
        <p:nvSpPr>
          <p:cNvPr id="4"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6"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7418885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Zástupný symbol pro obsah 2"/>
          <p:cNvSpPr txBox="1">
            <a:spLocks noGrp="1"/>
          </p:cNvSpPr>
          <p:nvPr>
            <p:ph idx="1"/>
          </p:nvPr>
        </p:nvSpPr>
        <p:spPr>
          <a:xfrm>
            <a:off x="154378" y="2030578"/>
            <a:ext cx="8847117" cy="4132715"/>
          </a:xfrm>
        </p:spPr>
        <p:txBody>
          <a:bodyPr/>
          <a:lstStyle/>
          <a:p>
            <a:pPr marL="0" indent="0" algn="just">
              <a:buFont typeface="Arial" charset="0"/>
              <a:buNone/>
            </a:pPr>
            <a:r>
              <a:rPr lang="en-US" altLang="en-US" sz="1600" dirty="0" smtClean="0">
                <a:latin typeface="Calibri" pitchFamily="34" charset="0"/>
              </a:rPr>
              <a:t>Planks </a:t>
            </a:r>
            <a:r>
              <a:rPr lang="en-US" altLang="en-US" sz="1600" dirty="0" smtClean="0">
                <a:latin typeface="Calibri" pitchFamily="34" charset="0"/>
              </a:rPr>
              <a:t>and poles are hammered heavy pneumatic hammer or diesel rammer </a:t>
            </a:r>
            <a:r>
              <a:rPr lang="en-US" altLang="en-US" sz="1600" dirty="0" err="1" smtClean="0">
                <a:latin typeface="Calibri" pitchFamily="34" charset="0"/>
              </a:rPr>
              <a:t>Delmag</a:t>
            </a:r>
            <a:r>
              <a:rPr lang="en-US" altLang="en-US" sz="1600" dirty="0" smtClean="0">
                <a:latin typeface="Calibri" pitchFamily="34" charset="0"/>
              </a:rPr>
              <a:t> H2, which is provided with a U-shaped extension is also recommended for hammering wooden mallet weight of 12 kg. The hammering pilot can use a hand iron ram weighing up to 80 kg.</a:t>
            </a:r>
          </a:p>
          <a:p>
            <a:pPr marL="0" indent="0" algn="just">
              <a:buFont typeface="Arial" charset="0"/>
              <a:buNone/>
            </a:pPr>
            <a:r>
              <a:rPr lang="en-US" altLang="en-US" sz="1600" dirty="0" smtClean="0">
                <a:latin typeface="Calibri" pitchFamily="34" charset="0"/>
              </a:rPr>
              <a:t>For </a:t>
            </a:r>
            <a:r>
              <a:rPr lang="en-US" altLang="en-US" sz="1600" dirty="0" smtClean="0">
                <a:latin typeface="Calibri" pitchFamily="34" charset="0"/>
              </a:rPr>
              <a:t>light ramming into a depth of 6 m are used trap (mechanical) rams. They are cast housing 300 kg in manual lifting (today exceptional, and 500 to 1500 kg friction in mechanical lifting winch. Heavier lambs are connected to the rope using hanger that when lifting ram attaches to the rope, while on the contrary it fall off. (Fig. 79 a). The drop height is several meters of reinforced concrete piles with a maximum of 1.5 m.</a:t>
            </a:r>
          </a:p>
          <a:p>
            <a:pPr marL="0" indent="0" algn="just">
              <a:buFont typeface="Arial" charset="0"/>
              <a:buNone/>
            </a:pPr>
            <a:r>
              <a:rPr lang="en-US" altLang="en-US" sz="1600" dirty="0" smtClean="0">
                <a:latin typeface="Calibri" pitchFamily="34" charset="0"/>
              </a:rPr>
              <a:t>For </a:t>
            </a:r>
            <a:r>
              <a:rPr lang="en-US" altLang="en-US" sz="1600" dirty="0" smtClean="0">
                <a:latin typeface="Calibri" pitchFamily="34" charset="0"/>
              </a:rPr>
              <a:t>medium-hard ramming into a depth of 15 m diesel rams are used which operate on the principle of diesel engines. Heavy piston compresses air in the cylinder, which is heated by compression heat; thereby ignites the injected and atomized mixture of diesel oil (gas oil) with the air pressure acting on the pilot. The drive just naphtha, and operation is therefore simple. Aries is triggered manually by pulling the plunger to the upper dead center, and the mixture is ignited falling piston. Fumes an expansion piston in the cylinder expels the top ram and works until it stops fuel injected into the cylinder. If you hit diesel ram on soft soil, enough resistance to draw compressing the mixture and ramming it stops.</a:t>
            </a:r>
          </a:p>
          <a:p>
            <a:pPr marL="0" indent="0" algn="just">
              <a:buFont typeface="Arial" charset="0"/>
              <a:buNone/>
            </a:pPr>
            <a:r>
              <a:rPr lang="en-US" altLang="en-US" sz="1600" dirty="0" smtClean="0">
                <a:latin typeface="Calibri" pitchFamily="34" charset="0"/>
              </a:rPr>
              <a:t>The </a:t>
            </a:r>
            <a:r>
              <a:rPr lang="en-US" altLang="en-US" sz="1600" dirty="0" smtClean="0">
                <a:latin typeface="Calibri" pitchFamily="34" charset="0"/>
              </a:rPr>
              <a:t>ACR is introduced kit Pile SB-4H</a:t>
            </a:r>
            <a:r>
              <a:rPr lang="en-US" altLang="en-US" sz="1600" dirty="0" smtClean="0">
                <a:latin typeface="Calibri" pitchFamily="34" charset="0"/>
              </a:rPr>
              <a:t>.</a:t>
            </a:r>
            <a:endParaRPr lang="en-US" altLang="en-US" dirty="0" smtClean="0">
              <a:latin typeface="Calibri" pitchFamily="34" charset="0"/>
            </a:endParaRPr>
          </a:p>
        </p:txBody>
      </p:sp>
      <p:sp>
        <p:nvSpPr>
          <p:cNvPr id="8" name="Nadpis 1"/>
          <p:cNvSpPr txBox="1">
            <a:spLocks noGrp="1"/>
          </p:cNvSpPr>
          <p:nvPr>
            <p:ph type="title"/>
          </p:nvPr>
        </p:nvSpPr>
        <p:spPr>
          <a:xfrm>
            <a:off x="0" y="1061276"/>
            <a:ext cx="9144000" cy="969406"/>
          </a:xfrm>
        </p:spPr>
        <p:txBody>
          <a:bodyPr vert="horz" lIns="91440" tIns="45720" rIns="91440" bIns="45720" rtlCol="0" anchor="ctr" anchorCtr="0">
            <a:normAutofit/>
          </a:bodyPr>
          <a:lstStyle/>
          <a:p>
            <a:pPr algn="ctr"/>
            <a:r>
              <a:rPr lang="en-US" altLang="en-US" sz="4800" b="1" cap="all" dirty="0" smtClean="0">
                <a:solidFill>
                  <a:schemeClr val="accent6">
                    <a:lumMod val="75000"/>
                  </a:schemeClr>
                </a:solidFill>
                <a:latin typeface="Arial" charset="0"/>
                <a:cs typeface="Arial" charset="0"/>
              </a:rPr>
              <a:t>Rams</a:t>
            </a:r>
            <a:endParaRPr lang="en-US" altLang="en-US" sz="4800" b="1" cap="all" dirty="0">
              <a:solidFill>
                <a:schemeClr val="accent6">
                  <a:lumMod val="75000"/>
                </a:schemeClr>
              </a:solidFill>
              <a:latin typeface="Arial" charset="0"/>
              <a:cs typeface="Arial" charset="0"/>
            </a:endParaRP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18565662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txBox="1">
            <a:spLocks noGrp="1"/>
          </p:cNvSpPr>
          <p:nvPr>
            <p:ph type="title"/>
          </p:nvPr>
        </p:nvSpPr>
        <p:spPr>
          <a:xfrm>
            <a:off x="0" y="1073150"/>
            <a:ext cx="9144000" cy="1325563"/>
          </a:xfrm>
        </p:spPr>
        <p:txBody>
          <a:bodyPr vert="horz" lIns="91440" tIns="45720" rIns="91440" bIns="45720" rtlCol="0" anchor="ctr" anchorCtr="0">
            <a:normAutofit/>
          </a:bodyPr>
          <a:lstStyle/>
          <a:p>
            <a:pPr algn="ctr"/>
            <a:r>
              <a:rPr lang="en-US" altLang="en-US" sz="4800" b="1" cap="all" dirty="0" smtClean="0">
                <a:solidFill>
                  <a:schemeClr val="accent6">
                    <a:lumMod val="75000"/>
                  </a:schemeClr>
                </a:solidFill>
                <a:latin typeface="Arial" charset="0"/>
                <a:cs typeface="Arial" charset="0"/>
              </a:rPr>
              <a:t>Machines </a:t>
            </a:r>
            <a:r>
              <a:rPr lang="en-US" altLang="en-US" sz="4800" b="1" cap="all" dirty="0">
                <a:solidFill>
                  <a:schemeClr val="accent6">
                    <a:lumMod val="75000"/>
                  </a:schemeClr>
                </a:solidFill>
                <a:latin typeface="Arial" charset="0"/>
                <a:cs typeface="Arial" charset="0"/>
              </a:rPr>
              <a:t>for rock work</a:t>
            </a:r>
          </a:p>
        </p:txBody>
      </p:sp>
      <p:sp>
        <p:nvSpPr>
          <p:cNvPr id="24579" name="Zástupný symbol pro obsah 2"/>
          <p:cNvSpPr txBox="1">
            <a:spLocks noGrp="1"/>
          </p:cNvSpPr>
          <p:nvPr>
            <p:ph idx="1"/>
          </p:nvPr>
        </p:nvSpPr>
        <p:spPr>
          <a:xfrm>
            <a:off x="225631" y="2467155"/>
            <a:ext cx="8668987" cy="2579858"/>
          </a:xfrm>
        </p:spPr>
        <p:txBody>
          <a:bodyPr>
            <a:noAutofit/>
          </a:bodyPr>
          <a:lstStyle/>
          <a:p>
            <a:pPr marL="0" indent="0" algn="just">
              <a:buFont typeface="Arial" charset="0"/>
              <a:buNone/>
            </a:pPr>
            <a:r>
              <a:rPr lang="en-US" altLang="en-US" sz="3200" dirty="0" smtClean="0">
                <a:latin typeface="Calibri" pitchFamily="34" charset="0"/>
              </a:rPr>
              <a:t>Rock </a:t>
            </a:r>
            <a:r>
              <a:rPr lang="en-US" altLang="en-US" sz="3200" dirty="0" smtClean="0">
                <a:latin typeface="Calibri" pitchFamily="34" charset="0"/>
              </a:rPr>
              <a:t>work or tears concern the foundations for buildings and also the production of aggregates quarries for building production (natural stone, gravel, gravel, rocky material for construction of earth dams, stone plinth for artistic purposes). When it is disintegrated rock with vigorous strength and cohesion within the 4 to 7 excavation class (see CSN 73 3050).</a:t>
            </a:r>
          </a:p>
        </p:txBody>
      </p:sp>
      <p:sp>
        <p:nvSpPr>
          <p:cNvPr id="7"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8"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4898708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Zástupný symbol pro obsah 2"/>
          <p:cNvSpPr txBox="1">
            <a:spLocks noGrp="1"/>
          </p:cNvSpPr>
          <p:nvPr>
            <p:ph idx="1"/>
          </p:nvPr>
        </p:nvSpPr>
        <p:spPr>
          <a:xfrm>
            <a:off x="178130" y="2467155"/>
            <a:ext cx="8337220" cy="3709808"/>
          </a:xfrm>
        </p:spPr>
        <p:txBody>
          <a:bodyPr>
            <a:normAutofit lnSpcReduction="10000"/>
          </a:bodyPr>
          <a:lstStyle/>
          <a:p>
            <a:pPr marL="0" indent="0" algn="just">
              <a:buFont typeface="Arial" charset="0"/>
              <a:buNone/>
            </a:pPr>
            <a:r>
              <a:rPr lang="en-US" altLang="en-US" sz="2000" dirty="0" smtClean="0">
                <a:latin typeface="Calibri" pitchFamily="34" charset="0"/>
              </a:rPr>
              <a:t>Hard </a:t>
            </a:r>
            <a:r>
              <a:rPr lang="en-US" altLang="en-US" sz="2000" dirty="0" smtClean="0">
                <a:latin typeface="Calibri" pitchFamily="34" charset="0"/>
              </a:rPr>
              <a:t>rock can be disconnected mechanically, explosions and special ways. Distribution of this work is in the </a:t>
            </a:r>
            <a:r>
              <a:rPr lang="en-US" altLang="en-US" sz="2000" dirty="0" smtClean="0">
                <a:latin typeface="Calibri" pitchFamily="34" charset="0"/>
              </a:rPr>
              <a:t>tab</a:t>
            </a:r>
            <a:r>
              <a:rPr lang="cs-CZ" altLang="en-US" sz="2000" dirty="0" err="1" smtClean="0">
                <a:latin typeface="Calibri" pitchFamily="34" charset="0"/>
              </a:rPr>
              <a:t>le</a:t>
            </a:r>
            <a:r>
              <a:rPr lang="cs-CZ" altLang="en-US" sz="2000" dirty="0" smtClean="0">
                <a:latin typeface="Calibri" pitchFamily="34" charset="0"/>
              </a:rPr>
              <a:t>.</a:t>
            </a:r>
            <a:endParaRPr altLang="en-US" sz="2000" dirty="0" smtClean="0">
              <a:latin typeface="Calibri" pitchFamily="34" charset="0"/>
            </a:endParaRPr>
          </a:p>
          <a:p>
            <a:pPr marL="0" indent="0" algn="just">
              <a:buFont typeface="Arial" charset="0"/>
              <a:buNone/>
            </a:pPr>
            <a:endParaRPr altLang="en-US" sz="2000" dirty="0" smtClean="0">
              <a:latin typeface="Calibri" pitchFamily="34" charset="0"/>
            </a:endParaRPr>
          </a:p>
          <a:p>
            <a:pPr marL="0" indent="0" algn="just">
              <a:buFont typeface="Arial" charset="0"/>
              <a:buNone/>
            </a:pPr>
            <a:endParaRPr altLang="en-US" sz="2000" dirty="0" smtClean="0">
              <a:latin typeface="Calibri" pitchFamily="34" charset="0"/>
            </a:endParaRPr>
          </a:p>
          <a:p>
            <a:pPr marL="0" indent="0" algn="just">
              <a:buFont typeface="Arial" charset="0"/>
              <a:buNone/>
            </a:pPr>
            <a:endParaRPr altLang="en-US" sz="2000" dirty="0" smtClean="0">
              <a:latin typeface="Calibri" pitchFamily="34" charset="0"/>
            </a:endParaRPr>
          </a:p>
          <a:p>
            <a:pPr marL="0" indent="0" algn="just">
              <a:buFont typeface="Arial" charset="0"/>
              <a:buNone/>
            </a:pPr>
            <a:endParaRPr altLang="en-US" sz="2000" dirty="0" smtClean="0">
              <a:latin typeface="Calibri" pitchFamily="34" charset="0"/>
            </a:endParaRPr>
          </a:p>
          <a:p>
            <a:pPr marL="0" indent="0" algn="just">
              <a:buFont typeface="Arial" charset="0"/>
              <a:buNone/>
            </a:pPr>
            <a:endParaRPr altLang="en-US" sz="2000" dirty="0" smtClean="0">
              <a:latin typeface="Calibri" pitchFamily="34" charset="0"/>
            </a:endParaRPr>
          </a:p>
          <a:p>
            <a:pPr marL="0" indent="0" algn="just">
              <a:buFont typeface="Arial" charset="0"/>
              <a:buNone/>
            </a:pPr>
            <a:endParaRPr altLang="en-US" sz="2000" dirty="0" smtClean="0">
              <a:latin typeface="Calibri" pitchFamily="34" charset="0"/>
            </a:endParaRPr>
          </a:p>
          <a:p>
            <a:pPr marL="0" indent="0" algn="just">
              <a:buFont typeface="Arial" charset="0"/>
              <a:buNone/>
            </a:pPr>
            <a:endParaRPr altLang="en-US" sz="2000" dirty="0" smtClean="0">
              <a:latin typeface="Calibri" pitchFamily="34" charset="0"/>
            </a:endParaRPr>
          </a:p>
          <a:p>
            <a:pPr marL="0" indent="0" algn="ctr">
              <a:buFont typeface="Arial" charset="0"/>
              <a:buNone/>
            </a:pPr>
            <a:r>
              <a:rPr lang="en-US" altLang="en-US" sz="2000" dirty="0" smtClean="0">
                <a:latin typeface="Calibri" pitchFamily="34" charset="0"/>
              </a:rPr>
              <a:t>Table - Ways of breaking rock</a:t>
            </a:r>
            <a:endParaRPr altLang="en-US" sz="2000" dirty="0" smtClean="0">
              <a:latin typeface="Calibri" pitchFamily="34" charset="0"/>
            </a:endParaRPr>
          </a:p>
          <a:p>
            <a:pPr marL="0" indent="0" algn="just">
              <a:buFont typeface="Arial" charset="0"/>
              <a:buNone/>
            </a:pPr>
            <a:endParaRPr lang="en-US" altLang="en-US" dirty="0" smtClean="0">
              <a:latin typeface="Calibri" pitchFamily="34" charset="0"/>
            </a:endParaRPr>
          </a:p>
        </p:txBody>
      </p:sp>
      <p:graphicFrame>
        <p:nvGraphicFramePr>
          <p:cNvPr id="7" name="Tabulka 6"/>
          <p:cNvGraphicFramePr>
            <a:graphicFrameLocks noGrp="1"/>
          </p:cNvGraphicFramePr>
          <p:nvPr>
            <p:extLst>
              <p:ext uri="{D42A27DB-BD31-4B8C-83A1-F6EECF244321}">
                <p14:modId xmlns:p14="http://schemas.microsoft.com/office/powerpoint/2010/main" val="970822823"/>
              </p:ext>
            </p:extLst>
          </p:nvPr>
        </p:nvGraphicFramePr>
        <p:xfrm>
          <a:off x="432374" y="3216580"/>
          <a:ext cx="8229600" cy="2295906"/>
        </p:xfrm>
        <a:graphic>
          <a:graphicData uri="http://schemas.openxmlformats.org/drawingml/2006/table">
            <a:tbl>
              <a:tblPr firstRow="1" firstCol="1" bandRow="1"/>
              <a:tblGrid>
                <a:gridCol w="2057400"/>
                <a:gridCol w="2057400"/>
                <a:gridCol w="2057400"/>
                <a:gridCol w="2057400"/>
              </a:tblGrid>
              <a:tr h="210277">
                <a:tc gridSpan="2">
                  <a:txBody>
                    <a:bodyPr/>
                    <a:lstStyle/>
                    <a:p>
                      <a:pPr algn="ctr">
                        <a:lnSpc>
                          <a:spcPct val="115000"/>
                        </a:lnSpc>
                        <a:spcAft>
                          <a:spcPts val="600"/>
                        </a:spcAft>
                      </a:pPr>
                      <a:r>
                        <a:rPr lang="en-US" sz="1200" dirty="0">
                          <a:solidFill>
                            <a:srgbClr val="222222"/>
                          </a:solidFill>
                          <a:effectLst/>
                          <a:latin typeface="Arial"/>
                          <a:ea typeface="Calibri"/>
                          <a:cs typeface="Times New Roman"/>
                        </a:rPr>
                        <a:t>Method</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a:txBody>
                    <a:bodyPr/>
                    <a:lstStyle/>
                    <a:p>
                      <a:pPr algn="ctr">
                        <a:lnSpc>
                          <a:spcPct val="115000"/>
                        </a:lnSpc>
                        <a:spcAft>
                          <a:spcPts val="600"/>
                        </a:spcAft>
                      </a:pPr>
                      <a:r>
                        <a:rPr lang="en-US" sz="1200" dirty="0">
                          <a:solidFill>
                            <a:srgbClr val="222222"/>
                          </a:solidFill>
                          <a:effectLst/>
                          <a:latin typeface="Arial"/>
                          <a:ea typeface="Calibri"/>
                          <a:cs typeface="Times New Roman"/>
                        </a:rPr>
                        <a:t>Used disconnecting means</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600"/>
                        </a:spcAft>
                      </a:pPr>
                      <a:r>
                        <a:rPr lang="en-US" sz="1200">
                          <a:solidFill>
                            <a:srgbClr val="222222"/>
                          </a:solidFill>
                          <a:effectLst/>
                          <a:latin typeface="Arial"/>
                          <a:ea typeface="Calibri"/>
                          <a:cs typeface="Times New Roman"/>
                        </a:rPr>
                        <a:t>Application</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420554">
                <a:tc rowSpan="2">
                  <a:txBody>
                    <a:bodyPr/>
                    <a:lstStyle/>
                    <a:p>
                      <a:pPr algn="ctr">
                        <a:lnSpc>
                          <a:spcPct val="115000"/>
                        </a:lnSpc>
                        <a:spcAft>
                          <a:spcPts val="600"/>
                        </a:spcAft>
                      </a:pPr>
                      <a:r>
                        <a:rPr lang="en-US" sz="1200">
                          <a:solidFill>
                            <a:srgbClr val="222222"/>
                          </a:solidFill>
                          <a:effectLst/>
                          <a:latin typeface="Arial"/>
                          <a:ea typeface="Calibri"/>
                          <a:cs typeface="Times New Roman"/>
                        </a:rPr>
                        <a:t>Mechanical</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US" sz="1200">
                          <a:solidFill>
                            <a:srgbClr val="222222"/>
                          </a:solidFill>
                          <a:effectLst/>
                          <a:latin typeface="Arial"/>
                          <a:ea typeface="Calibri"/>
                          <a:cs typeface="Times New Roman"/>
                        </a:rPr>
                        <a:t>hand</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US" sz="1200" dirty="0">
                          <a:solidFill>
                            <a:srgbClr val="222222"/>
                          </a:solidFill>
                          <a:effectLst/>
                          <a:latin typeface="Arial"/>
                          <a:ea typeface="Calibri"/>
                          <a:cs typeface="Times New Roman"/>
                        </a:rPr>
                        <a:t>chisel, canine, steel rod,  jackhammer</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US" sz="1200">
                          <a:solidFill>
                            <a:srgbClr val="222222"/>
                          </a:solidFill>
                          <a:effectLst/>
                          <a:latin typeface="Arial"/>
                          <a:ea typeface="Calibri"/>
                          <a:cs typeface="Times New Roman"/>
                        </a:rPr>
                        <a:t>in urban centers</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554">
                <a:tc vMerge="1">
                  <a:txBody>
                    <a:bodyPr/>
                    <a:lstStyle/>
                    <a:p>
                      <a:endParaRPr lang="en-US"/>
                    </a:p>
                  </a:txBody>
                  <a:tcPr/>
                </a:tc>
                <a:tc>
                  <a:txBody>
                    <a:bodyPr/>
                    <a:lstStyle/>
                    <a:p>
                      <a:pPr algn="ctr">
                        <a:lnSpc>
                          <a:spcPct val="115000"/>
                        </a:lnSpc>
                        <a:spcAft>
                          <a:spcPts val="600"/>
                        </a:spcAft>
                      </a:pPr>
                      <a:r>
                        <a:rPr lang="en-US" sz="1200">
                          <a:solidFill>
                            <a:srgbClr val="222222"/>
                          </a:solidFill>
                          <a:effectLst/>
                          <a:latin typeface="Arial"/>
                          <a:ea typeface="Calibri"/>
                          <a:cs typeface="Times New Roman"/>
                        </a:rPr>
                        <a:t>machine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US" sz="1200">
                          <a:solidFill>
                            <a:srgbClr val="222222"/>
                          </a:solidFill>
                          <a:effectLst/>
                          <a:latin typeface="Arial"/>
                          <a:ea typeface="Calibri"/>
                          <a:cs typeface="Times New Roman"/>
                        </a:rPr>
                        <a:t>machine ripper, hammers, drills, stamping machines</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US" sz="1200">
                          <a:solidFill>
                            <a:srgbClr val="222222"/>
                          </a:solidFill>
                          <a:effectLst/>
                          <a:latin typeface="Arial"/>
                          <a:ea typeface="Calibri"/>
                          <a:cs typeface="Times New Roman"/>
                        </a:rPr>
                        <a:t>in civil engineering</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554">
                <a:tc gridSpan="2">
                  <a:txBody>
                    <a:bodyPr/>
                    <a:lstStyle/>
                    <a:p>
                      <a:pPr algn="ctr">
                        <a:lnSpc>
                          <a:spcPct val="115000"/>
                        </a:lnSpc>
                        <a:spcAft>
                          <a:spcPts val="600"/>
                        </a:spcAft>
                      </a:pPr>
                      <a:r>
                        <a:rPr lang="cs-CZ" sz="1200" b="1">
                          <a:effectLst/>
                          <a:latin typeface="Arial"/>
                          <a:ea typeface="Calibri"/>
                          <a:cs typeface="Times New Roman"/>
                        </a:rPr>
                        <a:t>Explose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lnSpc>
                          <a:spcPct val="115000"/>
                        </a:lnSpc>
                        <a:spcAft>
                          <a:spcPts val="600"/>
                        </a:spcAft>
                      </a:pPr>
                      <a:r>
                        <a:rPr lang="en-US" sz="1200">
                          <a:solidFill>
                            <a:srgbClr val="222222"/>
                          </a:solidFill>
                          <a:effectLst/>
                          <a:latin typeface="Arial"/>
                          <a:ea typeface="Calibri"/>
                          <a:cs typeface="Times New Roman"/>
                        </a:rPr>
                        <a:t>holes in the rock, explosives, igniting agents</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US" sz="1200">
                          <a:solidFill>
                            <a:srgbClr val="222222"/>
                          </a:solidFill>
                          <a:effectLst/>
                          <a:latin typeface="Arial"/>
                          <a:ea typeface="Calibri"/>
                          <a:cs typeface="Times New Roman"/>
                        </a:rPr>
                        <a:t>in construction, quarry and destruction work</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3585">
                <a:tc gridSpan="2">
                  <a:txBody>
                    <a:bodyPr/>
                    <a:lstStyle/>
                    <a:p>
                      <a:pPr algn="ctr">
                        <a:lnSpc>
                          <a:spcPct val="115000"/>
                        </a:lnSpc>
                        <a:spcAft>
                          <a:spcPts val="600"/>
                        </a:spcAft>
                      </a:pPr>
                      <a:r>
                        <a:rPr lang="en-US" sz="1200" dirty="0">
                          <a:solidFill>
                            <a:srgbClr val="222222"/>
                          </a:solidFill>
                          <a:effectLst/>
                          <a:latin typeface="Arial"/>
                          <a:ea typeface="Calibri"/>
                          <a:cs typeface="Times New Roman"/>
                        </a:rPr>
                        <a:t>Special way</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lnSpc>
                          <a:spcPct val="115000"/>
                        </a:lnSpc>
                        <a:spcAft>
                          <a:spcPts val="600"/>
                        </a:spcAft>
                      </a:pPr>
                      <a:r>
                        <a:rPr lang="en-US" sz="1200">
                          <a:solidFill>
                            <a:srgbClr val="222222"/>
                          </a:solidFill>
                          <a:effectLst/>
                          <a:latin typeface="Arial"/>
                          <a:ea typeface="Calibri"/>
                          <a:cs typeface="Times New Roman"/>
                        </a:rPr>
                        <a:t>thermite charges expansive cement, water pressure</a:t>
                      </a:r>
                      <a:endParaRPr lang="en-US" sz="11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US" sz="1200" dirty="0">
                          <a:solidFill>
                            <a:srgbClr val="222222"/>
                          </a:solidFill>
                          <a:effectLst/>
                          <a:latin typeface="Arial"/>
                          <a:ea typeface="Calibri"/>
                          <a:cs typeface="Times New Roman"/>
                        </a:rPr>
                        <a:t>in restricted areas - a ban on shooting and secondary disconnecting boulders</a:t>
                      </a:r>
                      <a:br>
                        <a:rPr lang="en-US" sz="1200" dirty="0">
                          <a:solidFill>
                            <a:srgbClr val="222222"/>
                          </a:solidFill>
                          <a:effectLst/>
                          <a:latin typeface="Arial"/>
                          <a:ea typeface="Calibri"/>
                          <a:cs typeface="Times New Roman"/>
                        </a:rPr>
                      </a:b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Nadpis 1"/>
          <p:cNvSpPr txBox="1">
            <a:spLocks noGrp="1"/>
          </p:cNvSpPr>
          <p:nvPr>
            <p:ph type="title"/>
          </p:nvPr>
        </p:nvSpPr>
        <p:spPr>
          <a:xfrm>
            <a:off x="0" y="1073150"/>
            <a:ext cx="9144000" cy="1325563"/>
          </a:xfrm>
        </p:spPr>
        <p:txBody>
          <a:bodyPr vert="horz" lIns="91440" tIns="45720" rIns="91440" bIns="45720" rtlCol="0" anchor="ctr" anchorCtr="0">
            <a:normAutofit/>
          </a:bodyPr>
          <a:lstStyle/>
          <a:p>
            <a:pPr algn="ctr"/>
            <a:r>
              <a:rPr lang="en-US" altLang="en-US" sz="4800" b="1" cap="all" dirty="0" smtClean="0">
                <a:solidFill>
                  <a:schemeClr val="accent6">
                    <a:lumMod val="75000"/>
                  </a:schemeClr>
                </a:solidFill>
                <a:latin typeface="Arial" charset="0"/>
                <a:cs typeface="Arial" charset="0"/>
              </a:rPr>
              <a:t>Machines </a:t>
            </a:r>
            <a:r>
              <a:rPr lang="en-US" altLang="en-US" sz="4800" b="1" cap="all" dirty="0">
                <a:solidFill>
                  <a:schemeClr val="accent6">
                    <a:lumMod val="75000"/>
                  </a:schemeClr>
                </a:solidFill>
                <a:latin typeface="Arial" charset="0"/>
                <a:cs typeface="Arial" charset="0"/>
              </a:rPr>
              <a:t>for rock work</a:t>
            </a:r>
          </a:p>
        </p:txBody>
      </p:sp>
      <p:sp>
        <p:nvSpPr>
          <p:cNvPr id="10"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1"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42729637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Zástupný symbol pro obsah 2"/>
          <p:cNvSpPr txBox="1">
            <a:spLocks noGrp="1"/>
          </p:cNvSpPr>
          <p:nvPr>
            <p:ph idx="1"/>
          </p:nvPr>
        </p:nvSpPr>
        <p:spPr>
          <a:xfrm>
            <a:off x="142504" y="2312776"/>
            <a:ext cx="8858992" cy="3256751"/>
          </a:xfrm>
        </p:spPr>
        <p:txBody>
          <a:bodyPr>
            <a:noAutofit/>
          </a:bodyPr>
          <a:lstStyle/>
          <a:p>
            <a:pPr marL="0" indent="0" algn="just">
              <a:buFont typeface="Arial" charset="0"/>
              <a:buNone/>
            </a:pPr>
            <a:r>
              <a:rPr lang="en-US" altLang="en-US" sz="2000" dirty="0" smtClean="0">
                <a:latin typeface="Calibri" pitchFamily="34" charset="0"/>
              </a:rPr>
              <a:t>Rock </a:t>
            </a:r>
            <a:r>
              <a:rPr lang="en-US" altLang="en-US" sz="2000" dirty="0" smtClean="0">
                <a:latin typeface="Calibri" pitchFamily="34" charset="0"/>
              </a:rPr>
              <a:t>disintegration explosion also called blasting. This method is used the most in the world. When the rock work, there is often combination the above technologies. In this work, however, I will deal only with mechanical disinter, since the focus is on work mechanization means for rock works introduced in ACR. The optimal choice of technology has a decisive influence on the economics of rock work and hence, should be the preparation of the work already adequately addressed. For example, the weathered upper layers notch extract either excavator with increased digging force, or ripper.</a:t>
            </a:r>
          </a:p>
          <a:p>
            <a:pPr marL="0" indent="0" algn="just">
              <a:buFont typeface="Arial" charset="0"/>
              <a:buNone/>
            </a:pPr>
            <a:r>
              <a:rPr lang="en-US" altLang="en-US" sz="2000" dirty="0" smtClean="0">
                <a:latin typeface="Calibri" pitchFamily="34" charset="0"/>
              </a:rPr>
              <a:t>Mechanical </a:t>
            </a:r>
            <a:r>
              <a:rPr lang="en-US" altLang="en-US" sz="2000" dirty="0" smtClean="0">
                <a:latin typeface="Calibri" pitchFamily="34" charset="0"/>
              </a:rPr>
              <a:t>breaking rock today is performed mostly by machine. Manually only in cases where it is not possible to use explosives, </a:t>
            </a:r>
            <a:r>
              <a:rPr lang="en-US" altLang="en-US" sz="2000" dirty="0" err="1" smtClean="0">
                <a:latin typeface="Calibri" pitchFamily="34" charset="0"/>
              </a:rPr>
              <a:t>eg</a:t>
            </a:r>
            <a:r>
              <a:rPr lang="en-US" altLang="en-US" sz="2000" dirty="0" smtClean="0">
                <a:latin typeface="Calibri" pitchFamily="34" charset="0"/>
              </a:rPr>
              <a:t>. In urban centers where you can use hand chisels (d better wise), pickaxes and hammers light hand scooping weight 7-9 kg. When disconnecting the use of heavy machinery excavator over 40 t the increased digging force, rippers, disconnecting the hammer, drilling and punching</a:t>
            </a:r>
            <a:r>
              <a:rPr lang="en-US" altLang="en-US" sz="2000" dirty="0" smtClean="0">
                <a:latin typeface="Calibri" pitchFamily="34" charset="0"/>
              </a:rPr>
              <a:t>.</a:t>
            </a:r>
            <a:endParaRPr lang="en-US" altLang="en-US" sz="3200" dirty="0" smtClean="0">
              <a:latin typeface="Calibri" pitchFamily="34" charset="0"/>
            </a:endParaRPr>
          </a:p>
        </p:txBody>
      </p:sp>
      <p:sp>
        <p:nvSpPr>
          <p:cNvPr id="8" name="Nadpis 1"/>
          <p:cNvSpPr txBox="1">
            <a:spLocks noGrp="1"/>
          </p:cNvSpPr>
          <p:nvPr>
            <p:ph type="title"/>
          </p:nvPr>
        </p:nvSpPr>
        <p:spPr>
          <a:xfrm>
            <a:off x="0" y="1073150"/>
            <a:ext cx="9144000" cy="1325563"/>
          </a:xfrm>
        </p:spPr>
        <p:txBody>
          <a:bodyPr vert="horz" lIns="91440" tIns="45720" rIns="91440" bIns="45720" rtlCol="0" anchor="ctr" anchorCtr="0">
            <a:normAutofit/>
          </a:bodyPr>
          <a:lstStyle/>
          <a:p>
            <a:pPr algn="ctr"/>
            <a:r>
              <a:rPr lang="en-US" altLang="en-US" sz="4800" b="1" cap="all" dirty="0" smtClean="0">
                <a:solidFill>
                  <a:schemeClr val="accent6">
                    <a:lumMod val="75000"/>
                  </a:schemeClr>
                </a:solidFill>
                <a:latin typeface="Arial" charset="0"/>
                <a:cs typeface="Arial" charset="0"/>
              </a:rPr>
              <a:t>Machines </a:t>
            </a:r>
            <a:r>
              <a:rPr lang="en-US" altLang="en-US" sz="4800" b="1" cap="all" dirty="0">
                <a:solidFill>
                  <a:schemeClr val="accent6">
                    <a:lumMod val="75000"/>
                  </a:schemeClr>
                </a:solidFill>
                <a:latin typeface="Arial" charset="0"/>
                <a:cs typeface="Arial" charset="0"/>
              </a:rPr>
              <a:t>for rock work</a:t>
            </a: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2397825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Zástupný symbol pro obsah 2"/>
          <p:cNvSpPr txBox="1">
            <a:spLocks noGrp="1"/>
          </p:cNvSpPr>
          <p:nvPr>
            <p:ph idx="1"/>
          </p:nvPr>
        </p:nvSpPr>
        <p:spPr>
          <a:xfrm>
            <a:off x="154379" y="2467155"/>
            <a:ext cx="8847117" cy="3709808"/>
          </a:xfrm>
        </p:spPr>
        <p:txBody>
          <a:bodyPr>
            <a:normAutofit fontScale="92500" lnSpcReduction="10000"/>
          </a:bodyPr>
          <a:lstStyle/>
          <a:p>
            <a:pPr marL="0" indent="0" algn="just">
              <a:buFont typeface="Arial" charset="0"/>
              <a:buNone/>
            </a:pPr>
            <a:r>
              <a:rPr lang="en-US" altLang="en-US" sz="2000" b="1" dirty="0" smtClean="0">
                <a:latin typeface="Calibri" pitchFamily="34" charset="0"/>
              </a:rPr>
              <a:t>Rock cutting ripper</a:t>
            </a:r>
          </a:p>
          <a:p>
            <a:pPr marL="0" indent="0" algn="just">
              <a:buFont typeface="Arial" charset="0"/>
              <a:buNone/>
            </a:pPr>
            <a:r>
              <a:rPr lang="en-US" altLang="en-US" sz="2000" dirty="0" smtClean="0">
                <a:latin typeface="Calibri" pitchFamily="34" charset="0"/>
              </a:rPr>
              <a:t>They </a:t>
            </a:r>
            <a:r>
              <a:rPr lang="en-US" altLang="en-US" sz="2000" dirty="0" smtClean="0">
                <a:latin typeface="Calibri" pitchFamily="34" charset="0"/>
              </a:rPr>
              <a:t>are machines fitted ripper knife, with which the rock opens to a certain depth and then other means of mechanization, thus dozers, excavators, loaders, scrapers, or excavator scrapers processed. Modern rippers are carried, located on the rear of the tractor (dozer).</a:t>
            </a:r>
          </a:p>
          <a:p>
            <a:pPr marL="0" indent="0" algn="just">
              <a:buFont typeface="Arial" charset="0"/>
              <a:buNone/>
            </a:pPr>
            <a:r>
              <a:rPr lang="en-US" altLang="en-US" sz="2000" dirty="0" smtClean="0">
                <a:latin typeface="Calibri" pitchFamily="34" charset="0"/>
              </a:rPr>
              <a:t>Ripper </a:t>
            </a:r>
            <a:r>
              <a:rPr lang="en-US" altLang="en-US" sz="2000" dirty="0" smtClean="0">
                <a:latin typeface="Calibri" pitchFamily="34" charset="0"/>
              </a:rPr>
              <a:t>blades are controlled hydraulically. There are two basic types of blades: straight with a curved apex and the arcuate blade. Direct knives are preferred for ripping solid materials.</a:t>
            </a:r>
          </a:p>
          <a:p>
            <a:pPr marL="0" indent="0" algn="just">
              <a:buFont typeface="Arial" charset="0"/>
              <a:buNone/>
            </a:pPr>
            <a:r>
              <a:rPr lang="en-US" altLang="en-US" sz="2000" dirty="0" smtClean="0">
                <a:latin typeface="Calibri" pitchFamily="34" charset="0"/>
              </a:rPr>
              <a:t>When </a:t>
            </a:r>
            <a:r>
              <a:rPr lang="en-US" altLang="en-US" sz="2000" dirty="0" smtClean="0">
                <a:latin typeface="Calibri" pitchFamily="34" charset="0"/>
              </a:rPr>
              <a:t>used correctly, ripping one of the most efficient methods and can bring savings of up to 50% compared to traditional methods.</a:t>
            </a:r>
          </a:p>
          <a:p>
            <a:pPr marL="0" indent="0" algn="just">
              <a:buFont typeface="Arial" charset="0"/>
              <a:buNone/>
            </a:pPr>
            <a:r>
              <a:rPr lang="en-US" altLang="en-US" sz="2000" dirty="0" smtClean="0">
                <a:latin typeface="Calibri" pitchFamily="34" charset="0"/>
              </a:rPr>
              <a:t>Ripper </a:t>
            </a:r>
            <a:r>
              <a:rPr lang="en-US" altLang="en-US" sz="2000" dirty="0" smtClean="0">
                <a:latin typeface="Calibri" pitchFamily="34" charset="0"/>
              </a:rPr>
              <a:t>can be used not only in earthworks, but also for ripping old tiles, concrete and asphalt pavements. Particularly effective is a ripper for ripping frozen soil.</a:t>
            </a:r>
          </a:p>
        </p:txBody>
      </p:sp>
      <p:sp>
        <p:nvSpPr>
          <p:cNvPr id="8" name="Nadpis 1"/>
          <p:cNvSpPr txBox="1">
            <a:spLocks noGrp="1"/>
          </p:cNvSpPr>
          <p:nvPr>
            <p:ph type="title"/>
          </p:nvPr>
        </p:nvSpPr>
        <p:spPr>
          <a:xfrm>
            <a:off x="0" y="1073150"/>
            <a:ext cx="9144000" cy="1325563"/>
          </a:xfrm>
        </p:spPr>
        <p:txBody>
          <a:bodyPr vert="horz" lIns="91440" tIns="45720" rIns="91440" bIns="45720" rtlCol="0" anchor="ctr" anchorCtr="0">
            <a:normAutofit/>
          </a:bodyPr>
          <a:lstStyle/>
          <a:p>
            <a:pPr algn="ctr"/>
            <a:r>
              <a:rPr lang="en-US" altLang="en-US" sz="4800" b="1" cap="all" dirty="0" smtClean="0">
                <a:solidFill>
                  <a:schemeClr val="accent6">
                    <a:lumMod val="75000"/>
                  </a:schemeClr>
                </a:solidFill>
                <a:latin typeface="Arial" charset="0"/>
                <a:cs typeface="Arial" charset="0"/>
              </a:rPr>
              <a:t>Machines </a:t>
            </a:r>
            <a:r>
              <a:rPr lang="en-US" altLang="en-US" sz="4800" b="1" cap="all" dirty="0">
                <a:solidFill>
                  <a:schemeClr val="accent6">
                    <a:lumMod val="75000"/>
                  </a:schemeClr>
                </a:solidFill>
                <a:latin typeface="Arial" charset="0"/>
                <a:cs typeface="Arial" charset="0"/>
              </a:rPr>
              <a:t>for rock work</a:t>
            </a: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38499045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Zástupný symbol pro obsah 2"/>
          <p:cNvSpPr txBox="1">
            <a:spLocks noGrp="1"/>
          </p:cNvSpPr>
          <p:nvPr>
            <p:ph idx="1"/>
          </p:nvPr>
        </p:nvSpPr>
        <p:spPr>
          <a:xfrm>
            <a:off x="178130" y="2467155"/>
            <a:ext cx="8787740" cy="3709808"/>
          </a:xfrm>
        </p:spPr>
        <p:txBody>
          <a:bodyPr>
            <a:normAutofit/>
          </a:bodyPr>
          <a:lstStyle/>
          <a:p>
            <a:pPr marL="0" indent="0" algn="just">
              <a:buFont typeface="Arial" charset="0"/>
              <a:buNone/>
            </a:pPr>
            <a:r>
              <a:rPr lang="en-US" altLang="en-US" sz="2400" b="1" dirty="0" smtClean="0">
                <a:latin typeface="Calibri" pitchFamily="34" charset="0"/>
              </a:rPr>
              <a:t>Rock cutting through heavy hammers</a:t>
            </a:r>
          </a:p>
          <a:p>
            <a:pPr marL="0" indent="0" algn="just">
              <a:buFont typeface="Arial" charset="0"/>
              <a:buNone/>
            </a:pPr>
            <a:r>
              <a:rPr lang="en-US" altLang="en-US" sz="2400" dirty="0" smtClean="0">
                <a:latin typeface="Calibri" pitchFamily="34" charset="0"/>
              </a:rPr>
              <a:t>These </a:t>
            </a:r>
            <a:r>
              <a:rPr lang="en-US" altLang="en-US" sz="2400" dirty="0" smtClean="0">
                <a:latin typeface="Calibri" pitchFamily="34" charset="0"/>
              </a:rPr>
              <a:t>hammers are mounted as an attachment to the boom of heavy excavators or other sufficiently powerful carrier. During his deployment, through rhythmic beats demolition sticks conquest hard rock or brick or concrete wall, thereby performing the necessary demolition work. Rock disintegration using hammers to effectively apply especially in densely populated cities where it is not possible to apply the blasting technique further in cutting road construction, refining high rocky walls (the ability to work well in an inclined position) and secondary loosening of oversize pieces of rock.</a:t>
            </a:r>
          </a:p>
          <a:p>
            <a:pPr marL="0" indent="0" algn="just">
              <a:buFont typeface="Arial" charset="0"/>
              <a:buNone/>
            </a:pPr>
            <a:endParaRPr lang="en-US" altLang="en-US" dirty="0" smtClean="0">
              <a:latin typeface="Calibri" pitchFamily="34" charset="0"/>
            </a:endParaRPr>
          </a:p>
        </p:txBody>
      </p:sp>
      <p:sp>
        <p:nvSpPr>
          <p:cNvPr id="8" name="Nadpis 1"/>
          <p:cNvSpPr txBox="1">
            <a:spLocks noGrp="1"/>
          </p:cNvSpPr>
          <p:nvPr>
            <p:ph type="title"/>
          </p:nvPr>
        </p:nvSpPr>
        <p:spPr>
          <a:xfrm>
            <a:off x="0" y="1073150"/>
            <a:ext cx="9144000" cy="1325563"/>
          </a:xfrm>
        </p:spPr>
        <p:txBody>
          <a:bodyPr vert="horz" lIns="91440" tIns="45720" rIns="91440" bIns="45720" rtlCol="0" anchor="ctr" anchorCtr="0">
            <a:normAutofit/>
          </a:bodyPr>
          <a:lstStyle/>
          <a:p>
            <a:pPr algn="ctr"/>
            <a:r>
              <a:rPr lang="en-US" altLang="en-US" sz="4800" b="1" cap="all" dirty="0" smtClean="0">
                <a:solidFill>
                  <a:schemeClr val="accent6">
                    <a:lumMod val="75000"/>
                  </a:schemeClr>
                </a:solidFill>
                <a:latin typeface="Arial" charset="0"/>
                <a:cs typeface="Arial" charset="0"/>
              </a:rPr>
              <a:t>Machines </a:t>
            </a:r>
            <a:r>
              <a:rPr lang="en-US" altLang="en-US" sz="4800" b="1" cap="all" dirty="0">
                <a:solidFill>
                  <a:schemeClr val="accent6">
                    <a:lumMod val="75000"/>
                  </a:schemeClr>
                </a:solidFill>
                <a:latin typeface="Arial" charset="0"/>
                <a:cs typeface="Arial" charset="0"/>
              </a:rPr>
              <a:t>for rock work</a:t>
            </a: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8523765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Zástupný symbol pro obsah 2"/>
          <p:cNvSpPr txBox="1">
            <a:spLocks noGrp="1"/>
          </p:cNvSpPr>
          <p:nvPr>
            <p:ph idx="1"/>
          </p:nvPr>
        </p:nvSpPr>
        <p:spPr>
          <a:xfrm>
            <a:off x="296883" y="1921185"/>
            <a:ext cx="8680862" cy="4325236"/>
          </a:xfrm>
        </p:spPr>
        <p:txBody>
          <a:bodyPr/>
          <a:lstStyle/>
          <a:p>
            <a:pPr marL="0" indent="0" algn="just">
              <a:buFont typeface="Arial" charset="0"/>
              <a:buNone/>
            </a:pPr>
            <a:r>
              <a:rPr lang="en-US" altLang="en-US" sz="1900" b="1" dirty="0" smtClean="0">
                <a:latin typeface="Calibri" pitchFamily="34" charset="0"/>
              </a:rPr>
              <a:t>Drilling</a:t>
            </a:r>
          </a:p>
          <a:p>
            <a:pPr marL="0" indent="0" algn="just">
              <a:buFont typeface="Arial" charset="0"/>
              <a:buNone/>
            </a:pPr>
            <a:r>
              <a:rPr lang="en-US" altLang="en-US" sz="1900" dirty="0" smtClean="0">
                <a:latin typeface="Calibri" pitchFamily="34" charset="0"/>
              </a:rPr>
              <a:t>Drilling of rock as construction, at which creates holes in the rock of different profiles and different lengths. Digging can be routed in different directions from the vertical through pitched exceptionally up to the horizontal. Drill holes in the vast majority are used to blast rock disintegration, but also for the strange ways of disintegration, </a:t>
            </a:r>
            <a:r>
              <a:rPr lang="en-US" altLang="en-US" sz="1900" dirty="0" err="1" smtClean="0">
                <a:latin typeface="Calibri" pitchFamily="34" charset="0"/>
              </a:rPr>
              <a:t>ie</a:t>
            </a:r>
            <a:r>
              <a:rPr lang="en-US" altLang="en-US" sz="1900" dirty="0" smtClean="0">
                <a:latin typeface="Calibri" pitchFamily="34" charset="0"/>
              </a:rPr>
              <a:t>. </a:t>
            </a:r>
            <a:r>
              <a:rPr lang="en-US" altLang="en-US" sz="1900" dirty="0" smtClean="0">
                <a:latin typeface="Calibri" pitchFamily="34" charset="0"/>
              </a:rPr>
              <a:t>Thermally</a:t>
            </a:r>
            <a:r>
              <a:rPr lang="cs-CZ" altLang="en-US" sz="1900" dirty="0" smtClean="0">
                <a:latin typeface="Calibri" pitchFamily="34" charset="0"/>
              </a:rPr>
              <a:t> </a:t>
            </a:r>
            <a:r>
              <a:rPr lang="en-US" altLang="en-US" sz="1900" dirty="0" smtClean="0">
                <a:latin typeface="Calibri" pitchFamily="34" charset="0"/>
              </a:rPr>
              <a:t>and </a:t>
            </a:r>
            <a:r>
              <a:rPr lang="en-US" altLang="en-US" sz="1900" dirty="0" smtClean="0">
                <a:latin typeface="Calibri" pitchFamily="34" charset="0"/>
              </a:rPr>
              <a:t>expandable cement are used.  In exceptional cases serves more profiles such as manholes, openings and the like. For drilling mechanized methods we use today.</a:t>
            </a:r>
          </a:p>
          <a:p>
            <a:pPr marL="0" indent="0" algn="just">
              <a:buFont typeface="Arial" charset="0"/>
              <a:buNone/>
            </a:pPr>
            <a:r>
              <a:rPr lang="en-US" altLang="en-US" sz="1900" dirty="0" smtClean="0">
                <a:latin typeface="Calibri" pitchFamily="34" charset="0"/>
              </a:rPr>
              <a:t>Mechanized drilling are:</a:t>
            </a:r>
          </a:p>
          <a:p>
            <a:pPr algn="just"/>
            <a:r>
              <a:rPr lang="en-US" altLang="en-US" sz="1900" dirty="0" smtClean="0">
                <a:latin typeface="Calibri" pitchFamily="34" charset="0"/>
              </a:rPr>
              <a:t>shock</a:t>
            </a:r>
            <a:r>
              <a:rPr lang="en-US" altLang="en-US" sz="1900" dirty="0" smtClean="0">
                <a:latin typeface="Calibri" pitchFamily="34" charset="0"/>
              </a:rPr>
              <a:t>,</a:t>
            </a:r>
          </a:p>
          <a:p>
            <a:pPr algn="just"/>
            <a:r>
              <a:rPr lang="en-US" altLang="en-US" sz="1900" dirty="0" smtClean="0">
                <a:latin typeface="Calibri" pitchFamily="34" charset="0"/>
              </a:rPr>
              <a:t>rotary</a:t>
            </a:r>
            <a:r>
              <a:rPr lang="en-US" altLang="en-US" sz="1900" dirty="0" smtClean="0">
                <a:latin typeface="Calibri" pitchFamily="34" charset="0"/>
              </a:rPr>
              <a:t>,</a:t>
            </a:r>
          </a:p>
          <a:p>
            <a:pPr algn="just"/>
            <a:r>
              <a:rPr lang="en-US" altLang="en-US" sz="1900" dirty="0" smtClean="0">
                <a:latin typeface="Calibri" pitchFamily="34" charset="0"/>
              </a:rPr>
              <a:t>rolling</a:t>
            </a:r>
            <a:r>
              <a:rPr lang="en-US" altLang="en-US" sz="1900" dirty="0" smtClean="0">
                <a:latin typeface="Calibri" pitchFamily="34" charset="0"/>
              </a:rPr>
              <a:t>,</a:t>
            </a:r>
          </a:p>
          <a:p>
            <a:pPr algn="just"/>
            <a:r>
              <a:rPr lang="en-US" altLang="en-US" sz="1900" dirty="0" smtClean="0">
                <a:latin typeface="Calibri" pitchFamily="34" charset="0"/>
              </a:rPr>
              <a:t>combined </a:t>
            </a:r>
            <a:r>
              <a:rPr lang="en-US" altLang="en-US" sz="1900" dirty="0" smtClean="0">
                <a:latin typeface="Calibri" pitchFamily="34" charset="0"/>
              </a:rPr>
              <a:t>(rotary-shock).</a:t>
            </a:r>
          </a:p>
        </p:txBody>
      </p:sp>
      <p:sp>
        <p:nvSpPr>
          <p:cNvPr id="8" name="Nadpis 1"/>
          <p:cNvSpPr txBox="1">
            <a:spLocks noGrp="1"/>
          </p:cNvSpPr>
          <p:nvPr>
            <p:ph type="title"/>
          </p:nvPr>
        </p:nvSpPr>
        <p:spPr>
          <a:xfrm>
            <a:off x="0" y="1073150"/>
            <a:ext cx="9144000" cy="1016907"/>
          </a:xfrm>
        </p:spPr>
        <p:txBody>
          <a:bodyPr vert="horz" lIns="91440" tIns="45720" rIns="91440" bIns="45720" rtlCol="0" anchor="ctr" anchorCtr="0">
            <a:normAutofit/>
          </a:bodyPr>
          <a:lstStyle/>
          <a:p>
            <a:pPr algn="ctr"/>
            <a:r>
              <a:rPr lang="en-US" altLang="en-US" sz="4800" b="1" cap="all" dirty="0" smtClean="0">
                <a:solidFill>
                  <a:schemeClr val="accent6">
                    <a:lumMod val="75000"/>
                  </a:schemeClr>
                </a:solidFill>
                <a:latin typeface="Arial" charset="0"/>
                <a:cs typeface="Arial" charset="0"/>
              </a:rPr>
              <a:t>Machines </a:t>
            </a:r>
            <a:r>
              <a:rPr lang="en-US" altLang="en-US" sz="4800" b="1" cap="all" dirty="0">
                <a:solidFill>
                  <a:schemeClr val="accent6">
                    <a:lumMod val="75000"/>
                  </a:schemeClr>
                </a:solidFill>
                <a:latin typeface="Arial" charset="0"/>
                <a:cs typeface="Arial" charset="0"/>
              </a:rPr>
              <a:t>for rock work</a:t>
            </a: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14530466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Zástupný symbol pro obsah 2"/>
          <p:cNvSpPr txBox="1">
            <a:spLocks noGrp="1"/>
          </p:cNvSpPr>
          <p:nvPr>
            <p:ph idx="1"/>
          </p:nvPr>
        </p:nvSpPr>
        <p:spPr>
          <a:xfrm>
            <a:off x="178129" y="2467155"/>
            <a:ext cx="8775865" cy="3709808"/>
          </a:xfrm>
        </p:spPr>
        <p:txBody>
          <a:bodyPr>
            <a:normAutofit/>
          </a:bodyPr>
          <a:lstStyle/>
          <a:p>
            <a:pPr marL="0" indent="0" algn="just">
              <a:buFont typeface="Arial" charset="0"/>
              <a:buNone/>
            </a:pPr>
            <a:r>
              <a:rPr lang="en-US" altLang="en-US" sz="2000" b="1" dirty="0" smtClean="0">
                <a:latin typeface="Calibri" pitchFamily="34" charset="0"/>
              </a:rPr>
              <a:t>Rock disintegration using tunneling milling machines</a:t>
            </a:r>
          </a:p>
          <a:p>
            <a:pPr marL="0" indent="0" algn="just">
              <a:buFont typeface="Arial" charset="0"/>
              <a:buNone/>
            </a:pPr>
            <a:r>
              <a:rPr lang="en-US" altLang="en-US" sz="2000" dirty="0" smtClean="0">
                <a:latin typeface="Calibri" pitchFamily="34" charset="0"/>
              </a:rPr>
              <a:t>They </a:t>
            </a:r>
            <a:r>
              <a:rPr lang="en-US" altLang="en-US" sz="2000" dirty="0" smtClean="0">
                <a:latin typeface="Calibri" pitchFamily="34" charset="0"/>
              </a:rPr>
              <a:t>are equipped with modern machinery complexes embossing head with cutting elements of hard metal which rotating around an axis machines are cut in the rock fixed circular profile. The extracted material is transported by belt system into the waiting trucks.</a:t>
            </a:r>
          </a:p>
          <a:p>
            <a:pPr marL="0" indent="0" algn="just">
              <a:buFont typeface="Arial" charset="0"/>
              <a:buNone/>
            </a:pPr>
            <a:r>
              <a:rPr lang="en-US" altLang="en-US" sz="2000" b="1" dirty="0" smtClean="0">
                <a:latin typeface="Calibri" pitchFamily="34" charset="0"/>
              </a:rPr>
              <a:t>Special methods of rock cutting</a:t>
            </a:r>
          </a:p>
          <a:p>
            <a:pPr marL="0" indent="0" algn="just">
              <a:buFont typeface="Arial" charset="0"/>
              <a:buNone/>
            </a:pPr>
            <a:r>
              <a:rPr lang="en-US" altLang="en-US" sz="2000" dirty="0" smtClean="0">
                <a:latin typeface="Calibri" pitchFamily="34" charset="0"/>
              </a:rPr>
              <a:t>To </a:t>
            </a:r>
            <a:r>
              <a:rPr lang="en-US" altLang="en-US" sz="2000" dirty="0" smtClean="0">
                <a:latin typeface="Calibri" pitchFamily="34" charset="0"/>
              </a:rPr>
              <a:t>this group belong disintegration </a:t>
            </a:r>
            <a:r>
              <a:rPr lang="en-US" altLang="en-US" sz="2000" dirty="0" err="1" smtClean="0">
                <a:latin typeface="Calibri" pitchFamily="34" charset="0"/>
              </a:rPr>
              <a:t>disintegration</a:t>
            </a:r>
            <a:r>
              <a:rPr lang="en-US" altLang="en-US" sz="2000" dirty="0" smtClean="0">
                <a:latin typeface="Calibri" pitchFamily="34" charset="0"/>
              </a:rPr>
              <a:t> thermal and chemical.</a:t>
            </a:r>
          </a:p>
          <a:p>
            <a:pPr marL="0" indent="0" algn="just">
              <a:buFont typeface="Arial" charset="0"/>
              <a:buNone/>
            </a:pPr>
            <a:r>
              <a:rPr lang="en-US" altLang="en-US" sz="2000" dirty="0" smtClean="0">
                <a:latin typeface="Calibri" pitchFamily="34" charset="0"/>
              </a:rPr>
              <a:t>Thermal </a:t>
            </a:r>
            <a:r>
              <a:rPr lang="en-US" altLang="en-US" sz="2000" dirty="0" smtClean="0">
                <a:latin typeface="Calibri" pitchFamily="34" charset="0"/>
              </a:rPr>
              <a:t>disintegration is based on the principle of a rock breaking thermal stress thermite cartridges. After the ignition is achieved in boreholes in rock high temperature, which causes the increase in volume of the rock and then its cracking pressures incurred.</a:t>
            </a:r>
          </a:p>
          <a:p>
            <a:pPr marL="0" indent="0" algn="just">
              <a:buFont typeface="Arial" charset="0"/>
              <a:buNone/>
            </a:pPr>
            <a:endParaRPr lang="en-US" altLang="en-US" dirty="0" smtClean="0">
              <a:latin typeface="Calibri" pitchFamily="34" charset="0"/>
            </a:endParaRPr>
          </a:p>
        </p:txBody>
      </p:sp>
      <p:sp>
        <p:nvSpPr>
          <p:cNvPr id="8" name="Nadpis 1"/>
          <p:cNvSpPr txBox="1">
            <a:spLocks noGrp="1"/>
          </p:cNvSpPr>
          <p:nvPr>
            <p:ph type="title"/>
          </p:nvPr>
        </p:nvSpPr>
        <p:spPr>
          <a:xfrm>
            <a:off x="0" y="1073150"/>
            <a:ext cx="9144000" cy="1325563"/>
          </a:xfrm>
        </p:spPr>
        <p:txBody>
          <a:bodyPr vert="horz" lIns="91440" tIns="45720" rIns="91440" bIns="45720" rtlCol="0" anchor="ctr" anchorCtr="0">
            <a:normAutofit/>
          </a:bodyPr>
          <a:lstStyle/>
          <a:p>
            <a:pPr algn="ctr"/>
            <a:r>
              <a:rPr lang="en-US" altLang="en-US" sz="4800" b="1" cap="all" dirty="0" smtClean="0">
                <a:solidFill>
                  <a:schemeClr val="accent6">
                    <a:lumMod val="75000"/>
                  </a:schemeClr>
                </a:solidFill>
                <a:latin typeface="Arial" charset="0"/>
                <a:cs typeface="Arial" charset="0"/>
              </a:rPr>
              <a:t>Machines </a:t>
            </a:r>
            <a:r>
              <a:rPr lang="en-US" altLang="en-US" sz="4800" b="1" cap="all" dirty="0">
                <a:solidFill>
                  <a:schemeClr val="accent6">
                    <a:lumMod val="75000"/>
                  </a:schemeClr>
                </a:solidFill>
                <a:latin typeface="Arial" charset="0"/>
                <a:cs typeface="Arial" charset="0"/>
              </a:rPr>
              <a:t>for rock work</a:t>
            </a: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40643302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Zástupný symbol pro obsah 2"/>
          <p:cNvSpPr txBox="1">
            <a:spLocks noGrp="1"/>
          </p:cNvSpPr>
          <p:nvPr>
            <p:ph idx="1"/>
          </p:nvPr>
        </p:nvSpPr>
        <p:spPr>
          <a:xfrm>
            <a:off x="261257" y="2028062"/>
            <a:ext cx="8663050" cy="4206483"/>
          </a:xfrm>
        </p:spPr>
        <p:txBody>
          <a:bodyPr>
            <a:normAutofit lnSpcReduction="10000"/>
          </a:bodyPr>
          <a:lstStyle/>
          <a:p>
            <a:pPr marL="0" indent="0" algn="just">
              <a:buFont typeface="Arial" charset="0"/>
              <a:buNone/>
            </a:pPr>
            <a:r>
              <a:rPr lang="en-US" altLang="en-US" sz="1700" dirty="0" smtClean="0">
                <a:latin typeface="Calibri" pitchFamily="34" charset="0"/>
              </a:rPr>
              <a:t>Chemical </a:t>
            </a:r>
            <a:r>
              <a:rPr lang="en-US" altLang="en-US" sz="1700" dirty="0" smtClean="0">
                <a:latin typeface="Calibri" pitchFamily="34" charset="0"/>
              </a:rPr>
              <a:t>disintegration provides expansive cement. Cement mortar to fill the holes drilled in a chemical process that occurs later to expand cement and the development of high pressures.</a:t>
            </a:r>
          </a:p>
          <a:p>
            <a:pPr marL="0" indent="0" algn="just">
              <a:buFont typeface="Arial" charset="0"/>
              <a:buNone/>
            </a:pPr>
            <a:r>
              <a:rPr lang="en-US" altLang="en-US" sz="1700" dirty="0" smtClean="0">
                <a:latin typeface="Calibri" pitchFamily="34" charset="0"/>
              </a:rPr>
              <a:t>All </a:t>
            </a:r>
            <a:r>
              <a:rPr lang="en-US" altLang="en-US" sz="1700" dirty="0" smtClean="0">
                <a:latin typeface="Calibri" pitchFamily="34" charset="0"/>
              </a:rPr>
              <a:t>these above methods can excite the rock mass and disconnect it on the stone. They are used in mining in small localities, the extraction of stone blocks for artistic purposes, but mostly on secondary disintegration of large boulders.</a:t>
            </a:r>
          </a:p>
          <a:p>
            <a:pPr marL="0" indent="0" algn="just">
              <a:buFont typeface="Arial" charset="0"/>
              <a:buNone/>
            </a:pPr>
            <a:r>
              <a:rPr lang="en-US" altLang="en-US" sz="1700" b="1" dirty="0" smtClean="0">
                <a:latin typeface="Calibri" pitchFamily="34" charset="0"/>
              </a:rPr>
              <a:t>The ACR is used:</a:t>
            </a:r>
          </a:p>
          <a:p>
            <a:pPr marL="0" indent="0" algn="just">
              <a:buFont typeface="Arial" charset="0"/>
              <a:buNone/>
            </a:pPr>
            <a:r>
              <a:rPr lang="en-US" altLang="en-US" sz="1700" dirty="0" smtClean="0">
                <a:latin typeface="Calibri" pitchFamily="34" charset="0"/>
              </a:rPr>
              <a:t>1.</a:t>
            </a:r>
            <a:r>
              <a:rPr lang="cs-CZ" altLang="en-US" sz="1700" dirty="0" smtClean="0">
                <a:latin typeface="Calibri" pitchFamily="34" charset="0"/>
              </a:rPr>
              <a:t> </a:t>
            </a:r>
            <a:r>
              <a:rPr lang="en-US" altLang="en-US" sz="1700" dirty="0" smtClean="0">
                <a:latin typeface="Calibri" pitchFamily="34" charset="0"/>
              </a:rPr>
              <a:t>Mechanical </a:t>
            </a:r>
            <a:r>
              <a:rPr lang="en-US" altLang="en-US" sz="1700" dirty="0" smtClean="0">
                <a:latin typeface="Calibri" pitchFamily="34" charset="0"/>
              </a:rPr>
              <a:t>disintegration hand:</a:t>
            </a:r>
          </a:p>
          <a:p>
            <a:pPr algn="just"/>
            <a:r>
              <a:rPr lang="en-US" altLang="en-US" sz="1700" dirty="0" smtClean="0">
                <a:latin typeface="Calibri" pitchFamily="34" charset="0"/>
              </a:rPr>
              <a:t>using </a:t>
            </a:r>
            <a:r>
              <a:rPr lang="en-US" altLang="en-US" sz="1700" dirty="0" smtClean="0">
                <a:latin typeface="Calibri" pitchFamily="34" charset="0"/>
              </a:rPr>
              <a:t>a kit pneumatic instruments SPP-2000</a:t>
            </a:r>
          </a:p>
          <a:p>
            <a:pPr algn="just"/>
            <a:r>
              <a:rPr lang="en-US" altLang="en-US" sz="1700" dirty="0" smtClean="0">
                <a:latin typeface="Calibri" pitchFamily="34" charset="0"/>
              </a:rPr>
              <a:t>using </a:t>
            </a:r>
            <a:r>
              <a:rPr lang="en-US" altLang="en-US" sz="1700" dirty="0" smtClean="0">
                <a:latin typeface="Calibri" pitchFamily="34" charset="0"/>
              </a:rPr>
              <a:t>sets of hydraulic machines,</a:t>
            </a:r>
          </a:p>
          <a:p>
            <a:pPr algn="just"/>
            <a:r>
              <a:rPr lang="en-US" altLang="en-US" sz="1700" dirty="0" smtClean="0">
                <a:latin typeface="Calibri" pitchFamily="34" charset="0"/>
              </a:rPr>
              <a:t>using </a:t>
            </a:r>
            <a:r>
              <a:rPr lang="en-US" altLang="en-US" sz="1700" dirty="0" smtClean="0">
                <a:latin typeface="Calibri" pitchFamily="34" charset="0"/>
              </a:rPr>
              <a:t>a drill hammers combustion engine Atlas Copco.</a:t>
            </a:r>
          </a:p>
          <a:p>
            <a:pPr marL="0" indent="0" algn="just">
              <a:buFont typeface="Arial" charset="0"/>
              <a:buNone/>
            </a:pPr>
            <a:r>
              <a:rPr lang="en-US" altLang="en-US" sz="1700" dirty="0" smtClean="0">
                <a:latin typeface="Calibri" pitchFamily="34" charset="0"/>
              </a:rPr>
              <a:t>2.</a:t>
            </a:r>
            <a:r>
              <a:rPr lang="cs-CZ" altLang="en-US" sz="1700" dirty="0" smtClean="0">
                <a:latin typeface="Calibri" pitchFamily="34" charset="0"/>
              </a:rPr>
              <a:t> R</a:t>
            </a:r>
            <a:r>
              <a:rPr lang="en-US" altLang="en-US" sz="1700" dirty="0" err="1" smtClean="0">
                <a:latin typeface="Calibri" pitchFamily="34" charset="0"/>
              </a:rPr>
              <a:t>ock</a:t>
            </a:r>
            <a:r>
              <a:rPr lang="en-US" altLang="en-US" sz="1700" dirty="0" smtClean="0">
                <a:latin typeface="Calibri" pitchFamily="34" charset="0"/>
              </a:rPr>
              <a:t> </a:t>
            </a:r>
            <a:r>
              <a:rPr lang="en-US" altLang="en-US" sz="1700" dirty="0" smtClean="0">
                <a:latin typeface="Calibri" pitchFamily="34" charset="0"/>
              </a:rPr>
              <a:t>disintegration using hammers, accessories for excavators UDS-114, UDS-214 and small loaders JCB 4CX.</a:t>
            </a:r>
          </a:p>
          <a:p>
            <a:pPr marL="0" indent="0" algn="just">
              <a:buFont typeface="Arial" charset="0"/>
              <a:buNone/>
            </a:pPr>
            <a:r>
              <a:rPr lang="en-US" altLang="en-US" sz="1700" dirty="0" smtClean="0">
                <a:latin typeface="Calibri" pitchFamily="34" charset="0"/>
              </a:rPr>
              <a:t>3.</a:t>
            </a:r>
            <a:r>
              <a:rPr lang="cs-CZ" altLang="en-US" sz="1700" dirty="0" smtClean="0">
                <a:latin typeface="Calibri" pitchFamily="34" charset="0"/>
              </a:rPr>
              <a:t> D</a:t>
            </a:r>
            <a:r>
              <a:rPr lang="en-US" altLang="en-US" sz="1700" dirty="0" err="1" smtClean="0">
                <a:latin typeface="Calibri" pitchFamily="34" charset="0"/>
              </a:rPr>
              <a:t>rilling</a:t>
            </a:r>
            <a:r>
              <a:rPr lang="en-US" altLang="en-US" sz="1700" dirty="0" smtClean="0">
                <a:latin typeface="Calibri" pitchFamily="34" charset="0"/>
              </a:rPr>
              <a:t> </a:t>
            </a:r>
            <a:r>
              <a:rPr lang="en-US" altLang="en-US" sz="1700" dirty="0" smtClean="0">
                <a:latin typeface="Calibri" pitchFamily="34" charset="0"/>
              </a:rPr>
              <a:t>with core drills CEDIMA.</a:t>
            </a:r>
          </a:p>
          <a:p>
            <a:pPr marL="0" indent="0" algn="just">
              <a:buFont typeface="Arial" charset="0"/>
              <a:buNone/>
            </a:pPr>
            <a:r>
              <a:rPr lang="en-US" altLang="en-US" sz="1700" dirty="0" smtClean="0">
                <a:latin typeface="Calibri" pitchFamily="34" charset="0"/>
              </a:rPr>
              <a:t>4</a:t>
            </a:r>
            <a:r>
              <a:rPr lang="en-US" altLang="en-US" sz="1700" dirty="0" smtClean="0">
                <a:latin typeface="Calibri" pitchFamily="34" charset="0"/>
              </a:rPr>
              <a:t>.</a:t>
            </a:r>
            <a:r>
              <a:rPr lang="cs-CZ" altLang="en-US" sz="1700" dirty="0" smtClean="0">
                <a:latin typeface="Calibri" pitchFamily="34" charset="0"/>
              </a:rPr>
              <a:t> P</a:t>
            </a:r>
            <a:r>
              <a:rPr lang="en-US" altLang="en-US" sz="1700" dirty="0" smtClean="0">
                <a:latin typeface="Calibri" pitchFamily="34" charset="0"/>
              </a:rPr>
              <a:t>articular </a:t>
            </a:r>
            <a:r>
              <a:rPr lang="en-US" altLang="en-US" sz="1700" dirty="0" smtClean="0">
                <a:latin typeface="Calibri" pitchFamily="34" charset="0"/>
              </a:rPr>
              <a:t>method of drilling (cutting) the thermal suite CALDO</a:t>
            </a:r>
            <a:r>
              <a:rPr lang="en-US" altLang="en-US" sz="1700" dirty="0" smtClean="0">
                <a:latin typeface="Calibri" pitchFamily="34" charset="0"/>
              </a:rPr>
              <a:t>.</a:t>
            </a:r>
            <a:endParaRPr lang="en-US" altLang="en-US" sz="1700" dirty="0" smtClean="0">
              <a:latin typeface="Calibri" pitchFamily="34" charset="0"/>
            </a:endParaRPr>
          </a:p>
        </p:txBody>
      </p:sp>
      <p:sp>
        <p:nvSpPr>
          <p:cNvPr id="8" name="Nadpis 1"/>
          <p:cNvSpPr txBox="1">
            <a:spLocks noGrp="1"/>
          </p:cNvSpPr>
          <p:nvPr>
            <p:ph type="title"/>
          </p:nvPr>
        </p:nvSpPr>
        <p:spPr>
          <a:xfrm>
            <a:off x="0" y="1073150"/>
            <a:ext cx="9144000" cy="981281"/>
          </a:xfrm>
        </p:spPr>
        <p:txBody>
          <a:bodyPr vert="horz" lIns="91440" tIns="45720" rIns="91440" bIns="45720" rtlCol="0" anchor="ctr" anchorCtr="0">
            <a:normAutofit/>
          </a:bodyPr>
          <a:lstStyle/>
          <a:p>
            <a:pPr algn="ctr"/>
            <a:r>
              <a:rPr lang="en-US" altLang="en-US" sz="4800" b="1" cap="all" dirty="0" smtClean="0">
                <a:solidFill>
                  <a:schemeClr val="accent6">
                    <a:lumMod val="75000"/>
                  </a:schemeClr>
                </a:solidFill>
                <a:latin typeface="Arial" charset="0"/>
                <a:cs typeface="Arial" charset="0"/>
              </a:rPr>
              <a:t>Machines </a:t>
            </a:r>
            <a:r>
              <a:rPr lang="en-US" altLang="en-US" sz="4800" b="1" cap="all" dirty="0">
                <a:solidFill>
                  <a:schemeClr val="accent6">
                    <a:lumMod val="75000"/>
                  </a:schemeClr>
                </a:solidFill>
                <a:latin typeface="Arial" charset="0"/>
                <a:cs typeface="Arial" charset="0"/>
              </a:rPr>
              <a:t>for rock work</a:t>
            </a: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27664197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p:cNvSpPr txBox="1">
            <a:spLocks noGrp="1"/>
          </p:cNvSpPr>
          <p:nvPr>
            <p:ph type="title"/>
          </p:nvPr>
        </p:nvSpPr>
        <p:spPr>
          <a:xfrm>
            <a:off x="0" y="1073150"/>
            <a:ext cx="9144000" cy="1325563"/>
          </a:xfrm>
        </p:spPr>
        <p:txBody>
          <a:bodyPr vert="horz" lIns="91440" tIns="45720" rIns="91440" bIns="45720" rtlCol="0" anchor="ctr" anchorCtr="0">
            <a:normAutofit/>
          </a:bodyPr>
          <a:lstStyle/>
          <a:p>
            <a:pPr algn="ctr"/>
            <a:r>
              <a:rPr lang="en-US" altLang="en-US" sz="4000" b="1" cap="all" dirty="0" smtClean="0">
                <a:solidFill>
                  <a:schemeClr val="accent6">
                    <a:lumMod val="75000"/>
                  </a:schemeClr>
                </a:solidFill>
                <a:latin typeface="Arial" charset="0"/>
                <a:cs typeface="Arial" charset="0"/>
              </a:rPr>
              <a:t>Technology </a:t>
            </a:r>
            <a:r>
              <a:rPr lang="en-US" altLang="en-US" sz="4000" b="1" cap="all" dirty="0">
                <a:solidFill>
                  <a:schemeClr val="accent6">
                    <a:lumMod val="75000"/>
                  </a:schemeClr>
                </a:solidFill>
                <a:latin typeface="Arial" charset="0"/>
                <a:cs typeface="Arial" charset="0"/>
              </a:rPr>
              <a:t>of machine work</a:t>
            </a:r>
          </a:p>
        </p:txBody>
      </p:sp>
      <p:sp>
        <p:nvSpPr>
          <p:cNvPr id="10244" name="Zástupný symbol pro obsah 1"/>
          <p:cNvSpPr txBox="1">
            <a:spLocks noGrp="1"/>
          </p:cNvSpPr>
          <p:nvPr>
            <p:ph idx="1"/>
          </p:nvPr>
        </p:nvSpPr>
        <p:spPr>
          <a:xfrm>
            <a:off x="166255" y="2467155"/>
            <a:ext cx="8835241" cy="3709808"/>
          </a:xfrm>
        </p:spPr>
        <p:txBody>
          <a:bodyPr>
            <a:normAutofit/>
          </a:bodyPr>
          <a:lstStyle/>
          <a:p>
            <a:pPr marL="0" indent="0" algn="just">
              <a:buFont typeface="Arial" charset="0"/>
              <a:buNone/>
            </a:pPr>
            <a:r>
              <a:rPr lang="en-US" altLang="en-US" sz="2000" dirty="0" smtClean="0">
                <a:latin typeface="Calibri" pitchFamily="34" charset="0"/>
              </a:rPr>
              <a:t>Technological </a:t>
            </a:r>
            <a:r>
              <a:rPr lang="en-US" altLang="en-US" sz="2000" dirty="0" smtClean="0">
                <a:latin typeface="Calibri" pitchFamily="34" charset="0"/>
              </a:rPr>
              <a:t>process deals with the technical aspect of the manufacturing process for the production process and the binding is determined by the appropriate technological standards. Correct technological process aims to ensure efficiency of the production process, </a:t>
            </a:r>
            <a:r>
              <a:rPr lang="en-US" altLang="en-US" sz="2000" dirty="0" err="1" smtClean="0">
                <a:latin typeface="Calibri" pitchFamily="34" charset="0"/>
              </a:rPr>
              <a:t>ie</a:t>
            </a:r>
            <a:r>
              <a:rPr lang="en-US" altLang="en-US" sz="2000" dirty="0" smtClean="0">
                <a:latin typeface="Calibri" pitchFamily="34" charset="0"/>
              </a:rPr>
              <a:t>. The lowest consumption of raw materials, energy and time. technology selection</a:t>
            </a:r>
          </a:p>
          <a:p>
            <a:pPr marL="0" indent="0" algn="just">
              <a:buFont typeface="Arial" charset="0"/>
              <a:buNone/>
            </a:pPr>
            <a:r>
              <a:rPr lang="en-US" altLang="en-US" sz="2000" dirty="0" smtClean="0">
                <a:latin typeface="Calibri" pitchFamily="34" charset="0"/>
              </a:rPr>
              <a:t>When selecting technology takes into account the fact that:</a:t>
            </a:r>
          </a:p>
          <a:p>
            <a:pPr algn="just"/>
            <a:r>
              <a:rPr lang="en-US" altLang="en-US" sz="2000" dirty="0" smtClean="0">
                <a:latin typeface="Calibri" pitchFamily="34" charset="0"/>
              </a:rPr>
              <a:t>simple </a:t>
            </a:r>
            <a:r>
              <a:rPr lang="en-US" altLang="en-US" sz="2000" dirty="0" smtClean="0">
                <a:latin typeface="Calibri" pitchFamily="34" charset="0"/>
              </a:rPr>
              <a:t>and stable,</a:t>
            </a:r>
          </a:p>
          <a:p>
            <a:pPr algn="just"/>
            <a:r>
              <a:rPr lang="en-US" altLang="en-US" sz="2000" dirty="0" smtClean="0">
                <a:latin typeface="Calibri" pitchFamily="34" charset="0"/>
              </a:rPr>
              <a:t>raw </a:t>
            </a:r>
            <a:r>
              <a:rPr lang="en-US" altLang="en-US" sz="2000" dirty="0" smtClean="0">
                <a:latin typeface="Calibri" pitchFamily="34" charset="0"/>
              </a:rPr>
              <a:t>material, material and less energy consuming,</a:t>
            </a:r>
          </a:p>
          <a:p>
            <a:pPr algn="just"/>
            <a:r>
              <a:rPr lang="en-US" altLang="en-US" sz="2000" dirty="0" smtClean="0">
                <a:latin typeface="Calibri" pitchFamily="34" charset="0"/>
              </a:rPr>
              <a:t>automatable</a:t>
            </a:r>
            <a:r>
              <a:rPr lang="en-US" altLang="en-US" sz="2000" dirty="0" smtClean="0">
                <a:latin typeface="Calibri" pitchFamily="34" charset="0"/>
              </a:rPr>
              <a:t>,</a:t>
            </a:r>
          </a:p>
          <a:p>
            <a:pPr algn="just"/>
            <a:r>
              <a:rPr lang="en-US" altLang="en-US" sz="2000" dirty="0" smtClean="0">
                <a:latin typeface="Calibri" pitchFamily="34" charset="0"/>
              </a:rPr>
              <a:t>based </a:t>
            </a:r>
            <a:r>
              <a:rPr lang="en-US" altLang="en-US" sz="2000" dirty="0" smtClean="0">
                <a:latin typeface="Calibri" pitchFamily="34" charset="0"/>
              </a:rPr>
              <a:t>on automatic processes.</a:t>
            </a:r>
          </a:p>
          <a:p>
            <a:pPr marL="0" indent="0" algn="just">
              <a:buFont typeface="Arial" charset="0"/>
              <a:buNone/>
            </a:pPr>
            <a:endParaRPr lang="en-US" altLang="en-US" dirty="0" smtClean="0">
              <a:latin typeface="Calibri" pitchFamily="34" charset="0"/>
            </a:endParaRPr>
          </a:p>
        </p:txBody>
      </p:sp>
      <p:sp>
        <p:nvSpPr>
          <p:cNvPr id="7"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8"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3121928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dpis 1"/>
          <p:cNvSpPr txBox="1">
            <a:spLocks noGrp="1"/>
          </p:cNvSpPr>
          <p:nvPr>
            <p:ph type="title"/>
          </p:nvPr>
        </p:nvSpPr>
        <p:spPr>
          <a:xfrm>
            <a:off x="0" y="847525"/>
            <a:ext cx="9144000" cy="1325563"/>
          </a:xfrm>
        </p:spPr>
        <p:txBody>
          <a:bodyPr vert="horz" lIns="91440" tIns="45720" rIns="91440" bIns="45720" rtlCol="0" anchor="ctr" anchorCtr="0">
            <a:normAutofit fontScale="90000"/>
          </a:bodyPr>
          <a:lstStyle/>
          <a:p>
            <a:pPr algn="ctr"/>
            <a:r>
              <a:rPr lang="en-US" altLang="cs-CZ" sz="3200" b="1" cap="all" dirty="0" smtClean="0">
                <a:solidFill>
                  <a:schemeClr val="accent6">
                    <a:lumMod val="75000"/>
                  </a:schemeClr>
                </a:solidFill>
                <a:latin typeface="Arial" charset="0"/>
                <a:cs typeface="Arial" charset="0"/>
              </a:rPr>
              <a:t>Basic </a:t>
            </a:r>
            <a:r>
              <a:rPr lang="en-US" altLang="cs-CZ" sz="3200" b="1" cap="all" dirty="0">
                <a:solidFill>
                  <a:schemeClr val="accent6">
                    <a:lumMod val="75000"/>
                  </a:schemeClr>
                </a:solidFill>
                <a:latin typeface="Arial" charset="0"/>
                <a:cs typeface="Arial" charset="0"/>
              </a:rPr>
              <a:t>concepts and destination machines for earth and rock work in the ACR</a:t>
            </a:r>
            <a:endParaRPr altLang="cs-CZ" sz="3200" b="1" cap="all" dirty="0">
              <a:solidFill>
                <a:schemeClr val="accent6">
                  <a:lumMod val="75000"/>
                </a:schemeClr>
              </a:solidFill>
              <a:latin typeface="Arial" charset="0"/>
              <a:cs typeface="Arial" charset="0"/>
            </a:endParaRPr>
          </a:p>
        </p:txBody>
      </p:sp>
      <p:sp>
        <p:nvSpPr>
          <p:cNvPr id="6147" name="Zástupný symbol pro obsah 2"/>
          <p:cNvSpPr txBox="1">
            <a:spLocks noGrp="1"/>
          </p:cNvSpPr>
          <p:nvPr>
            <p:ph idx="1"/>
          </p:nvPr>
        </p:nvSpPr>
        <p:spPr>
          <a:xfrm>
            <a:off x="179574" y="1947271"/>
            <a:ext cx="8642350" cy="4322906"/>
          </a:xfrm>
        </p:spPr>
        <p:txBody>
          <a:bodyPr>
            <a:noAutofit/>
          </a:bodyPr>
          <a:lstStyle/>
          <a:p>
            <a:pPr marL="0" indent="0" algn="just">
              <a:buFont typeface="Arial" charset="0"/>
              <a:buNone/>
            </a:pPr>
            <a:r>
              <a:rPr lang="en-US" altLang="cs-CZ" sz="1800" dirty="0" smtClean="0">
                <a:latin typeface="Arial" charset="0"/>
                <a:cs typeface="Arial" charset="0"/>
              </a:rPr>
              <a:t>In </a:t>
            </a:r>
            <a:r>
              <a:rPr lang="en-US" altLang="cs-CZ" sz="1800" dirty="0" smtClean="0">
                <a:latin typeface="Arial" charset="0"/>
                <a:cs typeface="Arial" charset="0"/>
              </a:rPr>
              <a:t>this section we will only several basic concepts.</a:t>
            </a:r>
          </a:p>
          <a:p>
            <a:pPr marL="0" indent="0" algn="just">
              <a:buFont typeface="Arial" charset="0"/>
              <a:buNone/>
            </a:pPr>
            <a:r>
              <a:rPr lang="en-US" altLang="cs-CZ" sz="1800" dirty="0" smtClean="0">
                <a:latin typeface="Arial" charset="0"/>
                <a:cs typeface="Arial" charset="0"/>
              </a:rPr>
              <a:t>Tractor </a:t>
            </a:r>
            <a:r>
              <a:rPr lang="en-US" altLang="cs-CZ" sz="1800" dirty="0" smtClean="0">
                <a:latin typeface="Arial" charset="0"/>
                <a:cs typeface="Arial" charset="0"/>
              </a:rPr>
              <a:t>engine crawler or wheeled, with its own engine for travel, which is used in order to apply a pushing or pulling force carried through the work equipment or towing hitch.</a:t>
            </a:r>
          </a:p>
          <a:p>
            <a:pPr marL="0" indent="0" algn="just">
              <a:buFont typeface="Arial" charset="0"/>
              <a:buNone/>
            </a:pPr>
            <a:r>
              <a:rPr lang="en-US" altLang="cs-CZ" sz="1800" dirty="0" smtClean="0">
                <a:latin typeface="Arial" charset="0"/>
                <a:cs typeface="Arial" charset="0"/>
              </a:rPr>
              <a:t>Loader </a:t>
            </a:r>
            <a:r>
              <a:rPr lang="en-US" altLang="cs-CZ" sz="1800" dirty="0" smtClean="0">
                <a:latin typeface="Arial" charset="0"/>
                <a:cs typeface="Arial" charset="0"/>
              </a:rPr>
              <a:t>machine with its own engine for travel, crawler or wheeled chassis with integral front to support the supporting structure shovels and lever systems, which loads or excavates through the travel of the machine, and that material lifts, transports and poured out.</a:t>
            </a:r>
          </a:p>
          <a:p>
            <a:pPr marL="0" indent="0" algn="just">
              <a:buFont typeface="Arial" charset="0"/>
              <a:buNone/>
            </a:pPr>
            <a:r>
              <a:rPr lang="en-US" altLang="cs-CZ" sz="1800" dirty="0" smtClean="0">
                <a:latin typeface="Arial" charset="0"/>
                <a:cs typeface="Arial" charset="0"/>
              </a:rPr>
              <a:t>Excavator </a:t>
            </a:r>
            <a:r>
              <a:rPr lang="en-US" altLang="cs-CZ" sz="1800" dirty="0" smtClean="0">
                <a:latin typeface="Arial" charset="0"/>
                <a:cs typeface="Arial" charset="0"/>
              </a:rPr>
              <a:t>is powered machine to travel as rotary uppers, which is able to rotate in the range of at least 360 degrees, which grub, extract, raises, pivots and discharges material effect bucket mounted to the boom or the lower part of the taxiway during any cycle of this machine.</a:t>
            </a:r>
          </a:p>
          <a:p>
            <a:pPr marL="0" indent="0" algn="just">
              <a:buFont typeface="Arial" charset="0"/>
              <a:buNone/>
            </a:pPr>
            <a:r>
              <a:rPr lang="en-US" altLang="cs-CZ" sz="1800" dirty="0" smtClean="0">
                <a:latin typeface="Arial" charset="0"/>
                <a:cs typeface="Arial" charset="0"/>
              </a:rPr>
              <a:t>Motor </a:t>
            </a:r>
            <a:r>
              <a:rPr lang="en-US" altLang="cs-CZ" sz="1800" dirty="0" smtClean="0">
                <a:latin typeface="Arial" charset="0"/>
                <a:cs typeface="Arial" charset="0"/>
              </a:rPr>
              <a:t>Grader is a machine with its own engine to chassis, equipped with an adjustable blade, positioned between front and rear axles, which cuts, moves and spreads materials according to the requirements of generally sloping grading.</a:t>
            </a:r>
          </a:p>
        </p:txBody>
      </p:sp>
      <p:sp>
        <p:nvSpPr>
          <p:cNvPr id="7"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8"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26149503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Zástupný symbol pro obsah 2"/>
          <p:cNvSpPr txBox="1">
            <a:spLocks noGrp="1"/>
          </p:cNvSpPr>
          <p:nvPr>
            <p:ph idx="1"/>
          </p:nvPr>
        </p:nvSpPr>
        <p:spPr>
          <a:xfrm>
            <a:off x="432377" y="2192544"/>
            <a:ext cx="8229600" cy="4030126"/>
          </a:xfrm>
        </p:spPr>
        <p:txBody>
          <a:bodyPr/>
          <a:lstStyle/>
          <a:p>
            <a:pPr marL="0" indent="0" algn="just">
              <a:buFont typeface="Arial" charset="0"/>
              <a:buNone/>
            </a:pPr>
            <a:r>
              <a:rPr lang="en-US" altLang="en-US" sz="2000" b="1" dirty="0" smtClean="0">
                <a:latin typeface="Calibri" pitchFamily="34" charset="0"/>
              </a:rPr>
              <a:t>The </a:t>
            </a:r>
            <a:r>
              <a:rPr lang="en-US" altLang="en-US" sz="2000" b="1" dirty="0" smtClean="0">
                <a:latin typeface="Calibri" pitchFamily="34" charset="0"/>
              </a:rPr>
              <a:t>basic duties of a building contractor:</a:t>
            </a:r>
          </a:p>
          <a:p>
            <a:pPr algn="just"/>
            <a:r>
              <a:rPr lang="en-US" altLang="en-US" sz="2000" dirty="0" smtClean="0">
                <a:latin typeface="Calibri" pitchFamily="34" charset="0"/>
              </a:rPr>
              <a:t>keep </a:t>
            </a:r>
            <a:r>
              <a:rPr lang="en-US" altLang="en-US" sz="2000" dirty="0" smtClean="0">
                <a:latin typeface="Calibri" pitchFamily="34" charset="0"/>
              </a:rPr>
              <a:t>records of their employees to start work after leaving office,</a:t>
            </a:r>
          </a:p>
          <a:p>
            <a:pPr algn="just"/>
            <a:r>
              <a:rPr lang="en-US" altLang="en-US" sz="2000" dirty="0" smtClean="0">
                <a:latin typeface="Calibri" pitchFamily="34" charset="0"/>
              </a:rPr>
              <a:t>provide </a:t>
            </a:r>
            <a:r>
              <a:rPr lang="en-US" altLang="en-US" sz="2000" dirty="0" smtClean="0">
                <a:latin typeface="Calibri" pitchFamily="34" charset="0"/>
              </a:rPr>
              <a:t>all persons entering the workplace personal protective equipment appropriate threat.</a:t>
            </a:r>
          </a:p>
          <a:p>
            <a:pPr marL="0" indent="0" algn="just">
              <a:buFont typeface="Arial" charset="0"/>
              <a:buNone/>
            </a:pPr>
            <a:r>
              <a:rPr lang="en-US" altLang="en-US" sz="2000" dirty="0" smtClean="0">
                <a:latin typeface="Calibri" pitchFamily="34" charset="0"/>
              </a:rPr>
              <a:t>On the unit's commander executing earthworks relate obligations as a building contractor.</a:t>
            </a:r>
          </a:p>
          <a:p>
            <a:pPr marL="0" indent="0" algn="just">
              <a:buFont typeface="Arial" charset="0"/>
              <a:buNone/>
            </a:pPr>
            <a:r>
              <a:rPr lang="en-US" altLang="en-US" sz="2000" dirty="0" smtClean="0">
                <a:latin typeface="Calibri" pitchFamily="34" charset="0"/>
              </a:rPr>
              <a:t>Preparation </a:t>
            </a:r>
            <a:r>
              <a:rPr lang="en-US" altLang="en-US" sz="2000" dirty="0" smtClean="0">
                <a:latin typeface="Calibri" pitchFamily="34" charset="0"/>
              </a:rPr>
              <a:t>for construction</a:t>
            </a:r>
          </a:p>
          <a:p>
            <a:pPr marL="0" indent="0" algn="just">
              <a:buFont typeface="Arial" charset="0"/>
              <a:buNone/>
            </a:pPr>
            <a:r>
              <a:rPr lang="en-US" altLang="en-US" sz="2000" dirty="0" smtClean="0">
                <a:latin typeface="Calibri" pitchFamily="34" charset="0"/>
              </a:rPr>
              <a:t>The building contractor must supply documentation within to create conditions to ensure safety.</a:t>
            </a:r>
          </a:p>
          <a:p>
            <a:pPr marL="0" indent="0" algn="just">
              <a:buFont typeface="Arial" charset="0"/>
              <a:buNone/>
            </a:pPr>
            <a:r>
              <a:rPr lang="en-US" altLang="en-US" sz="2000" dirty="0" smtClean="0">
                <a:latin typeface="Calibri" pitchFamily="34" charset="0"/>
              </a:rPr>
              <a:t>Part of the supplier documentation is technological or workflow that must be for construction work are available on site.</a:t>
            </a:r>
          </a:p>
        </p:txBody>
      </p:sp>
      <p:sp>
        <p:nvSpPr>
          <p:cNvPr id="8" name="Nadpis 1"/>
          <p:cNvSpPr txBox="1">
            <a:spLocks noGrp="1"/>
          </p:cNvSpPr>
          <p:nvPr>
            <p:ph type="title"/>
          </p:nvPr>
        </p:nvSpPr>
        <p:spPr>
          <a:xfrm>
            <a:off x="0" y="1073150"/>
            <a:ext cx="9144000" cy="1325563"/>
          </a:xfrm>
        </p:spPr>
        <p:txBody>
          <a:bodyPr vert="horz" lIns="91440" tIns="45720" rIns="91440" bIns="45720" rtlCol="0" anchor="ctr" anchorCtr="0">
            <a:normAutofit/>
          </a:bodyPr>
          <a:lstStyle/>
          <a:p>
            <a:pPr algn="ctr"/>
            <a:r>
              <a:rPr lang="en-US" altLang="en-US" sz="4000" b="1" cap="all" dirty="0" smtClean="0">
                <a:solidFill>
                  <a:schemeClr val="accent6">
                    <a:lumMod val="75000"/>
                  </a:schemeClr>
                </a:solidFill>
                <a:latin typeface="Arial" charset="0"/>
                <a:cs typeface="Arial" charset="0"/>
              </a:rPr>
              <a:t>Technology </a:t>
            </a:r>
            <a:r>
              <a:rPr lang="en-US" altLang="en-US" sz="4000" b="1" cap="all" dirty="0">
                <a:solidFill>
                  <a:schemeClr val="accent6">
                    <a:lumMod val="75000"/>
                  </a:schemeClr>
                </a:solidFill>
                <a:latin typeface="Arial" charset="0"/>
                <a:cs typeface="Arial" charset="0"/>
              </a:rPr>
              <a:t>of machine work</a:t>
            </a: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22387035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Zástupný symbol pro obsah 2"/>
          <p:cNvSpPr txBox="1">
            <a:spLocks noGrp="1"/>
          </p:cNvSpPr>
          <p:nvPr>
            <p:ph idx="1"/>
          </p:nvPr>
        </p:nvSpPr>
        <p:spPr>
          <a:xfrm>
            <a:off x="213756" y="2338965"/>
            <a:ext cx="8597735" cy="3895580"/>
          </a:xfrm>
        </p:spPr>
        <p:txBody>
          <a:bodyPr/>
          <a:lstStyle/>
          <a:p>
            <a:pPr marL="0" indent="0" algn="just">
              <a:buFont typeface="Arial" charset="0"/>
              <a:buNone/>
            </a:pPr>
            <a:r>
              <a:rPr lang="en-US" altLang="en-US" sz="1800" b="1" dirty="0" smtClean="0">
                <a:latin typeface="Calibri" pitchFamily="34" charset="0"/>
              </a:rPr>
              <a:t>Technological </a:t>
            </a:r>
            <a:r>
              <a:rPr lang="en-US" altLang="en-US" sz="1800" b="1" dirty="0" smtClean="0">
                <a:latin typeface="Calibri" pitchFamily="34" charset="0"/>
              </a:rPr>
              <a:t>process must provide:</a:t>
            </a:r>
          </a:p>
          <a:p>
            <a:pPr algn="just"/>
            <a:r>
              <a:rPr lang="en-US" altLang="en-US" sz="1800" dirty="0" smtClean="0">
                <a:latin typeface="Calibri" pitchFamily="34" charset="0"/>
              </a:rPr>
              <a:t>continuity </a:t>
            </a:r>
            <a:r>
              <a:rPr lang="en-US" altLang="en-US" sz="1800" dirty="0" smtClean="0">
                <a:latin typeface="Calibri" pitchFamily="34" charset="0"/>
              </a:rPr>
              <a:t>and overlapping of individual work operations,</a:t>
            </a:r>
          </a:p>
          <a:p>
            <a:pPr algn="just"/>
            <a:r>
              <a:rPr lang="en-US" altLang="en-US" sz="1800" dirty="0" smtClean="0">
                <a:latin typeface="Calibri" pitchFamily="34" charset="0"/>
              </a:rPr>
              <a:t>workflow </a:t>
            </a:r>
            <a:r>
              <a:rPr lang="en-US" altLang="en-US" sz="1800" dirty="0" smtClean="0">
                <a:latin typeface="Calibri" pitchFamily="34" charset="0"/>
              </a:rPr>
              <a:t>to fit the job,</a:t>
            </a:r>
          </a:p>
          <a:p>
            <a:pPr algn="just"/>
            <a:r>
              <a:rPr lang="en-US" altLang="en-US" sz="1800" dirty="0" smtClean="0">
                <a:latin typeface="Calibri" pitchFamily="34" charset="0"/>
              </a:rPr>
              <a:t>the </a:t>
            </a:r>
            <a:r>
              <a:rPr lang="en-US" altLang="en-US" sz="1800" dirty="0" smtClean="0">
                <a:latin typeface="Calibri" pitchFamily="34" charset="0"/>
              </a:rPr>
              <a:t>use of machinery and equipment and special work equipment, </a:t>
            </a:r>
            <a:r>
              <a:rPr lang="en-US" altLang="en-US" sz="1800" dirty="0" smtClean="0">
                <a:latin typeface="Calibri" pitchFamily="34" charset="0"/>
              </a:rPr>
              <a:t>tools,</a:t>
            </a:r>
            <a:r>
              <a:rPr lang="cs-CZ" altLang="en-US" sz="1800" dirty="0" smtClean="0">
                <a:latin typeface="Calibri" pitchFamily="34" charset="0"/>
              </a:rPr>
              <a:t> </a:t>
            </a:r>
            <a:r>
              <a:rPr lang="en-US" altLang="en-US" sz="1800" dirty="0" smtClean="0">
                <a:latin typeface="Calibri" pitchFamily="34" charset="0"/>
              </a:rPr>
              <a:t>etc</a:t>
            </a:r>
            <a:r>
              <a:rPr lang="en-US" altLang="en-US" sz="1800" dirty="0" smtClean="0">
                <a:latin typeface="Calibri" pitchFamily="34" charset="0"/>
              </a:rPr>
              <a:t>.,</a:t>
            </a:r>
          </a:p>
          <a:p>
            <a:pPr algn="just"/>
            <a:r>
              <a:rPr lang="en-US" altLang="en-US" sz="1800" dirty="0" smtClean="0">
                <a:latin typeface="Calibri" pitchFamily="34" charset="0"/>
              </a:rPr>
              <a:t>the </a:t>
            </a:r>
            <a:r>
              <a:rPr lang="en-US" altLang="en-US" sz="1800" dirty="0" smtClean="0">
                <a:latin typeface="Calibri" pitchFamily="34" charset="0"/>
              </a:rPr>
              <a:t>kinds and types of auxiliary structures,</a:t>
            </a:r>
          </a:p>
          <a:p>
            <a:pPr algn="just"/>
            <a:r>
              <a:rPr lang="en-US" altLang="en-US" sz="1800" dirty="0" smtClean="0">
                <a:latin typeface="Calibri" pitchFamily="34" charset="0"/>
              </a:rPr>
              <a:t>modes </a:t>
            </a:r>
            <a:r>
              <a:rPr lang="en-US" altLang="en-US" sz="1800" dirty="0" smtClean="0">
                <a:latin typeface="Calibri" pitchFamily="34" charset="0"/>
              </a:rPr>
              <a:t>of transport material, including communications and storage areas,</a:t>
            </a:r>
          </a:p>
          <a:p>
            <a:pPr algn="just"/>
            <a:r>
              <a:rPr lang="en-US" altLang="en-US" sz="1800" dirty="0" smtClean="0">
                <a:latin typeface="Calibri" pitchFamily="34" charset="0"/>
              </a:rPr>
              <a:t>technical </a:t>
            </a:r>
            <a:r>
              <a:rPr lang="en-US" altLang="en-US" sz="1800" dirty="0" smtClean="0">
                <a:latin typeface="Calibri" pitchFamily="34" charset="0"/>
              </a:rPr>
              <a:t>and organizational measures to ensure the safety of workers, </a:t>
            </a:r>
            <a:r>
              <a:rPr lang="en-US" altLang="en-US" sz="1800" dirty="0" smtClean="0">
                <a:latin typeface="Calibri" pitchFamily="34" charset="0"/>
              </a:rPr>
              <a:t>workplaces</a:t>
            </a:r>
            <a:r>
              <a:rPr altLang="en-US" sz="1800" dirty="0" smtClean="0">
                <a:latin typeface="Calibri" pitchFamily="34" charset="0"/>
              </a:rPr>
              <a:t> </a:t>
            </a:r>
            <a:r>
              <a:rPr lang="en-US" altLang="en-US" sz="1800" dirty="0" smtClean="0">
                <a:latin typeface="Calibri" pitchFamily="34" charset="0"/>
              </a:rPr>
              <a:t>and surroundings,</a:t>
            </a:r>
          </a:p>
          <a:p>
            <a:pPr algn="just"/>
            <a:r>
              <a:rPr lang="en-US" altLang="en-US" sz="1800" dirty="0" smtClean="0">
                <a:latin typeface="Calibri" pitchFamily="34" charset="0"/>
              </a:rPr>
              <a:t>measures </a:t>
            </a:r>
            <a:r>
              <a:rPr lang="en-US" altLang="en-US" sz="1800" dirty="0" smtClean="0">
                <a:latin typeface="Calibri" pitchFamily="34" charset="0"/>
              </a:rPr>
              <a:t>to ensure the site over time when not working on it,</a:t>
            </a:r>
          </a:p>
          <a:p>
            <a:pPr algn="just"/>
            <a:r>
              <a:rPr lang="en-US" altLang="en-US" sz="1800" dirty="0" smtClean="0">
                <a:latin typeface="Calibri" pitchFamily="34" charset="0"/>
              </a:rPr>
              <a:t>precautions </a:t>
            </a:r>
            <a:r>
              <a:rPr lang="en-US" altLang="en-US" sz="1800" dirty="0" smtClean="0">
                <a:latin typeface="Calibri" pitchFamily="34" charset="0"/>
              </a:rPr>
              <a:t>when working in extreme conditions</a:t>
            </a:r>
            <a:r>
              <a:rPr lang="en-US" altLang="en-US" sz="1800" dirty="0" smtClean="0">
                <a:latin typeface="Calibri" pitchFamily="34" charset="0"/>
              </a:rPr>
              <a:t>.</a:t>
            </a:r>
            <a:endParaRPr lang="en-US" altLang="en-US" sz="1800" dirty="0" smtClean="0">
              <a:latin typeface="Calibri" pitchFamily="34" charset="0"/>
            </a:endParaRPr>
          </a:p>
        </p:txBody>
      </p:sp>
      <p:sp>
        <p:nvSpPr>
          <p:cNvPr id="8" name="Nadpis 1"/>
          <p:cNvSpPr txBox="1">
            <a:spLocks noGrp="1"/>
          </p:cNvSpPr>
          <p:nvPr>
            <p:ph type="title"/>
          </p:nvPr>
        </p:nvSpPr>
        <p:spPr>
          <a:xfrm>
            <a:off x="0" y="1073150"/>
            <a:ext cx="9144000" cy="1325563"/>
          </a:xfrm>
        </p:spPr>
        <p:txBody>
          <a:bodyPr vert="horz" lIns="91440" tIns="45720" rIns="91440" bIns="45720" rtlCol="0" anchor="ctr" anchorCtr="0">
            <a:normAutofit/>
          </a:bodyPr>
          <a:lstStyle/>
          <a:p>
            <a:pPr algn="ctr"/>
            <a:r>
              <a:rPr lang="en-US" altLang="en-US" sz="4000" b="1" cap="all" dirty="0" smtClean="0">
                <a:solidFill>
                  <a:schemeClr val="accent6">
                    <a:lumMod val="75000"/>
                  </a:schemeClr>
                </a:solidFill>
                <a:latin typeface="Arial" charset="0"/>
                <a:cs typeface="Arial" charset="0"/>
              </a:rPr>
              <a:t>Technology </a:t>
            </a:r>
            <a:r>
              <a:rPr lang="en-US" altLang="en-US" sz="4000" b="1" cap="all" dirty="0">
                <a:solidFill>
                  <a:schemeClr val="accent6">
                    <a:lumMod val="75000"/>
                  </a:schemeClr>
                </a:solidFill>
                <a:latin typeface="Arial" charset="0"/>
                <a:cs typeface="Arial" charset="0"/>
              </a:rPr>
              <a:t>of machine work</a:t>
            </a: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21162154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Zástupný symbol pro obsah 2"/>
          <p:cNvSpPr txBox="1">
            <a:spLocks noGrp="1"/>
          </p:cNvSpPr>
          <p:nvPr>
            <p:ph idx="1"/>
          </p:nvPr>
        </p:nvSpPr>
        <p:spPr>
          <a:xfrm>
            <a:off x="469075" y="2372632"/>
            <a:ext cx="8229600" cy="3755035"/>
          </a:xfrm>
        </p:spPr>
        <p:txBody>
          <a:bodyPr/>
          <a:lstStyle/>
          <a:p>
            <a:pPr marL="0" indent="0" algn="just">
              <a:buFont typeface="Arial" charset="0"/>
              <a:buNone/>
            </a:pPr>
            <a:r>
              <a:rPr lang="en-US" altLang="en-US" sz="1800" dirty="0" smtClean="0">
                <a:latin typeface="Calibri" pitchFamily="34" charset="0"/>
              </a:rPr>
              <a:t>Workflow </a:t>
            </a:r>
            <a:r>
              <a:rPr lang="en-US" altLang="en-US" sz="1800" dirty="0" smtClean="0">
                <a:latin typeface="Calibri" pitchFamily="34" charset="0"/>
              </a:rPr>
              <a:t>must stipulate the requirements of the works in compliance with the principles of safety.</a:t>
            </a:r>
          </a:p>
          <a:p>
            <a:pPr marL="0" indent="0" algn="just">
              <a:buFont typeface="Arial" charset="0"/>
              <a:buNone/>
            </a:pPr>
            <a:r>
              <a:rPr lang="en-US" altLang="en-US" sz="1800" dirty="0" smtClean="0">
                <a:latin typeface="Calibri" pitchFamily="34" charset="0"/>
              </a:rPr>
              <a:t>The </a:t>
            </a:r>
            <a:r>
              <a:rPr lang="en-US" altLang="en-US" sz="1800" dirty="0" smtClean="0">
                <a:latin typeface="Calibri" pitchFamily="34" charset="0"/>
              </a:rPr>
              <a:t>supply documentation must also be made for the case of exposure to natural elements, measures during construction work during operation and overlapping work.</a:t>
            </a:r>
          </a:p>
          <a:p>
            <a:pPr marL="0" indent="0" algn="just">
              <a:buFont typeface="Arial" charset="0"/>
              <a:buNone/>
            </a:pPr>
            <a:r>
              <a:rPr lang="en-US" altLang="en-US" sz="1800" dirty="0" smtClean="0">
                <a:latin typeface="Calibri" pitchFamily="34" charset="0"/>
              </a:rPr>
              <a:t>The </a:t>
            </a:r>
            <a:r>
              <a:rPr lang="en-US" altLang="en-US" sz="1800" dirty="0" smtClean="0">
                <a:latin typeface="Calibri" pitchFamily="34" charset="0"/>
              </a:rPr>
              <a:t>responsible person shall determine the necessary measures to ensure safety in this case. These include landfills, deployment and use of machinery, equipment, work processes.</a:t>
            </a:r>
          </a:p>
          <a:p>
            <a:pPr marL="0" indent="0" algn="just">
              <a:buFont typeface="Arial" charset="0"/>
              <a:buNone/>
            </a:pPr>
            <a:r>
              <a:rPr lang="en-US" altLang="en-US" sz="1800" b="1" dirty="0" smtClean="0">
                <a:latin typeface="Calibri" pitchFamily="34" charset="0"/>
              </a:rPr>
              <a:t>Submission of site</a:t>
            </a:r>
          </a:p>
          <a:p>
            <a:pPr marL="0" indent="0" algn="just">
              <a:buFont typeface="Arial" charset="0"/>
              <a:buNone/>
            </a:pPr>
            <a:r>
              <a:rPr lang="en-US" altLang="en-US" sz="1800" dirty="0" smtClean="0">
                <a:latin typeface="Calibri" pitchFamily="34" charset="0"/>
              </a:rPr>
              <a:t>Relationships</a:t>
            </a:r>
            <a:r>
              <a:rPr lang="en-US" altLang="en-US" sz="1800" dirty="0" smtClean="0">
                <a:latin typeface="Calibri" pitchFamily="34" charset="0"/>
              </a:rPr>
              <a:t>, commitments and obligations in the field of occupational safety must be record of the submission site (workplace).</a:t>
            </a:r>
          </a:p>
          <a:p>
            <a:pPr marL="0" indent="0" algn="just">
              <a:buFont typeface="Arial" charset="0"/>
              <a:buNone/>
            </a:pPr>
            <a:r>
              <a:rPr lang="en-US" altLang="en-US" sz="1800" dirty="0" smtClean="0">
                <a:latin typeface="Calibri" pitchFamily="34" charset="0"/>
              </a:rPr>
              <a:t>The </a:t>
            </a:r>
            <a:r>
              <a:rPr lang="en-US" altLang="en-US" sz="1800" dirty="0" smtClean="0">
                <a:latin typeface="Calibri" pitchFamily="34" charset="0"/>
              </a:rPr>
              <a:t>building contractor is obliged to inform the other suppliers with occupational safety requirements contained in the construction project.</a:t>
            </a:r>
          </a:p>
        </p:txBody>
      </p:sp>
      <p:sp>
        <p:nvSpPr>
          <p:cNvPr id="8" name="Nadpis 1"/>
          <p:cNvSpPr txBox="1">
            <a:spLocks noGrp="1"/>
          </p:cNvSpPr>
          <p:nvPr>
            <p:ph type="title"/>
          </p:nvPr>
        </p:nvSpPr>
        <p:spPr>
          <a:xfrm>
            <a:off x="0" y="1073150"/>
            <a:ext cx="9144000" cy="1325563"/>
          </a:xfrm>
        </p:spPr>
        <p:txBody>
          <a:bodyPr vert="horz" lIns="91440" tIns="45720" rIns="91440" bIns="45720" rtlCol="0" anchor="ctr" anchorCtr="0">
            <a:normAutofit/>
          </a:bodyPr>
          <a:lstStyle/>
          <a:p>
            <a:pPr algn="ctr"/>
            <a:r>
              <a:rPr lang="en-US" altLang="en-US" sz="4000" b="1" cap="all" dirty="0" smtClean="0">
                <a:solidFill>
                  <a:schemeClr val="accent6">
                    <a:lumMod val="75000"/>
                  </a:schemeClr>
                </a:solidFill>
                <a:latin typeface="Arial" charset="0"/>
                <a:cs typeface="Arial" charset="0"/>
              </a:rPr>
              <a:t>Technology </a:t>
            </a:r>
            <a:r>
              <a:rPr lang="en-US" altLang="en-US" sz="4000" b="1" cap="all" dirty="0">
                <a:solidFill>
                  <a:schemeClr val="accent6">
                    <a:lumMod val="75000"/>
                  </a:schemeClr>
                </a:solidFill>
                <a:latin typeface="Arial" charset="0"/>
                <a:cs typeface="Arial" charset="0"/>
              </a:rPr>
              <a:t>of machine work</a:t>
            </a: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33817436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Zástupný symbol pro obsah 2"/>
          <p:cNvSpPr txBox="1">
            <a:spLocks noGrp="1"/>
          </p:cNvSpPr>
          <p:nvPr>
            <p:ph idx="1"/>
          </p:nvPr>
        </p:nvSpPr>
        <p:spPr>
          <a:xfrm>
            <a:off x="178130" y="2729078"/>
            <a:ext cx="8752114" cy="3279836"/>
          </a:xfrm>
        </p:spPr>
        <p:txBody>
          <a:bodyPr/>
          <a:lstStyle/>
          <a:p>
            <a:pPr marL="0" indent="0" algn="just">
              <a:buFont typeface="Arial" charset="0"/>
              <a:buNone/>
            </a:pPr>
            <a:r>
              <a:rPr lang="en-US" altLang="en-US" sz="2000" dirty="0" smtClean="0">
                <a:latin typeface="Calibri" pitchFamily="34" charset="0"/>
              </a:rPr>
              <a:t>The </a:t>
            </a:r>
            <a:r>
              <a:rPr lang="en-US" altLang="en-US" sz="2000" dirty="0" smtClean="0">
                <a:latin typeface="Calibri" pitchFamily="34" charset="0"/>
              </a:rPr>
              <a:t>operator must be familiar with the principles of the contractor safe behavior in the workplace as possible and source of danger construction work for the operation. Similarly, it is obliged contractor for construction works designed to familiarize staff of the risks of construction activities.</a:t>
            </a:r>
          </a:p>
          <a:p>
            <a:pPr marL="0" indent="0" algn="just">
              <a:buFont typeface="Arial" charset="0"/>
              <a:buNone/>
            </a:pPr>
            <a:r>
              <a:rPr lang="en-US" altLang="en-US" sz="2000" b="1" dirty="0" smtClean="0">
                <a:latin typeface="Calibri" pitchFamily="34" charset="0"/>
              </a:rPr>
              <a:t>Interruption of works</a:t>
            </a:r>
          </a:p>
          <a:p>
            <a:pPr marL="0" indent="0" algn="just">
              <a:buFont typeface="Arial" charset="0"/>
              <a:buNone/>
            </a:pPr>
            <a:r>
              <a:rPr lang="en-US" altLang="en-US" sz="2000" dirty="0" smtClean="0">
                <a:latin typeface="Calibri" pitchFamily="34" charset="0"/>
              </a:rPr>
              <a:t>An </a:t>
            </a:r>
            <a:r>
              <a:rPr lang="en-US" altLang="en-US" sz="2000" dirty="0" smtClean="0">
                <a:latin typeface="Calibri" pitchFamily="34" charset="0"/>
              </a:rPr>
              <a:t>employee who observes a hazard that could endanger the life or health of persons or cause operational accident or failure of technical equipment, or the signs of danger, is obliged, if not eliminate danger itself, stop work immediately and report it to the responsible employee and possibly alert all persons who could be vulnerable to this danger.</a:t>
            </a:r>
          </a:p>
        </p:txBody>
      </p:sp>
      <p:sp>
        <p:nvSpPr>
          <p:cNvPr id="8" name="Nadpis 1"/>
          <p:cNvSpPr txBox="1">
            <a:spLocks noGrp="1"/>
          </p:cNvSpPr>
          <p:nvPr>
            <p:ph type="title"/>
          </p:nvPr>
        </p:nvSpPr>
        <p:spPr>
          <a:xfrm>
            <a:off x="0" y="1073150"/>
            <a:ext cx="9144000" cy="1325563"/>
          </a:xfrm>
        </p:spPr>
        <p:txBody>
          <a:bodyPr vert="horz" lIns="91440" tIns="45720" rIns="91440" bIns="45720" rtlCol="0" anchor="ctr" anchorCtr="0">
            <a:normAutofit/>
          </a:bodyPr>
          <a:lstStyle/>
          <a:p>
            <a:pPr algn="ctr"/>
            <a:r>
              <a:rPr lang="en-US" altLang="en-US" sz="4000" b="1" cap="all" dirty="0" smtClean="0">
                <a:solidFill>
                  <a:schemeClr val="accent6">
                    <a:lumMod val="75000"/>
                  </a:schemeClr>
                </a:solidFill>
                <a:latin typeface="Arial" charset="0"/>
                <a:cs typeface="Arial" charset="0"/>
              </a:rPr>
              <a:t>Technology </a:t>
            </a:r>
            <a:r>
              <a:rPr lang="en-US" altLang="en-US" sz="4000" b="1" cap="all" dirty="0">
                <a:solidFill>
                  <a:schemeClr val="accent6">
                    <a:lumMod val="75000"/>
                  </a:schemeClr>
                </a:solidFill>
                <a:latin typeface="Arial" charset="0"/>
                <a:cs typeface="Arial" charset="0"/>
              </a:rPr>
              <a:t>of machine work</a:t>
            </a: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33454793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Zástupný symbol pro obsah 2"/>
          <p:cNvSpPr txBox="1">
            <a:spLocks noGrp="1"/>
          </p:cNvSpPr>
          <p:nvPr>
            <p:ph idx="1"/>
          </p:nvPr>
        </p:nvSpPr>
        <p:spPr>
          <a:xfrm>
            <a:off x="166254" y="2445846"/>
            <a:ext cx="8870868" cy="3622448"/>
          </a:xfrm>
        </p:spPr>
        <p:txBody>
          <a:bodyPr/>
          <a:lstStyle/>
          <a:p>
            <a:pPr marL="0" indent="0" algn="just">
              <a:buFont typeface="Arial" charset="0"/>
              <a:buNone/>
            </a:pPr>
            <a:r>
              <a:rPr lang="en-US" altLang="en-US" sz="1800" b="1" dirty="0" smtClean="0">
                <a:latin typeface="Calibri" pitchFamily="34" charset="0"/>
              </a:rPr>
              <a:t>Similarly </a:t>
            </a:r>
            <a:r>
              <a:rPr lang="en-US" altLang="en-US" sz="1800" b="1" dirty="0" smtClean="0">
                <a:latin typeface="Calibri" pitchFamily="34" charset="0"/>
              </a:rPr>
              <a:t>worker progresses:</a:t>
            </a:r>
          </a:p>
          <a:p>
            <a:pPr algn="just"/>
            <a:r>
              <a:rPr lang="en-US" altLang="en-US" sz="1800" dirty="0" smtClean="0">
                <a:latin typeface="Calibri" pitchFamily="34" charset="0"/>
              </a:rPr>
              <a:t>if </a:t>
            </a:r>
            <a:r>
              <a:rPr lang="en-US" altLang="en-US" sz="1800" dirty="0" smtClean="0">
                <a:latin typeface="Calibri" pitchFamily="34" charset="0"/>
              </a:rPr>
              <a:t>the person is at work under the influence of alcohol or other intoxicating substances,</a:t>
            </a:r>
          </a:p>
          <a:p>
            <a:pPr algn="just"/>
            <a:r>
              <a:rPr lang="en-US" altLang="en-US" sz="1800" dirty="0" smtClean="0">
                <a:latin typeface="Calibri" pitchFamily="34" charset="0"/>
              </a:rPr>
              <a:t>if </a:t>
            </a:r>
            <a:r>
              <a:rPr lang="en-US" altLang="en-US" sz="1800" dirty="0" smtClean="0">
                <a:latin typeface="Calibri" pitchFamily="34" charset="0"/>
              </a:rPr>
              <a:t>there is a risk that could endanger the life or health of persons or cause operational accident</a:t>
            </a:r>
          </a:p>
          <a:p>
            <a:pPr algn="just"/>
            <a:r>
              <a:rPr lang="en-US" altLang="en-US" sz="1800" dirty="0" smtClean="0">
                <a:latin typeface="Calibri" pitchFamily="34" charset="0"/>
              </a:rPr>
              <a:t>workers </a:t>
            </a:r>
            <a:r>
              <a:rPr lang="en-US" altLang="en-US" sz="1800" dirty="0" smtClean="0">
                <a:latin typeface="Calibri" pitchFamily="34" charset="0"/>
              </a:rPr>
              <a:t>in jeopardy, buildings or surroundings due to various circumstances that can build and staff somehow threatening.</a:t>
            </a:r>
          </a:p>
          <a:p>
            <a:pPr marL="0" indent="0" algn="just">
              <a:buFont typeface="Arial" charset="0"/>
              <a:buNone/>
            </a:pPr>
            <a:r>
              <a:rPr lang="en-US" altLang="en-US" sz="1800" dirty="0" smtClean="0">
                <a:latin typeface="Calibri" pitchFamily="34" charset="0"/>
              </a:rPr>
              <a:t>When work is interrupted, it is necessary to take the necessary measures to protect the health and property and must be drawn up and filed about it.</a:t>
            </a:r>
          </a:p>
          <a:p>
            <a:pPr marL="0" indent="0" algn="just">
              <a:buFont typeface="Arial" charset="0"/>
              <a:buNone/>
            </a:pPr>
            <a:r>
              <a:rPr lang="en-US" altLang="en-US" sz="1800" b="1" dirty="0" smtClean="0">
                <a:latin typeface="Calibri" pitchFamily="34" charset="0"/>
              </a:rPr>
              <a:t>Construction work in extreme conditions</a:t>
            </a:r>
          </a:p>
          <a:p>
            <a:pPr marL="0" indent="0" algn="just">
              <a:buFont typeface="Arial" charset="0"/>
              <a:buNone/>
            </a:pPr>
            <a:r>
              <a:rPr lang="en-US" altLang="en-US" sz="1800" dirty="0" smtClean="0">
                <a:latin typeface="Calibri" pitchFamily="34" charset="0"/>
              </a:rPr>
              <a:t>For construction work in extreme conditions are considered work under traffic, work under difficult conditions and work in hazardous environments and in the danger zone.</a:t>
            </a:r>
          </a:p>
        </p:txBody>
      </p:sp>
      <p:sp>
        <p:nvSpPr>
          <p:cNvPr id="8" name="Nadpis 1"/>
          <p:cNvSpPr txBox="1">
            <a:spLocks noGrp="1"/>
          </p:cNvSpPr>
          <p:nvPr>
            <p:ph type="title"/>
          </p:nvPr>
        </p:nvSpPr>
        <p:spPr>
          <a:xfrm>
            <a:off x="0" y="1073150"/>
            <a:ext cx="9144000" cy="1325563"/>
          </a:xfrm>
        </p:spPr>
        <p:txBody>
          <a:bodyPr vert="horz" lIns="91440" tIns="45720" rIns="91440" bIns="45720" rtlCol="0" anchor="ctr" anchorCtr="0">
            <a:normAutofit/>
          </a:bodyPr>
          <a:lstStyle/>
          <a:p>
            <a:pPr algn="ctr"/>
            <a:r>
              <a:rPr lang="en-US" altLang="en-US" sz="4000" b="1" cap="all" dirty="0" smtClean="0">
                <a:solidFill>
                  <a:schemeClr val="accent6">
                    <a:lumMod val="75000"/>
                  </a:schemeClr>
                </a:solidFill>
                <a:latin typeface="Arial" charset="0"/>
                <a:cs typeface="Arial" charset="0"/>
              </a:rPr>
              <a:t>Technology </a:t>
            </a:r>
            <a:r>
              <a:rPr lang="en-US" altLang="en-US" sz="4000" b="1" cap="all" dirty="0">
                <a:solidFill>
                  <a:schemeClr val="accent6">
                    <a:lumMod val="75000"/>
                  </a:schemeClr>
                </a:solidFill>
                <a:latin typeface="Arial" charset="0"/>
                <a:cs typeface="Arial" charset="0"/>
              </a:rPr>
              <a:t>of machine work</a:t>
            </a: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28973413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Zástupný symbol pro obsah 2"/>
          <p:cNvSpPr txBox="1">
            <a:spLocks noGrp="1"/>
          </p:cNvSpPr>
          <p:nvPr>
            <p:ph idx="1"/>
          </p:nvPr>
        </p:nvSpPr>
        <p:spPr>
          <a:xfrm>
            <a:off x="83127" y="2576472"/>
            <a:ext cx="8930244" cy="2126157"/>
          </a:xfrm>
        </p:spPr>
        <p:txBody>
          <a:bodyPr>
            <a:noAutofit/>
          </a:bodyPr>
          <a:lstStyle/>
          <a:p>
            <a:pPr marL="0" indent="0" algn="just">
              <a:buFont typeface="Arial" charset="0"/>
              <a:buNone/>
            </a:pPr>
            <a:r>
              <a:rPr lang="en-US" altLang="en-US" sz="2400" dirty="0" smtClean="0">
                <a:latin typeface="Calibri" pitchFamily="34" charset="0"/>
              </a:rPr>
              <a:t>For </a:t>
            </a:r>
            <a:r>
              <a:rPr lang="en-US" altLang="en-US" sz="2400" dirty="0" smtClean="0">
                <a:latin typeface="Calibri" pitchFamily="34" charset="0"/>
              </a:rPr>
              <a:t>the execution of works under extraordinary conditions must be in the construction project establishes the principles of technical, organizational and possibly other </a:t>
            </a:r>
            <a:r>
              <a:rPr lang="en-US" altLang="en-US" sz="2400" dirty="0" smtClean="0">
                <a:latin typeface="Calibri" pitchFamily="34" charset="0"/>
              </a:rPr>
              <a:t>measures</a:t>
            </a:r>
            <a:r>
              <a:rPr lang="cs-CZ" altLang="en-US" sz="2400" dirty="0" smtClean="0">
                <a:latin typeface="Calibri" pitchFamily="34" charset="0"/>
              </a:rPr>
              <a:t> </a:t>
            </a:r>
            <a:r>
              <a:rPr lang="en-US" altLang="en-US" sz="2400" dirty="0" smtClean="0">
                <a:latin typeface="Calibri" pitchFamily="34" charset="0"/>
              </a:rPr>
              <a:t>to </a:t>
            </a:r>
            <a:r>
              <a:rPr lang="en-US" altLang="en-US" sz="2400" dirty="0" smtClean="0">
                <a:latin typeface="Calibri" pitchFamily="34" charset="0"/>
              </a:rPr>
              <a:t>ensure safety. The intended measures must contractor for construction works acquaint workers, of which those measures relate.</a:t>
            </a:r>
          </a:p>
          <a:p>
            <a:pPr marL="0" indent="0" algn="just">
              <a:buFont typeface="Arial" charset="0"/>
              <a:buNone/>
            </a:pPr>
            <a:r>
              <a:rPr lang="en-US" altLang="en-US" sz="2400" b="1" dirty="0" smtClean="0">
                <a:latin typeface="Calibri" pitchFamily="34" charset="0"/>
              </a:rPr>
              <a:t>Construction </a:t>
            </a:r>
            <a:r>
              <a:rPr lang="en-US" altLang="en-US" sz="2400" b="1" dirty="0" smtClean="0">
                <a:latin typeface="Calibri" pitchFamily="34" charset="0"/>
              </a:rPr>
              <a:t>work in hazardous environments and hazardous area</a:t>
            </a:r>
          </a:p>
          <a:p>
            <a:pPr marL="0" indent="0" algn="just">
              <a:buFont typeface="Arial" charset="0"/>
              <a:buNone/>
            </a:pPr>
            <a:r>
              <a:rPr lang="en-US" altLang="en-US" sz="2400" dirty="0" smtClean="0">
                <a:latin typeface="Calibri" pitchFamily="34" charset="0"/>
              </a:rPr>
              <a:t>The investor is obliged to provide workers building contractor other personal protective equipment and facilities at the building contractor unusual.</a:t>
            </a:r>
          </a:p>
        </p:txBody>
      </p:sp>
      <p:sp>
        <p:nvSpPr>
          <p:cNvPr id="8" name="Nadpis 1"/>
          <p:cNvSpPr txBox="1">
            <a:spLocks noGrp="1"/>
          </p:cNvSpPr>
          <p:nvPr>
            <p:ph type="title"/>
          </p:nvPr>
        </p:nvSpPr>
        <p:spPr>
          <a:xfrm>
            <a:off x="0" y="1073150"/>
            <a:ext cx="9144000" cy="1325563"/>
          </a:xfrm>
        </p:spPr>
        <p:txBody>
          <a:bodyPr vert="horz" lIns="91440" tIns="45720" rIns="91440" bIns="45720" rtlCol="0" anchor="ctr" anchorCtr="0">
            <a:normAutofit/>
          </a:bodyPr>
          <a:lstStyle/>
          <a:p>
            <a:pPr algn="ctr"/>
            <a:r>
              <a:rPr lang="en-US" altLang="en-US" sz="4000" b="1" cap="all" dirty="0" smtClean="0">
                <a:solidFill>
                  <a:schemeClr val="accent6">
                    <a:lumMod val="75000"/>
                  </a:schemeClr>
                </a:solidFill>
                <a:latin typeface="Arial" charset="0"/>
                <a:cs typeface="Arial" charset="0"/>
              </a:rPr>
              <a:t>Technology </a:t>
            </a:r>
            <a:r>
              <a:rPr lang="en-US" altLang="en-US" sz="4000" b="1" cap="all" dirty="0">
                <a:solidFill>
                  <a:schemeClr val="accent6">
                    <a:lumMod val="75000"/>
                  </a:schemeClr>
                </a:solidFill>
                <a:latin typeface="Arial" charset="0"/>
                <a:cs typeface="Arial" charset="0"/>
              </a:rPr>
              <a:t>of machine work</a:t>
            </a: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37060190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Zástupný symbol pro obsah 2"/>
          <p:cNvSpPr txBox="1">
            <a:spLocks noGrp="1"/>
          </p:cNvSpPr>
          <p:nvPr>
            <p:ph idx="1"/>
          </p:nvPr>
        </p:nvSpPr>
        <p:spPr>
          <a:xfrm>
            <a:off x="190003" y="1897140"/>
            <a:ext cx="8752115" cy="3506133"/>
          </a:xfrm>
        </p:spPr>
        <p:txBody>
          <a:bodyPr>
            <a:noAutofit/>
          </a:bodyPr>
          <a:lstStyle/>
          <a:p>
            <a:pPr marL="0" indent="0" algn="just">
              <a:buFont typeface="Arial" charset="0"/>
              <a:buNone/>
            </a:pPr>
            <a:r>
              <a:rPr lang="en-US" altLang="en-US" sz="2400" dirty="0" smtClean="0">
                <a:latin typeface="Calibri" pitchFamily="34" charset="0"/>
              </a:rPr>
              <a:t>Ensuring </a:t>
            </a:r>
            <a:r>
              <a:rPr lang="en-US" altLang="en-US" sz="2400" dirty="0" smtClean="0">
                <a:latin typeface="Calibri" pitchFamily="34" charset="0"/>
              </a:rPr>
              <a:t>safety in protection zones must be done advance on the basis of a written agreement with the owners, operators or network administrators.</a:t>
            </a:r>
          </a:p>
          <a:p>
            <a:pPr marL="0" indent="0" algn="just">
              <a:buFont typeface="Arial" charset="0"/>
              <a:buNone/>
            </a:pPr>
            <a:r>
              <a:rPr lang="en-US" altLang="en-US" sz="2400" dirty="0" smtClean="0">
                <a:latin typeface="Calibri" pitchFamily="34" charset="0"/>
              </a:rPr>
              <a:t>Any </a:t>
            </a:r>
            <a:r>
              <a:rPr lang="en-US" altLang="en-US" sz="2400" dirty="0" smtClean="0">
                <a:latin typeface="Calibri" pitchFamily="34" charset="0"/>
              </a:rPr>
              <a:t>damage to the network immediately reported to network operators and building contractor must execute measures to prevent the entry of unauthorized persons.</a:t>
            </a:r>
          </a:p>
          <a:p>
            <a:pPr marL="0" indent="0" algn="just">
              <a:buFont typeface="Arial" charset="0"/>
              <a:buNone/>
            </a:pPr>
            <a:r>
              <a:rPr lang="en-US" altLang="en-US" sz="2400" dirty="0" smtClean="0">
                <a:latin typeface="Calibri" pitchFamily="34" charset="0"/>
              </a:rPr>
              <a:t>During </a:t>
            </a:r>
            <a:r>
              <a:rPr lang="en-US" altLang="en-US" sz="2400" dirty="0" smtClean="0">
                <a:latin typeface="Calibri" pitchFamily="34" charset="0"/>
              </a:rPr>
              <a:t>construction work must be taken against touching near energized equipment  or when approaching the high voltage parts.</a:t>
            </a:r>
          </a:p>
          <a:p>
            <a:pPr marL="0" indent="0" algn="just">
              <a:buFont typeface="Arial" charset="0"/>
              <a:buNone/>
            </a:pPr>
            <a:r>
              <a:rPr lang="en-US" altLang="en-US" sz="2400" dirty="0" smtClean="0">
                <a:latin typeface="Calibri" pitchFamily="34" charset="0"/>
              </a:rPr>
              <a:t>A </a:t>
            </a:r>
            <a:r>
              <a:rPr lang="en-US" altLang="en-US" sz="2400" dirty="0" smtClean="0">
                <a:latin typeface="Calibri" pitchFamily="34" charset="0"/>
              </a:rPr>
              <a:t>worker must not work alone in the workplace where in sight or earshot of another employee who in case of accident or provide calls for help, or should there be other effective form of control or connection</a:t>
            </a:r>
            <a:r>
              <a:rPr lang="en-US" altLang="en-US" sz="2400" dirty="0" smtClean="0">
                <a:latin typeface="Calibri" pitchFamily="34" charset="0"/>
              </a:rPr>
              <a:t>.</a:t>
            </a:r>
            <a:endParaRPr lang="en-US" altLang="en-US" sz="2400" dirty="0" smtClean="0">
              <a:latin typeface="Calibri" pitchFamily="34" charset="0"/>
            </a:endParaRPr>
          </a:p>
        </p:txBody>
      </p:sp>
      <p:sp>
        <p:nvSpPr>
          <p:cNvPr id="8" name="Nadpis 1"/>
          <p:cNvSpPr txBox="1">
            <a:spLocks noGrp="1"/>
          </p:cNvSpPr>
          <p:nvPr>
            <p:ph type="title"/>
          </p:nvPr>
        </p:nvSpPr>
        <p:spPr>
          <a:xfrm>
            <a:off x="0" y="906895"/>
            <a:ext cx="9144000" cy="1325563"/>
          </a:xfrm>
        </p:spPr>
        <p:txBody>
          <a:bodyPr vert="horz" lIns="91440" tIns="45720" rIns="91440" bIns="45720" rtlCol="0" anchor="ctr" anchorCtr="0">
            <a:normAutofit/>
          </a:bodyPr>
          <a:lstStyle/>
          <a:p>
            <a:pPr algn="ctr"/>
            <a:r>
              <a:rPr lang="en-US" altLang="en-US" sz="4000" b="1" cap="all" dirty="0" smtClean="0">
                <a:solidFill>
                  <a:schemeClr val="accent6">
                    <a:lumMod val="75000"/>
                  </a:schemeClr>
                </a:solidFill>
                <a:latin typeface="Arial" charset="0"/>
                <a:cs typeface="Arial" charset="0"/>
              </a:rPr>
              <a:t>Technology </a:t>
            </a:r>
            <a:r>
              <a:rPr lang="en-US" altLang="en-US" sz="4000" b="1" cap="all" dirty="0">
                <a:solidFill>
                  <a:schemeClr val="accent6">
                    <a:lumMod val="75000"/>
                  </a:schemeClr>
                </a:solidFill>
                <a:latin typeface="Arial" charset="0"/>
                <a:cs typeface="Arial" charset="0"/>
              </a:rPr>
              <a:t>of machine work</a:t>
            </a: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18625674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Zástupný symbol pro obsah 2"/>
          <p:cNvSpPr>
            <a:spLocks noGrp="1"/>
          </p:cNvSpPr>
          <p:nvPr>
            <p:ph idx="1"/>
          </p:nvPr>
        </p:nvSpPr>
        <p:spPr>
          <a:xfrm>
            <a:off x="201881" y="1365665"/>
            <a:ext cx="8775865" cy="1579413"/>
          </a:xfrm>
        </p:spPr>
        <p:txBody>
          <a:bodyPr>
            <a:noAutofit/>
          </a:bodyPr>
          <a:lstStyle/>
          <a:p>
            <a:pPr marL="0" indent="0" algn="ctr">
              <a:lnSpc>
                <a:spcPct val="70000"/>
              </a:lnSpc>
              <a:buNone/>
            </a:pPr>
            <a:r>
              <a:rPr lang="en-US" altLang="cs-CZ" b="1" dirty="0">
                <a:solidFill>
                  <a:srgbClr val="FF3300"/>
                </a:solidFill>
              </a:rPr>
              <a:t>ANY QUESTIONS</a:t>
            </a:r>
            <a:r>
              <a:rPr lang="en-US" altLang="cs-CZ" b="1" dirty="0" smtClean="0">
                <a:solidFill>
                  <a:srgbClr val="FF3300"/>
                </a:solidFill>
              </a:rPr>
              <a:t>?</a:t>
            </a:r>
            <a:endParaRPr lang="en-US" altLang="cs-CZ" b="1" dirty="0">
              <a:solidFill>
                <a:srgbClr val="FF3300"/>
              </a:solidFill>
            </a:endParaRPr>
          </a:p>
        </p:txBody>
      </p:sp>
      <p:sp>
        <p:nvSpPr>
          <p:cNvPr id="4"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6"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pic>
        <p:nvPicPr>
          <p:cNvPr id="1026" name="Picture 2" descr="Vektorové otazník ikona webové klipart zdarma ke stažení"/>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5643" y="2066307"/>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7919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Nadpis 1"/>
          <p:cNvSpPr txBox="1">
            <a:spLocks noGrp="1"/>
          </p:cNvSpPr>
          <p:nvPr>
            <p:ph type="title"/>
          </p:nvPr>
        </p:nvSpPr>
        <p:spPr>
          <a:xfrm>
            <a:off x="0" y="1073150"/>
            <a:ext cx="9144000" cy="1325563"/>
          </a:xfrm>
        </p:spPr>
        <p:txBody>
          <a:bodyPr vert="horz" lIns="91440" tIns="45720" rIns="91440" bIns="45720" rtlCol="0" anchor="ctr" anchorCtr="0">
            <a:normAutofit/>
          </a:bodyPr>
          <a:lstStyle/>
          <a:p>
            <a:pPr algn="ctr"/>
            <a:r>
              <a:rPr lang="en-US" altLang="cs-CZ" sz="4800" b="1" cap="all" dirty="0" smtClean="0">
                <a:solidFill>
                  <a:schemeClr val="accent6">
                    <a:lumMod val="75000"/>
                  </a:schemeClr>
                </a:solidFill>
                <a:latin typeface="Arial" charset="0"/>
                <a:cs typeface="Arial" charset="0"/>
              </a:rPr>
              <a:t>Dozers</a:t>
            </a:r>
            <a:endParaRPr altLang="cs-CZ" sz="4800" b="1" cap="all" dirty="0">
              <a:solidFill>
                <a:schemeClr val="accent6">
                  <a:lumMod val="75000"/>
                </a:schemeClr>
              </a:solidFill>
              <a:latin typeface="Arial" charset="0"/>
              <a:cs typeface="Arial" charset="0"/>
            </a:endParaRPr>
          </a:p>
        </p:txBody>
      </p:sp>
      <p:sp>
        <p:nvSpPr>
          <p:cNvPr id="7171" name="Zástupný symbol pro obsah 2"/>
          <p:cNvSpPr txBox="1">
            <a:spLocks noGrp="1"/>
          </p:cNvSpPr>
          <p:nvPr>
            <p:ph idx="1"/>
          </p:nvPr>
        </p:nvSpPr>
        <p:spPr>
          <a:xfrm>
            <a:off x="250826" y="2434340"/>
            <a:ext cx="8642350" cy="3420195"/>
          </a:xfrm>
        </p:spPr>
        <p:txBody>
          <a:bodyPr>
            <a:noAutofit/>
          </a:bodyPr>
          <a:lstStyle/>
          <a:p>
            <a:pPr marL="0" indent="0" algn="just">
              <a:buFont typeface="Arial" charset="0"/>
              <a:buNone/>
            </a:pPr>
            <a:r>
              <a:rPr lang="en-US" altLang="cs-CZ" sz="2400" dirty="0" smtClean="0">
                <a:latin typeface="Arial" charset="0"/>
                <a:cs typeface="Arial" charset="0"/>
              </a:rPr>
              <a:t>Dozers </a:t>
            </a:r>
            <a:r>
              <a:rPr lang="en-US" altLang="cs-CZ" sz="2400" dirty="0" smtClean="0">
                <a:latin typeface="Arial" charset="0"/>
                <a:cs typeface="Arial" charset="0"/>
              </a:rPr>
              <a:t>are earthmoving work characterized by a cyclical manner.</a:t>
            </a:r>
          </a:p>
          <a:p>
            <a:pPr marL="0" indent="0" algn="just">
              <a:buFont typeface="Arial" charset="0"/>
              <a:buNone/>
            </a:pPr>
            <a:r>
              <a:rPr lang="en-US" altLang="cs-CZ" sz="2400" dirty="0" smtClean="0">
                <a:latin typeface="Arial" charset="0"/>
                <a:cs typeface="Arial" charset="0"/>
              </a:rPr>
              <a:t>Work </a:t>
            </a:r>
            <a:r>
              <a:rPr lang="en-US" altLang="cs-CZ" sz="2400" dirty="0" smtClean="0">
                <a:latin typeface="Arial" charset="0"/>
                <a:cs typeface="Arial" charset="0"/>
              </a:rPr>
              <a:t>equipment consists of blade suspended by buckling shoulders and linear hydraulic motors on tracked or wheeled tractor - carrier. Power effects needed to disintegration, transport and spreading infer dozer travel.</a:t>
            </a:r>
          </a:p>
          <a:p>
            <a:pPr marL="0" indent="0" algn="just">
              <a:buFont typeface="Arial" charset="0"/>
              <a:buNone/>
            </a:pPr>
            <a:r>
              <a:rPr lang="en-US" altLang="cs-CZ" sz="2400" dirty="0" smtClean="0">
                <a:latin typeface="Arial" charset="0"/>
                <a:cs typeface="Arial" charset="0"/>
              </a:rPr>
              <a:t>Important </a:t>
            </a:r>
            <a:r>
              <a:rPr lang="en-US" altLang="cs-CZ" sz="2400" dirty="0" smtClean="0">
                <a:latin typeface="Arial" charset="0"/>
                <a:cs typeface="Arial" charset="0"/>
              </a:rPr>
              <a:t>characteristics of dozers are nominal motor power P [kW], weight machines m [Mg], and maximum traction force Ft [</a:t>
            </a:r>
            <a:r>
              <a:rPr lang="en-US" altLang="cs-CZ" sz="2400" dirty="0" err="1" smtClean="0">
                <a:latin typeface="Arial" charset="0"/>
                <a:cs typeface="Arial" charset="0"/>
              </a:rPr>
              <a:t>kN</a:t>
            </a:r>
            <a:r>
              <a:rPr lang="en-US" altLang="cs-CZ" sz="2400" dirty="0" smtClean="0">
                <a:latin typeface="Arial" charset="0"/>
                <a:cs typeface="Arial" charset="0"/>
              </a:rPr>
              <a:t>], or the ratio of these parameters.</a:t>
            </a:r>
          </a:p>
        </p:txBody>
      </p:sp>
      <p:sp>
        <p:nvSpPr>
          <p:cNvPr id="7"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8"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13136188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Zástupný symbol pro obsah 2"/>
          <p:cNvSpPr txBox="1">
            <a:spLocks noGrp="1"/>
          </p:cNvSpPr>
          <p:nvPr>
            <p:ph idx="1"/>
          </p:nvPr>
        </p:nvSpPr>
        <p:spPr>
          <a:xfrm>
            <a:off x="83128" y="2037979"/>
            <a:ext cx="8930243" cy="4101563"/>
          </a:xfrm>
        </p:spPr>
        <p:txBody>
          <a:bodyPr/>
          <a:lstStyle/>
          <a:p>
            <a:pPr marL="0" indent="0" algn="just">
              <a:buFont typeface="Arial" charset="0"/>
              <a:buNone/>
            </a:pPr>
            <a:r>
              <a:rPr lang="en-US" altLang="en-US" sz="1800" b="1" dirty="0" smtClean="0">
                <a:latin typeface="Arial" charset="0"/>
                <a:cs typeface="Arial" charset="0"/>
              </a:rPr>
              <a:t>Use </a:t>
            </a:r>
            <a:r>
              <a:rPr lang="en-US" altLang="en-US" sz="1800" b="1" dirty="0" smtClean="0">
                <a:latin typeface="Arial" charset="0"/>
                <a:cs typeface="Arial" charset="0"/>
              </a:rPr>
              <a:t>and distribution of dozers</a:t>
            </a:r>
          </a:p>
          <a:p>
            <a:pPr marL="0" indent="0" algn="just">
              <a:buFont typeface="Arial" charset="0"/>
              <a:buNone/>
            </a:pPr>
            <a:r>
              <a:rPr lang="en-US" altLang="en-US" sz="1800" dirty="0" smtClean="0">
                <a:latin typeface="Arial" charset="0"/>
                <a:cs typeface="Arial" charset="0"/>
              </a:rPr>
              <a:t>Dozers </a:t>
            </a:r>
            <a:r>
              <a:rPr lang="en-US" altLang="en-US" sz="1800" dirty="0" smtClean="0">
                <a:latin typeface="Arial" charset="0"/>
                <a:cs typeface="Arial" charset="0"/>
              </a:rPr>
              <a:t>are today one of the most widely used construction earthmoving machinery. In addition to carrying out earthworks often helping work.</a:t>
            </a:r>
          </a:p>
          <a:p>
            <a:pPr marL="0" indent="0" algn="just">
              <a:buFont typeface="Arial" charset="0"/>
              <a:buNone/>
            </a:pPr>
            <a:r>
              <a:rPr lang="en-US" altLang="en-US" sz="1800" dirty="0" smtClean="0">
                <a:latin typeface="Arial" charset="0"/>
                <a:cs typeface="Arial" charset="0"/>
              </a:rPr>
              <a:t>In </a:t>
            </a:r>
            <a:r>
              <a:rPr lang="en-US" altLang="en-US" sz="1800" dirty="0" smtClean="0">
                <a:latin typeface="Arial" charset="0"/>
                <a:cs typeface="Arial" charset="0"/>
              </a:rPr>
              <a:t>earthmoving dozer digging, moves, stores or spreads. Coordinating these operations can be performed:</a:t>
            </a:r>
          </a:p>
          <a:p>
            <a:pPr algn="just"/>
            <a:r>
              <a:rPr lang="en-US" altLang="en-US" sz="1800" dirty="0" smtClean="0">
                <a:latin typeface="Arial" charset="0"/>
                <a:cs typeface="Arial" charset="0"/>
              </a:rPr>
              <a:t>excavations </a:t>
            </a:r>
            <a:r>
              <a:rPr lang="en-US" altLang="en-US" sz="1800" dirty="0" smtClean="0">
                <a:latin typeface="Arial" charset="0"/>
                <a:cs typeface="Arial" charset="0"/>
              </a:rPr>
              <a:t>for different purposes - building foundations, drainage ditches, </a:t>
            </a:r>
            <a:r>
              <a:rPr lang="en-US" altLang="en-US" sz="1800" dirty="0" smtClean="0">
                <a:latin typeface="Arial" charset="0"/>
                <a:cs typeface="Arial" charset="0"/>
              </a:rPr>
              <a:t>pits various</a:t>
            </a:r>
            <a:r>
              <a:rPr lang="cs-CZ" altLang="en-US" sz="1800" dirty="0" smtClean="0">
                <a:latin typeface="Arial" charset="0"/>
                <a:cs typeface="Arial" charset="0"/>
              </a:rPr>
              <a:t> </a:t>
            </a:r>
            <a:r>
              <a:rPr lang="en-US" altLang="en-US" sz="1800" dirty="0" smtClean="0">
                <a:latin typeface="Arial" charset="0"/>
                <a:cs typeface="Arial" charset="0"/>
              </a:rPr>
              <a:t>and </a:t>
            </a:r>
            <a:r>
              <a:rPr lang="en-US" altLang="en-US" sz="1800" dirty="0" smtClean="0">
                <a:latin typeface="Arial" charset="0"/>
                <a:cs typeface="Arial" charset="0"/>
              </a:rPr>
              <a:t>depressions, trenching,</a:t>
            </a:r>
          </a:p>
          <a:p>
            <a:pPr algn="just"/>
            <a:r>
              <a:rPr lang="en-US" altLang="en-US" sz="1800" dirty="0" smtClean="0">
                <a:latin typeface="Arial" charset="0"/>
                <a:cs typeface="Arial" charset="0"/>
              </a:rPr>
              <a:t>lifting </a:t>
            </a:r>
            <a:r>
              <a:rPr lang="en-US" altLang="en-US" sz="1800" dirty="0" smtClean="0">
                <a:latin typeface="Arial" charset="0"/>
                <a:cs typeface="Arial" charset="0"/>
              </a:rPr>
              <a:t>and spreading excavated soil or weighed, its storage in the embankment, gross settlement and spreading,</a:t>
            </a:r>
          </a:p>
          <a:p>
            <a:pPr algn="just"/>
            <a:r>
              <a:rPr lang="en-US" altLang="en-US" sz="1800" dirty="0" smtClean="0">
                <a:latin typeface="Arial" charset="0"/>
                <a:cs typeface="Arial" charset="0"/>
              </a:rPr>
              <a:t>piling-up </a:t>
            </a:r>
            <a:r>
              <a:rPr lang="en-US" altLang="en-US" sz="1800" dirty="0" smtClean="0">
                <a:latin typeface="Arial" charset="0"/>
                <a:cs typeface="Arial" charset="0"/>
              </a:rPr>
              <a:t>of soil based producer to other machines, for example. Excavators,</a:t>
            </a:r>
          </a:p>
          <a:p>
            <a:pPr algn="just"/>
            <a:r>
              <a:rPr lang="en-US" altLang="en-US" sz="1800" dirty="0" smtClean="0">
                <a:latin typeface="Arial" charset="0"/>
                <a:cs typeface="Arial" charset="0"/>
              </a:rPr>
              <a:t>backfilling </a:t>
            </a:r>
            <a:r>
              <a:rPr lang="en-US" altLang="en-US" sz="1800" dirty="0" smtClean="0">
                <a:latin typeface="Arial" charset="0"/>
                <a:cs typeface="Arial" charset="0"/>
              </a:rPr>
              <a:t>trenches, pits, ditches,</a:t>
            </a:r>
          </a:p>
          <a:p>
            <a:pPr algn="just"/>
            <a:r>
              <a:rPr lang="en-US" altLang="en-US" sz="1800" dirty="0" smtClean="0">
                <a:latin typeface="Arial" charset="0"/>
                <a:cs typeface="Arial" charset="0"/>
              </a:rPr>
              <a:t>spreading </a:t>
            </a:r>
            <a:r>
              <a:rPr lang="en-US" altLang="en-US" sz="1800" dirty="0" smtClean="0">
                <a:latin typeface="Arial" charset="0"/>
                <a:cs typeface="Arial" charset="0"/>
              </a:rPr>
              <a:t>or piling-up of various building materials and others.</a:t>
            </a:r>
          </a:p>
        </p:txBody>
      </p:sp>
      <p:sp>
        <p:nvSpPr>
          <p:cNvPr id="8" name="Nadpis 1"/>
          <p:cNvSpPr txBox="1">
            <a:spLocks noGrp="1"/>
          </p:cNvSpPr>
          <p:nvPr>
            <p:ph type="title"/>
          </p:nvPr>
        </p:nvSpPr>
        <p:spPr>
          <a:xfrm>
            <a:off x="0" y="978150"/>
            <a:ext cx="9144000" cy="1325563"/>
          </a:xfrm>
        </p:spPr>
        <p:txBody>
          <a:bodyPr vert="horz" lIns="91440" tIns="45720" rIns="91440" bIns="45720" rtlCol="0" anchor="ctr" anchorCtr="0">
            <a:normAutofit/>
          </a:bodyPr>
          <a:lstStyle/>
          <a:p>
            <a:pPr algn="ctr"/>
            <a:r>
              <a:rPr lang="en-US" altLang="cs-CZ" sz="4800" b="1" cap="all" dirty="0" smtClean="0">
                <a:solidFill>
                  <a:schemeClr val="accent6">
                    <a:lumMod val="75000"/>
                  </a:schemeClr>
                </a:solidFill>
                <a:latin typeface="Arial" charset="0"/>
                <a:cs typeface="Arial" charset="0"/>
              </a:rPr>
              <a:t>Dozers</a:t>
            </a:r>
            <a:endParaRPr altLang="cs-CZ" sz="4800" b="1" cap="all" dirty="0">
              <a:solidFill>
                <a:schemeClr val="accent6">
                  <a:lumMod val="75000"/>
                </a:schemeClr>
              </a:solidFill>
              <a:latin typeface="Arial" charset="0"/>
              <a:cs typeface="Arial" charset="0"/>
            </a:endParaRP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35603109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Zástupný symbol pro obsah 2"/>
          <p:cNvSpPr txBox="1">
            <a:spLocks noGrp="1"/>
          </p:cNvSpPr>
          <p:nvPr>
            <p:ph idx="1"/>
          </p:nvPr>
        </p:nvSpPr>
        <p:spPr>
          <a:xfrm>
            <a:off x="154378" y="1869767"/>
            <a:ext cx="8811491" cy="4293527"/>
          </a:xfrm>
        </p:spPr>
        <p:txBody>
          <a:bodyPr>
            <a:normAutofit/>
          </a:bodyPr>
          <a:lstStyle/>
          <a:p>
            <a:pPr marL="0" indent="0">
              <a:buFont typeface="Arial" charset="0"/>
              <a:buNone/>
            </a:pPr>
            <a:r>
              <a:rPr lang="en-US" altLang="en-US" sz="2000" dirty="0" smtClean="0">
                <a:latin typeface="Arial" charset="0"/>
                <a:cs typeface="Arial" charset="0"/>
              </a:rPr>
              <a:t>Dozers </a:t>
            </a:r>
            <a:r>
              <a:rPr lang="en-US" altLang="en-US" sz="2000" dirty="0" smtClean="0">
                <a:latin typeface="Arial" charset="0"/>
                <a:cs typeface="Arial" charset="0"/>
              </a:rPr>
              <a:t>are also used for various odd jobs, such as:</a:t>
            </a:r>
          </a:p>
          <a:p>
            <a:r>
              <a:rPr lang="en-US" altLang="en-US" sz="2000" dirty="0" smtClean="0">
                <a:latin typeface="Arial" charset="0"/>
                <a:cs typeface="Arial" charset="0"/>
              </a:rPr>
              <a:t>removal </a:t>
            </a:r>
            <a:r>
              <a:rPr lang="en-US" altLang="en-US" sz="2000" dirty="0" smtClean="0">
                <a:latin typeface="Arial" charset="0"/>
                <a:cs typeface="Arial" charset="0"/>
              </a:rPr>
              <a:t>of vegetation and stumps, tree felling,</a:t>
            </a:r>
          </a:p>
          <a:p>
            <a:r>
              <a:rPr lang="en-US" altLang="en-US" sz="2000" dirty="0" smtClean="0">
                <a:latin typeface="Arial" charset="0"/>
                <a:cs typeface="Arial" charset="0"/>
              </a:rPr>
              <a:t>snow </a:t>
            </a:r>
            <a:r>
              <a:rPr lang="en-US" altLang="en-US" sz="2000" dirty="0" smtClean="0">
                <a:latin typeface="Arial" charset="0"/>
                <a:cs typeface="Arial" charset="0"/>
              </a:rPr>
              <a:t>removal</a:t>
            </a:r>
          </a:p>
          <a:p>
            <a:r>
              <a:rPr lang="en-US" altLang="en-US" sz="2000" dirty="0" smtClean="0">
                <a:latin typeface="Arial" charset="0"/>
                <a:cs typeface="Arial" charset="0"/>
              </a:rPr>
              <a:t>shove </a:t>
            </a:r>
            <a:r>
              <a:rPr lang="en-US" altLang="en-US" sz="2000" dirty="0" smtClean="0">
                <a:latin typeface="Arial" charset="0"/>
                <a:cs typeface="Arial" charset="0"/>
              </a:rPr>
              <a:t>scrapers when engaged in hard soils,</a:t>
            </a:r>
          </a:p>
          <a:p>
            <a:r>
              <a:rPr lang="en-US" altLang="en-US" sz="2000" dirty="0" smtClean="0">
                <a:latin typeface="Arial" charset="0"/>
                <a:cs typeface="Arial" charset="0"/>
              </a:rPr>
              <a:t>move </a:t>
            </a:r>
            <a:r>
              <a:rPr lang="en-US" altLang="en-US" sz="2000" dirty="0" smtClean="0">
                <a:latin typeface="Arial" charset="0"/>
                <a:cs typeface="Arial" charset="0"/>
              </a:rPr>
              <a:t>rippers, rollers and various auxiliary machinery,</a:t>
            </a:r>
          </a:p>
          <a:p>
            <a:r>
              <a:rPr lang="en-US" altLang="en-US" sz="2000" dirty="0" smtClean="0">
                <a:latin typeface="Arial" charset="0"/>
                <a:cs typeface="Arial" charset="0"/>
              </a:rPr>
              <a:t>disposal </a:t>
            </a:r>
            <a:r>
              <a:rPr lang="en-US" altLang="en-US" sz="2000" dirty="0" smtClean="0">
                <a:latin typeface="Arial" charset="0"/>
                <a:cs typeface="Arial" charset="0"/>
              </a:rPr>
              <a:t>of soil over the ramp,</a:t>
            </a:r>
          </a:p>
          <a:p>
            <a:r>
              <a:rPr lang="en-US" altLang="en-US" sz="2000" dirty="0" smtClean="0">
                <a:latin typeface="Arial" charset="0"/>
                <a:cs typeface="Arial" charset="0"/>
              </a:rPr>
              <a:t>rescue</a:t>
            </a:r>
            <a:r>
              <a:rPr lang="en-US" altLang="en-US" sz="2000" dirty="0" smtClean="0">
                <a:latin typeface="Arial" charset="0"/>
                <a:cs typeface="Arial" charset="0"/>
              </a:rPr>
              <a:t>.</a:t>
            </a:r>
          </a:p>
          <a:p>
            <a:pPr marL="0" indent="0">
              <a:buNone/>
            </a:pPr>
            <a:r>
              <a:rPr lang="en-US" altLang="en-US" sz="2000" dirty="0" smtClean="0">
                <a:latin typeface="Arial" charset="0"/>
                <a:cs typeface="Arial" charset="0"/>
              </a:rPr>
              <a:t>The </a:t>
            </a:r>
            <a:r>
              <a:rPr lang="en-US" altLang="en-US" sz="2000" dirty="0" smtClean="0">
                <a:latin typeface="Arial" charset="0"/>
                <a:cs typeface="Arial" charset="0"/>
              </a:rPr>
              <a:t>basic functional units dozer:</a:t>
            </a:r>
          </a:p>
          <a:p>
            <a:r>
              <a:rPr lang="en-US" altLang="en-US" sz="2000" dirty="0" smtClean="0">
                <a:latin typeface="Arial" charset="0"/>
                <a:cs typeface="Arial" charset="0"/>
              </a:rPr>
              <a:t>carrier </a:t>
            </a:r>
            <a:r>
              <a:rPr lang="en-US" altLang="en-US" sz="2000" dirty="0" smtClean="0">
                <a:latin typeface="Arial" charset="0"/>
                <a:cs typeface="Arial" charset="0"/>
              </a:rPr>
              <a:t>- wheeled or tracked </a:t>
            </a:r>
            <a:endParaRPr lang="cs-CZ" altLang="en-US" sz="2000" dirty="0" smtClean="0">
              <a:latin typeface="Arial" charset="0"/>
              <a:cs typeface="Arial" charset="0"/>
            </a:endParaRPr>
          </a:p>
          <a:p>
            <a:r>
              <a:rPr lang="en-US" altLang="en-US" sz="2000" dirty="0" smtClean="0">
                <a:latin typeface="Arial" charset="0"/>
                <a:cs typeface="Arial" charset="0"/>
              </a:rPr>
              <a:t>bulldozer </a:t>
            </a:r>
            <a:r>
              <a:rPr lang="en-US" altLang="en-US" sz="2000" dirty="0" smtClean="0">
                <a:latin typeface="Arial" charset="0"/>
                <a:cs typeface="Arial" charset="0"/>
              </a:rPr>
              <a:t>equipment - blade pusher arms, hydraulic motors to </a:t>
            </a:r>
            <a:r>
              <a:rPr altLang="en-US" sz="2000" dirty="0" smtClean="0">
                <a:latin typeface="Arial" charset="0"/>
                <a:cs typeface="Arial" charset="0"/>
              </a:rPr>
              <a:t>	</a:t>
            </a:r>
            <a:r>
              <a:rPr lang="en-US" altLang="en-US" sz="2000" dirty="0" smtClean="0">
                <a:latin typeface="Arial" charset="0"/>
                <a:cs typeface="Arial" charset="0"/>
              </a:rPr>
              <a:t>change the tilt blade, hydraulic blade lift.</a:t>
            </a:r>
          </a:p>
        </p:txBody>
      </p:sp>
      <p:sp>
        <p:nvSpPr>
          <p:cNvPr id="8" name="Nadpis 1"/>
          <p:cNvSpPr txBox="1">
            <a:spLocks noGrp="1"/>
          </p:cNvSpPr>
          <p:nvPr>
            <p:ph type="title"/>
          </p:nvPr>
        </p:nvSpPr>
        <p:spPr>
          <a:xfrm>
            <a:off x="0" y="1073151"/>
            <a:ext cx="9144000" cy="791276"/>
          </a:xfrm>
        </p:spPr>
        <p:txBody>
          <a:bodyPr vert="horz" lIns="91440" tIns="45720" rIns="91440" bIns="45720" rtlCol="0" anchor="ctr" anchorCtr="0">
            <a:normAutofit/>
          </a:bodyPr>
          <a:lstStyle/>
          <a:p>
            <a:pPr algn="ctr"/>
            <a:r>
              <a:rPr lang="en-US" altLang="cs-CZ" sz="4800" b="1" cap="all" dirty="0" smtClean="0">
                <a:solidFill>
                  <a:schemeClr val="accent6">
                    <a:lumMod val="75000"/>
                  </a:schemeClr>
                </a:solidFill>
                <a:latin typeface="Arial" charset="0"/>
                <a:cs typeface="Arial" charset="0"/>
              </a:rPr>
              <a:t>Dozers</a:t>
            </a:r>
            <a:endParaRPr altLang="cs-CZ" sz="4800" b="1" cap="all" dirty="0">
              <a:solidFill>
                <a:schemeClr val="accent6">
                  <a:lumMod val="75000"/>
                </a:schemeClr>
              </a:solidFill>
              <a:latin typeface="Arial" charset="0"/>
              <a:cs typeface="Arial" charset="0"/>
            </a:endParaRP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13559869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Zástupný symbol pro obsah 2"/>
          <p:cNvSpPr txBox="1">
            <a:spLocks noGrp="1"/>
          </p:cNvSpPr>
          <p:nvPr>
            <p:ph idx="1"/>
          </p:nvPr>
        </p:nvSpPr>
        <p:spPr>
          <a:xfrm>
            <a:off x="290946" y="2039939"/>
            <a:ext cx="8674924" cy="4123355"/>
          </a:xfrm>
        </p:spPr>
        <p:txBody>
          <a:bodyPr/>
          <a:lstStyle/>
          <a:p>
            <a:pPr marL="0" indent="0" algn="just">
              <a:buFont typeface="Arial" charset="0"/>
              <a:buNone/>
            </a:pPr>
            <a:r>
              <a:rPr lang="en-US" altLang="en-US" sz="1600" b="1" dirty="0" smtClean="0">
                <a:latin typeface="Calibri" pitchFamily="34" charset="0"/>
              </a:rPr>
              <a:t>Distribution dozers:</a:t>
            </a:r>
          </a:p>
          <a:p>
            <a:pPr marL="342900" indent="-342900" algn="just">
              <a:buFont typeface="+mj-lt"/>
              <a:buAutoNum type="alphaLcParenR"/>
            </a:pPr>
            <a:r>
              <a:rPr lang="en-US" altLang="en-US" sz="1600" dirty="0" smtClean="0">
                <a:latin typeface="Calibri" pitchFamily="34" charset="0"/>
              </a:rPr>
              <a:t>according </a:t>
            </a:r>
            <a:r>
              <a:rPr lang="en-US" altLang="en-US" sz="1600" dirty="0" smtClean="0">
                <a:latin typeface="Calibri" pitchFamily="34" charset="0"/>
              </a:rPr>
              <a:t>to the type of chassis base machine is divided into wheeled and tracked </a:t>
            </a:r>
            <a:r>
              <a:rPr altLang="en-US" sz="1600" dirty="0" smtClean="0">
                <a:latin typeface="Calibri" pitchFamily="34" charset="0"/>
              </a:rPr>
              <a:t>	</a:t>
            </a:r>
            <a:r>
              <a:rPr lang="en-US" altLang="en-US" sz="1600" dirty="0" smtClean="0">
                <a:latin typeface="Calibri" pitchFamily="34" charset="0"/>
              </a:rPr>
              <a:t>dozers,</a:t>
            </a:r>
          </a:p>
          <a:p>
            <a:pPr marL="342900" indent="-342900" algn="just">
              <a:buFont typeface="+mj-lt"/>
              <a:buAutoNum type="alphaLcParenR"/>
            </a:pPr>
            <a:r>
              <a:rPr lang="en-US" altLang="en-US" sz="1600" dirty="0" smtClean="0">
                <a:latin typeface="Calibri" pitchFamily="34" charset="0"/>
              </a:rPr>
              <a:t>if </a:t>
            </a:r>
            <a:r>
              <a:rPr lang="en-US" altLang="en-US" sz="1600" dirty="0" smtClean="0">
                <a:latin typeface="Calibri" pitchFamily="34" charset="0"/>
              </a:rPr>
              <a:t>possible blade adjustments know:</a:t>
            </a:r>
          </a:p>
          <a:p>
            <a:pPr algn="just"/>
            <a:r>
              <a:rPr lang="en-US" altLang="en-US" sz="1600" dirty="0" smtClean="0">
                <a:latin typeface="Calibri" pitchFamily="34" charset="0"/>
              </a:rPr>
              <a:t>bulldozers </a:t>
            </a:r>
            <a:r>
              <a:rPr lang="en-US" altLang="en-US" sz="1600" dirty="0" smtClean="0">
                <a:latin typeface="Calibri" pitchFamily="34" charset="0"/>
              </a:rPr>
              <a:t>- blade is permanently set perpendicular to the longitudinal axis of the </a:t>
            </a:r>
            <a:r>
              <a:rPr lang="en-US" altLang="en-US" sz="1600" dirty="0" smtClean="0">
                <a:latin typeface="Calibri" pitchFamily="34" charset="0"/>
              </a:rPr>
              <a:t>machine</a:t>
            </a:r>
            <a:r>
              <a:rPr lang="en-US" altLang="en-US" sz="1600" dirty="0" smtClean="0">
                <a:latin typeface="Calibri" pitchFamily="34" charset="0"/>
              </a:rPr>
              <a:t>. Can dig and pour only forward.</a:t>
            </a:r>
          </a:p>
          <a:p>
            <a:pPr algn="just"/>
            <a:r>
              <a:rPr lang="en-US" altLang="en-US" sz="1600" dirty="0" err="1" smtClean="0">
                <a:latin typeface="Calibri" pitchFamily="34" charset="0"/>
              </a:rPr>
              <a:t>angledozer</a:t>
            </a:r>
            <a:r>
              <a:rPr lang="en-US" altLang="en-US" sz="1600" dirty="0" smtClean="0">
                <a:latin typeface="Calibri" pitchFamily="34" charset="0"/>
              </a:rPr>
              <a:t> </a:t>
            </a:r>
            <a:r>
              <a:rPr lang="en-US" altLang="en-US" sz="1600" dirty="0" smtClean="0">
                <a:latin typeface="Calibri" pitchFamily="34" charset="0"/>
              </a:rPr>
              <a:t>- blade can be turned in the horizontal plane to about 60 ° relative to the </a:t>
            </a:r>
            <a:r>
              <a:rPr lang="en-US" altLang="en-US" sz="1600" dirty="0" smtClean="0">
                <a:latin typeface="Calibri" pitchFamily="34" charset="0"/>
              </a:rPr>
              <a:t>longitudinal </a:t>
            </a:r>
            <a:r>
              <a:rPr lang="en-US" altLang="en-US" sz="1600" dirty="0" smtClean="0">
                <a:latin typeface="Calibri" pitchFamily="34" charset="0"/>
              </a:rPr>
              <a:t>axis of the machine. It can work either as a bulldozer or earth may roll into </a:t>
            </a:r>
            <a:r>
              <a:rPr lang="en-US" altLang="en-US" sz="1600" dirty="0" smtClean="0">
                <a:latin typeface="Calibri" pitchFamily="34" charset="0"/>
              </a:rPr>
              <a:t>the </a:t>
            </a:r>
            <a:r>
              <a:rPr lang="en-US" altLang="en-US" sz="1600" dirty="0" smtClean="0">
                <a:latin typeface="Calibri" pitchFamily="34" charset="0"/>
              </a:rPr>
              <a:t>party.</a:t>
            </a:r>
          </a:p>
          <a:p>
            <a:pPr algn="just"/>
            <a:r>
              <a:rPr lang="en-US" altLang="en-US" sz="1600" dirty="0" err="1" smtClean="0">
                <a:latin typeface="Calibri" pitchFamily="34" charset="0"/>
              </a:rPr>
              <a:t>tildozer</a:t>
            </a:r>
            <a:r>
              <a:rPr lang="en-US" altLang="en-US" sz="1600" dirty="0" smtClean="0">
                <a:latin typeface="Calibri" pitchFamily="34" charset="0"/>
              </a:rPr>
              <a:t>  </a:t>
            </a:r>
            <a:r>
              <a:rPr lang="en-US" altLang="en-US" sz="1600" dirty="0" smtClean="0">
                <a:latin typeface="Calibri" pitchFamily="34" charset="0"/>
              </a:rPr>
              <a:t>- the blade can be rotated in the vertical plane of up to 30</a:t>
            </a:r>
            <a:r>
              <a:rPr lang="en-US" altLang="en-US" sz="1600" baseline="30000" dirty="0" smtClean="0">
                <a:latin typeface="Calibri" pitchFamily="34" charset="0"/>
              </a:rPr>
              <a:t>o</a:t>
            </a:r>
            <a:r>
              <a:rPr lang="en-US" altLang="en-US" sz="1600" dirty="0" smtClean="0">
                <a:latin typeface="Calibri" pitchFamily="34" charset="0"/>
              </a:rPr>
              <a:t>.</a:t>
            </a:r>
          </a:p>
          <a:p>
            <a:pPr algn="just"/>
            <a:r>
              <a:rPr lang="en-US" altLang="en-US" sz="1600" dirty="0" smtClean="0">
                <a:latin typeface="Calibri" pitchFamily="34" charset="0"/>
              </a:rPr>
              <a:t>universal </a:t>
            </a:r>
            <a:r>
              <a:rPr lang="en-US" altLang="en-US" sz="1600" dirty="0" smtClean="0">
                <a:latin typeface="Calibri" pitchFamily="34" charset="0"/>
              </a:rPr>
              <a:t>dozers </a:t>
            </a:r>
            <a:r>
              <a:rPr lang="en-US" altLang="en-US" sz="1600" dirty="0" smtClean="0">
                <a:latin typeface="Calibri" pitchFamily="34" charset="0"/>
              </a:rPr>
              <a:t>- </a:t>
            </a:r>
            <a:r>
              <a:rPr lang="en-US" altLang="en-US" sz="1600" dirty="0" smtClean="0">
                <a:latin typeface="Calibri" pitchFamily="34" charset="0"/>
              </a:rPr>
              <a:t>Blade has all of the above options, or it can be changed </a:t>
            </a:r>
            <a:r>
              <a:rPr altLang="en-US" sz="1600" dirty="0" smtClean="0">
                <a:latin typeface="Calibri" pitchFamily="34" charset="0"/>
              </a:rPr>
              <a:t>	</a:t>
            </a:r>
            <a:r>
              <a:rPr lang="en-US" altLang="en-US" sz="1600" dirty="0" smtClean="0">
                <a:latin typeface="Calibri" pitchFamily="34" charset="0"/>
              </a:rPr>
              <a:t>for</a:t>
            </a:r>
            <a:r>
              <a:rPr lang="cs-CZ" altLang="en-US" sz="1600" dirty="0" smtClean="0">
                <a:latin typeface="Calibri" pitchFamily="34" charset="0"/>
              </a:rPr>
              <a:t> </a:t>
            </a:r>
            <a:r>
              <a:rPr lang="en-US" altLang="en-US" sz="1600" dirty="0" smtClean="0">
                <a:latin typeface="Calibri" pitchFamily="34" charset="0"/>
              </a:rPr>
              <a:t>different</a:t>
            </a:r>
            <a:r>
              <a:rPr lang="cs-CZ" altLang="en-US" sz="1600" dirty="0" smtClean="0">
                <a:latin typeface="Calibri" pitchFamily="34" charset="0"/>
              </a:rPr>
              <a:t> </a:t>
            </a:r>
            <a:r>
              <a:rPr lang="en-US" altLang="en-US" sz="1600" dirty="0" smtClean="0">
                <a:latin typeface="Calibri" pitchFamily="34" charset="0"/>
              </a:rPr>
              <a:t>working </a:t>
            </a:r>
            <a:r>
              <a:rPr lang="en-US" altLang="en-US" sz="1600" dirty="0" smtClean="0">
                <a:latin typeface="Calibri" pitchFamily="34" charset="0"/>
              </a:rPr>
              <a:t>body.</a:t>
            </a:r>
          </a:p>
          <a:p>
            <a:pPr algn="just"/>
            <a:r>
              <a:rPr lang="en-US" altLang="en-US" sz="1600" dirty="0" smtClean="0">
                <a:latin typeface="Calibri" pitchFamily="34" charset="0"/>
              </a:rPr>
              <a:t>special </a:t>
            </a:r>
            <a:r>
              <a:rPr lang="en-US" altLang="en-US" sz="1600" dirty="0" smtClean="0">
                <a:latin typeface="Calibri" pitchFamily="34" charset="0"/>
              </a:rPr>
              <a:t>dozer, which are mostly used dozers chevron. Among the special also includes </a:t>
            </a:r>
            <a:r>
              <a:rPr altLang="en-US" sz="1600" dirty="0" smtClean="0">
                <a:latin typeface="Calibri" pitchFamily="34" charset="0"/>
              </a:rPr>
              <a:t>	</a:t>
            </a:r>
            <a:r>
              <a:rPr lang="en-US" altLang="en-US" sz="1600" dirty="0" smtClean="0">
                <a:latin typeface="Calibri" pitchFamily="34" charset="0"/>
              </a:rPr>
              <a:t>dozers Dozer loaders equipped with a claw </a:t>
            </a:r>
            <a:r>
              <a:rPr lang="en-US" altLang="en-US" sz="1600" dirty="0" smtClean="0">
                <a:latin typeface="Calibri" pitchFamily="34" charset="0"/>
              </a:rPr>
              <a:t>blade.</a:t>
            </a:r>
            <a:endParaRPr lang="en-US" altLang="en-US" sz="1600" dirty="0" smtClean="0">
              <a:latin typeface="Calibri" pitchFamily="34" charset="0"/>
            </a:endParaRPr>
          </a:p>
          <a:p>
            <a:pPr marL="0" indent="0" algn="just">
              <a:buFont typeface="Arial" charset="0"/>
              <a:buNone/>
            </a:pPr>
            <a:r>
              <a:rPr lang="en-US" altLang="en-US" sz="1600" dirty="0" smtClean="0">
                <a:latin typeface="Calibri" pitchFamily="34" charset="0"/>
              </a:rPr>
              <a:t>The ACR is used dozer Caterpillar D5N, D6K or old dozer D-686th.</a:t>
            </a:r>
          </a:p>
          <a:p>
            <a:pPr marL="0" indent="0" algn="just">
              <a:buFont typeface="Arial" charset="0"/>
              <a:buNone/>
            </a:pPr>
            <a:endParaRPr lang="en-US" altLang="en-US" dirty="0" smtClean="0">
              <a:latin typeface="Calibri" pitchFamily="34" charset="0"/>
            </a:endParaRPr>
          </a:p>
        </p:txBody>
      </p:sp>
      <p:sp>
        <p:nvSpPr>
          <p:cNvPr id="8" name="Nadpis 1"/>
          <p:cNvSpPr txBox="1">
            <a:spLocks noGrp="1"/>
          </p:cNvSpPr>
          <p:nvPr>
            <p:ph type="title"/>
          </p:nvPr>
        </p:nvSpPr>
        <p:spPr>
          <a:xfrm>
            <a:off x="0" y="1073150"/>
            <a:ext cx="9144000" cy="910029"/>
          </a:xfrm>
        </p:spPr>
        <p:txBody>
          <a:bodyPr vert="horz" lIns="91440" tIns="45720" rIns="91440" bIns="45720" rtlCol="0" anchor="ctr" anchorCtr="0">
            <a:normAutofit/>
          </a:bodyPr>
          <a:lstStyle/>
          <a:p>
            <a:pPr algn="ctr"/>
            <a:r>
              <a:rPr lang="en-US" altLang="cs-CZ" sz="4800" b="1" cap="all" dirty="0" smtClean="0">
                <a:solidFill>
                  <a:schemeClr val="accent6">
                    <a:lumMod val="75000"/>
                  </a:schemeClr>
                </a:solidFill>
                <a:latin typeface="Arial" charset="0"/>
                <a:cs typeface="Arial" charset="0"/>
              </a:rPr>
              <a:t>Dozers</a:t>
            </a:r>
            <a:endParaRPr altLang="cs-CZ" sz="4800" b="1" cap="all" dirty="0">
              <a:solidFill>
                <a:schemeClr val="accent6">
                  <a:lumMod val="75000"/>
                </a:schemeClr>
              </a:solidFill>
              <a:latin typeface="Arial" charset="0"/>
              <a:cs typeface="Arial" charset="0"/>
            </a:endParaRP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35511470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Zástupný symbol pro obsah 2"/>
          <p:cNvSpPr txBox="1">
            <a:spLocks noGrp="1"/>
          </p:cNvSpPr>
          <p:nvPr>
            <p:ph idx="1"/>
          </p:nvPr>
        </p:nvSpPr>
        <p:spPr>
          <a:xfrm>
            <a:off x="267195" y="2223737"/>
            <a:ext cx="8663050" cy="3773302"/>
          </a:xfrm>
        </p:spPr>
        <p:txBody>
          <a:bodyPr/>
          <a:lstStyle/>
          <a:p>
            <a:pPr marL="0" indent="0" algn="just">
              <a:buFont typeface="Arial" charset="0"/>
              <a:buNone/>
            </a:pPr>
            <a:r>
              <a:rPr lang="en-US" altLang="en-US" sz="2000" dirty="0" smtClean="0">
                <a:latin typeface="Calibri" pitchFamily="34" charset="0"/>
              </a:rPr>
              <a:t>Grader </a:t>
            </a:r>
            <a:r>
              <a:rPr lang="en-US" altLang="en-US" sz="2000" dirty="0" smtClean="0">
                <a:latin typeface="Calibri" pitchFamily="34" charset="0"/>
              </a:rPr>
              <a:t>is a self-propelled wheeled machine (wheeled), equipped with an adjustable blade between the front and rear axles. Grader mines, moves and spreads material, usually according to the requirements for comparing a sloping terrain. Those movements, positions and settings grader blades give a wide range of applications.</a:t>
            </a:r>
          </a:p>
          <a:p>
            <a:pPr marL="0" indent="0" algn="just">
              <a:buFont typeface="Arial" charset="0"/>
              <a:buNone/>
            </a:pPr>
            <a:r>
              <a:rPr lang="en-US" altLang="en-US" sz="2000" dirty="0" smtClean="0">
                <a:latin typeface="Calibri" pitchFamily="34" charset="0"/>
              </a:rPr>
              <a:t>In </a:t>
            </a:r>
            <a:r>
              <a:rPr lang="en-US" altLang="en-US" sz="2000" dirty="0" smtClean="0">
                <a:latin typeface="Calibri" pitchFamily="34" charset="0"/>
              </a:rPr>
              <a:t>addition to the main blade (between axes) are motor graders also </a:t>
            </a:r>
            <a:r>
              <a:rPr altLang="en-US" sz="2000" dirty="0" smtClean="0">
                <a:latin typeface="Calibri" pitchFamily="34" charset="0"/>
              </a:rPr>
              <a:t>	</a:t>
            </a:r>
            <a:r>
              <a:rPr lang="en-US" altLang="en-US" sz="2000" dirty="0" smtClean="0">
                <a:latin typeface="Calibri" pitchFamily="34" charset="0"/>
              </a:rPr>
              <a:t>have:</a:t>
            </a:r>
          </a:p>
          <a:p>
            <a:pPr algn="just"/>
            <a:r>
              <a:rPr lang="en-US" altLang="en-US" sz="2000" dirty="0" smtClean="0">
                <a:latin typeface="Calibri" pitchFamily="34" charset="0"/>
              </a:rPr>
              <a:t>front </a:t>
            </a:r>
            <a:r>
              <a:rPr lang="en-US" altLang="en-US" sz="2000" dirty="0" smtClean="0">
                <a:latin typeface="Calibri" pitchFamily="34" charset="0"/>
              </a:rPr>
              <a:t>bulldozer blade,</a:t>
            </a:r>
          </a:p>
          <a:p>
            <a:pPr algn="just"/>
            <a:r>
              <a:rPr lang="en-US" altLang="en-US" sz="2000" dirty="0" smtClean="0">
                <a:latin typeface="Calibri" pitchFamily="34" charset="0"/>
              </a:rPr>
              <a:t>ripper</a:t>
            </a:r>
            <a:r>
              <a:rPr lang="en-US" altLang="en-US" sz="2000" dirty="0" smtClean="0">
                <a:latin typeface="Calibri" pitchFamily="34" charset="0"/>
              </a:rPr>
              <a:t>,</a:t>
            </a:r>
          </a:p>
          <a:p>
            <a:pPr algn="just"/>
            <a:r>
              <a:rPr lang="en-US" altLang="en-US" sz="2000" dirty="0" smtClean="0">
                <a:latin typeface="Calibri" pitchFamily="34" charset="0"/>
              </a:rPr>
              <a:t>shortened </a:t>
            </a:r>
            <a:r>
              <a:rPr lang="en-US" altLang="en-US" sz="2000" dirty="0" smtClean="0">
                <a:latin typeface="Calibri" pitchFamily="34" charset="0"/>
              </a:rPr>
              <a:t>or extended blade, which can, if necessary, mount instead </a:t>
            </a:r>
            <a:r>
              <a:rPr lang="en-US" altLang="en-US" sz="2000" dirty="0" smtClean="0">
                <a:latin typeface="Calibri" pitchFamily="34" charset="0"/>
              </a:rPr>
              <a:t>of </a:t>
            </a:r>
            <a:r>
              <a:rPr lang="en-US" altLang="en-US" sz="2000" dirty="0" smtClean="0">
                <a:latin typeface="Calibri" pitchFamily="34" charset="0"/>
              </a:rPr>
              <a:t>the base blade</a:t>
            </a:r>
          </a:p>
          <a:p>
            <a:pPr algn="just"/>
            <a:r>
              <a:rPr lang="en-US" altLang="en-US" sz="2000" dirty="0" smtClean="0">
                <a:latin typeface="Calibri" pitchFamily="34" charset="0"/>
              </a:rPr>
              <a:t>possibly </a:t>
            </a:r>
            <a:r>
              <a:rPr lang="en-US" altLang="en-US" sz="2000" dirty="0" smtClean="0">
                <a:latin typeface="Calibri" pitchFamily="34" charset="0"/>
              </a:rPr>
              <a:t>other special additional sensing devices</a:t>
            </a:r>
            <a:r>
              <a:rPr lang="en-US" altLang="en-US" sz="2000" dirty="0" smtClean="0">
                <a:latin typeface="Calibri" pitchFamily="34" charset="0"/>
              </a:rPr>
              <a:t>.</a:t>
            </a:r>
            <a:endParaRPr lang="en-US" altLang="en-US" dirty="0" smtClean="0">
              <a:latin typeface="Calibri" pitchFamily="34" charset="0"/>
            </a:endParaRPr>
          </a:p>
          <a:p>
            <a:pPr marL="0" indent="0" algn="just">
              <a:buFont typeface="Arial" charset="0"/>
              <a:buNone/>
            </a:pPr>
            <a:endParaRPr lang="en-US" altLang="en-US" dirty="0" smtClean="0">
              <a:latin typeface="Calibri" pitchFamily="34" charset="0"/>
            </a:endParaRPr>
          </a:p>
        </p:txBody>
      </p:sp>
      <p:sp>
        <p:nvSpPr>
          <p:cNvPr id="8" name="Nadpis 1"/>
          <p:cNvSpPr txBox="1">
            <a:spLocks noGrp="1"/>
          </p:cNvSpPr>
          <p:nvPr>
            <p:ph type="title"/>
          </p:nvPr>
        </p:nvSpPr>
        <p:spPr>
          <a:xfrm>
            <a:off x="0" y="1073151"/>
            <a:ext cx="9144000" cy="1064408"/>
          </a:xfrm>
        </p:spPr>
        <p:txBody>
          <a:bodyPr vert="horz" lIns="91440" tIns="45720" rIns="91440" bIns="45720" rtlCol="0" anchor="ctr" anchorCtr="0">
            <a:normAutofit/>
          </a:bodyPr>
          <a:lstStyle/>
          <a:p>
            <a:pPr algn="ctr"/>
            <a:r>
              <a:rPr lang="cs-CZ" altLang="cs-CZ" sz="4800" b="1" cap="all" dirty="0" smtClean="0">
                <a:solidFill>
                  <a:schemeClr val="accent6">
                    <a:lumMod val="75000"/>
                  </a:schemeClr>
                </a:solidFill>
                <a:latin typeface="Arial" charset="0"/>
                <a:cs typeface="Arial" charset="0"/>
              </a:rPr>
              <a:t>grad</a:t>
            </a:r>
            <a:r>
              <a:rPr lang="en-US" altLang="cs-CZ" sz="4800" b="1" cap="all" dirty="0" err="1" smtClean="0">
                <a:solidFill>
                  <a:schemeClr val="accent6">
                    <a:lumMod val="75000"/>
                  </a:schemeClr>
                </a:solidFill>
                <a:latin typeface="Arial" charset="0"/>
                <a:cs typeface="Arial" charset="0"/>
              </a:rPr>
              <a:t>ers</a:t>
            </a:r>
            <a:endParaRPr altLang="cs-CZ" sz="4800" b="1" cap="all" dirty="0">
              <a:solidFill>
                <a:schemeClr val="accent6">
                  <a:lumMod val="75000"/>
                </a:schemeClr>
              </a:solidFill>
              <a:latin typeface="Arial" charset="0"/>
              <a:cs typeface="Arial" charset="0"/>
            </a:endParaRP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24081234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Zástupný symbol pro obsah 2"/>
          <p:cNvSpPr txBox="1">
            <a:spLocks noGrp="1"/>
          </p:cNvSpPr>
          <p:nvPr>
            <p:ph idx="1"/>
          </p:nvPr>
        </p:nvSpPr>
        <p:spPr>
          <a:xfrm>
            <a:off x="338447" y="1899579"/>
            <a:ext cx="8615548" cy="4216214"/>
          </a:xfrm>
        </p:spPr>
        <p:txBody>
          <a:bodyPr/>
          <a:lstStyle/>
          <a:p>
            <a:pPr marL="0" indent="0" algn="just">
              <a:buFont typeface="Arial" charset="0"/>
              <a:buNone/>
            </a:pPr>
            <a:r>
              <a:rPr lang="en-US" altLang="en-US" sz="1800" b="1" dirty="0" smtClean="0">
                <a:latin typeface="Calibri" pitchFamily="34" charset="0"/>
              </a:rPr>
              <a:t>Distribution graders</a:t>
            </a:r>
          </a:p>
          <a:p>
            <a:pPr marL="0" indent="0" algn="just">
              <a:buFont typeface="Arial" charset="0"/>
              <a:buNone/>
            </a:pPr>
            <a:r>
              <a:rPr lang="en-US" altLang="en-US" sz="1800" dirty="0" smtClean="0">
                <a:latin typeface="Calibri" pitchFamily="34" charset="0"/>
              </a:rPr>
              <a:t>According </a:t>
            </a:r>
            <a:r>
              <a:rPr lang="en-US" altLang="en-US" sz="1800" dirty="0" smtClean="0">
                <a:latin typeface="Calibri" pitchFamily="34" charset="0"/>
              </a:rPr>
              <a:t>to the travel options (power sources) distinguish graders drawn (outboard or trailed) and motor graders. Motor graders are working with self-propelled machines (own engine for taxiing and control) and therefore with a single operator. Usually have one front and two rear axles, same speed forward and reverse and modern structures also be able to turn the 1800 Operator Station.</a:t>
            </a:r>
          </a:p>
          <a:p>
            <a:pPr marL="0" indent="0" algn="just">
              <a:buFont typeface="Arial" charset="0"/>
              <a:buNone/>
            </a:pPr>
            <a:r>
              <a:rPr lang="en-US" altLang="en-US" sz="1600" b="1" dirty="0" smtClean="0">
                <a:latin typeface="Calibri" pitchFamily="34" charset="0"/>
              </a:rPr>
              <a:t>Work graders affected by the following conditions:</a:t>
            </a:r>
          </a:p>
          <a:p>
            <a:pPr algn="just"/>
            <a:r>
              <a:rPr lang="en-US" altLang="en-US" sz="1600" dirty="0" smtClean="0">
                <a:latin typeface="Calibri" pitchFamily="34" charset="0"/>
              </a:rPr>
              <a:t>the </a:t>
            </a:r>
            <a:r>
              <a:rPr lang="en-US" altLang="en-US" sz="1600" dirty="0" smtClean="0">
                <a:latin typeface="Calibri" pitchFamily="34" charset="0"/>
              </a:rPr>
              <a:t>location of the blade,</a:t>
            </a:r>
          </a:p>
          <a:p>
            <a:pPr algn="just"/>
            <a:r>
              <a:rPr lang="en-US" altLang="en-US" sz="1600" dirty="0" smtClean="0">
                <a:latin typeface="Calibri" pitchFamily="34" charset="0"/>
              </a:rPr>
              <a:t>setting </a:t>
            </a:r>
            <a:r>
              <a:rPr lang="en-US" altLang="en-US" sz="1600" dirty="0" smtClean="0">
                <a:latin typeface="Calibri" pitchFamily="34" charset="0"/>
              </a:rPr>
              <a:t>the cutting blade angle,</a:t>
            </a:r>
          </a:p>
          <a:p>
            <a:pPr algn="just"/>
            <a:r>
              <a:rPr lang="en-US" altLang="en-US" sz="1600" dirty="0" smtClean="0">
                <a:latin typeface="Calibri" pitchFamily="34" charset="0"/>
              </a:rPr>
              <a:t>angle </a:t>
            </a:r>
            <a:r>
              <a:rPr lang="en-US" altLang="en-US" sz="1600" dirty="0" smtClean="0">
                <a:latin typeface="Calibri" pitchFamily="34" charset="0"/>
              </a:rPr>
              <a:t>of rotation of the blade,</a:t>
            </a:r>
          </a:p>
          <a:p>
            <a:pPr algn="just"/>
            <a:r>
              <a:rPr lang="en-US" altLang="en-US" sz="1600" dirty="0" smtClean="0">
                <a:latin typeface="Calibri" pitchFamily="34" charset="0"/>
              </a:rPr>
              <a:t>tilting </a:t>
            </a:r>
            <a:r>
              <a:rPr lang="en-US" altLang="en-US" sz="1600" dirty="0" smtClean="0">
                <a:latin typeface="Calibri" pitchFamily="34" charset="0"/>
              </a:rPr>
              <a:t>front wheels,</a:t>
            </a:r>
          </a:p>
          <a:p>
            <a:pPr algn="just"/>
            <a:r>
              <a:rPr lang="en-US" altLang="en-US" sz="1600" dirty="0" smtClean="0">
                <a:latin typeface="Calibri" pitchFamily="34" charset="0"/>
              </a:rPr>
              <a:t>maneuverability </a:t>
            </a:r>
            <a:r>
              <a:rPr lang="en-US" altLang="en-US" sz="1600" dirty="0" smtClean="0">
                <a:latin typeface="Calibri" pitchFamily="34" charset="0"/>
              </a:rPr>
              <a:t>graders,</a:t>
            </a:r>
          </a:p>
          <a:p>
            <a:pPr algn="just"/>
            <a:r>
              <a:rPr lang="en-US" altLang="en-US" sz="1600" dirty="0" smtClean="0">
                <a:latin typeface="Calibri" pitchFamily="34" charset="0"/>
              </a:rPr>
              <a:t>automatic </a:t>
            </a:r>
            <a:r>
              <a:rPr lang="en-US" altLang="en-US" sz="1600" dirty="0" smtClean="0">
                <a:latin typeface="Calibri" pitchFamily="34" charset="0"/>
              </a:rPr>
              <a:t>leveling</a:t>
            </a:r>
            <a:r>
              <a:rPr lang="en-US" altLang="en-US" sz="1600" dirty="0" smtClean="0">
                <a:latin typeface="Calibri" pitchFamily="34" charset="0"/>
              </a:rPr>
              <a:t>.</a:t>
            </a:r>
            <a:endParaRPr lang="en-US" altLang="en-US" sz="1600" dirty="0" smtClean="0">
              <a:latin typeface="Calibri" pitchFamily="34" charset="0"/>
            </a:endParaRPr>
          </a:p>
        </p:txBody>
      </p:sp>
      <p:sp>
        <p:nvSpPr>
          <p:cNvPr id="8" name="Nadpis 1"/>
          <p:cNvSpPr txBox="1">
            <a:spLocks noGrp="1"/>
          </p:cNvSpPr>
          <p:nvPr>
            <p:ph type="title"/>
          </p:nvPr>
        </p:nvSpPr>
        <p:spPr>
          <a:xfrm>
            <a:off x="0" y="1073151"/>
            <a:ext cx="9144000" cy="1064408"/>
          </a:xfrm>
        </p:spPr>
        <p:txBody>
          <a:bodyPr vert="horz" lIns="91440" tIns="45720" rIns="91440" bIns="45720" rtlCol="0" anchor="ctr" anchorCtr="0">
            <a:normAutofit/>
          </a:bodyPr>
          <a:lstStyle/>
          <a:p>
            <a:pPr algn="ctr"/>
            <a:r>
              <a:rPr lang="cs-CZ" altLang="cs-CZ" sz="4800" b="1" cap="all" dirty="0" smtClean="0">
                <a:solidFill>
                  <a:schemeClr val="accent6">
                    <a:lumMod val="75000"/>
                  </a:schemeClr>
                </a:solidFill>
                <a:latin typeface="Arial" charset="0"/>
                <a:cs typeface="Arial" charset="0"/>
              </a:rPr>
              <a:t>grad</a:t>
            </a:r>
            <a:r>
              <a:rPr lang="en-US" altLang="cs-CZ" sz="4800" b="1" cap="all" dirty="0" err="1" smtClean="0">
                <a:solidFill>
                  <a:schemeClr val="accent6">
                    <a:lumMod val="75000"/>
                  </a:schemeClr>
                </a:solidFill>
                <a:latin typeface="Arial" charset="0"/>
                <a:cs typeface="Arial" charset="0"/>
              </a:rPr>
              <a:t>ers</a:t>
            </a:r>
            <a:endParaRPr altLang="cs-CZ" sz="4800" b="1" cap="all" dirty="0">
              <a:solidFill>
                <a:schemeClr val="accent6">
                  <a:lumMod val="75000"/>
                </a:schemeClr>
              </a:solidFill>
              <a:latin typeface="Arial" charset="0"/>
              <a:cs typeface="Arial" charset="0"/>
            </a:endParaRPr>
          </a:p>
        </p:txBody>
      </p:sp>
      <p:sp>
        <p:nvSpPr>
          <p:cNvPr id="9" name="Zástupný symbol pro datum 4"/>
          <p:cNvSpPr>
            <a:spLocks noGrp="1"/>
          </p:cNvSpPr>
          <p:nvPr>
            <p:ph type="dt" sz="half" idx="10"/>
          </p:nvPr>
        </p:nvSpPr>
        <p:spPr>
          <a:xfrm>
            <a:off x="-1" y="6300316"/>
            <a:ext cx="3004457" cy="557683"/>
          </a:xfrm>
        </p:spPr>
        <p:txBody>
          <a:bodyPr/>
          <a:lstStyle/>
          <a:p>
            <a:r>
              <a:rPr lang="en-US" dirty="0" smtClean="0"/>
              <a:t>Engineer Support Department</a:t>
            </a:r>
            <a:endParaRPr lang="en-US" dirty="0"/>
          </a:p>
        </p:txBody>
      </p:sp>
      <p:sp>
        <p:nvSpPr>
          <p:cNvPr id="10" name="Zástupný symbol pro zápatí 5"/>
          <p:cNvSpPr>
            <a:spLocks noGrp="1"/>
          </p:cNvSpPr>
          <p:nvPr>
            <p:ph type="ftr" sz="quarter" idx="11"/>
          </p:nvPr>
        </p:nvSpPr>
        <p:spPr>
          <a:xfrm>
            <a:off x="2994409" y="6310365"/>
            <a:ext cx="3225521" cy="547635"/>
          </a:xfrm>
        </p:spPr>
        <p:txBody>
          <a:bodyPr/>
          <a:lstStyle/>
          <a:p>
            <a:r>
              <a:rPr lang="cs-CZ" dirty="0" smtClean="0">
                <a:solidFill>
                  <a:schemeClr val="tx1"/>
                </a:solidFill>
              </a:rPr>
              <a:t>MAJ. Ing. Jaroslav ZÁLESKÝ, Ph. D.</a:t>
            </a:r>
            <a:endParaRPr lang="cs-CZ" dirty="0">
              <a:solidFill>
                <a:schemeClr val="tx1"/>
              </a:solidFill>
            </a:endParaRPr>
          </a:p>
        </p:txBody>
      </p:sp>
    </p:spTree>
    <p:extLst>
      <p:ext uri="{BB962C8B-B14F-4D97-AF65-F5344CB8AC3E}">
        <p14:creationId xmlns:p14="http://schemas.microsoft.com/office/powerpoint/2010/main" val="8877600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FVL_EN-pozn">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FVL_EN-pozn.potx" id="{31B037E0-CD72-4D3B-A2E4-D8CF437E6D11}" vid="{29724EEC-3848-4D34-9D74-BCD782F6132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c776772-38f0-49f0-aa86-460d0737ec12">
      <Value>74</Value>
      <Value>281</Value>
      <Value>204</Value>
    </TaxCatchAll>
    <a4b1d69e970e4081a00b6ea954e45439 xmlns="4c776772-38f0-49f0-aa86-460d0737ec12">
      <Terms xmlns="http://schemas.microsoft.com/office/infopath/2007/PartnerControls">
        <TermInfo xmlns="http://schemas.microsoft.com/office/infopath/2007/PartnerControls">
          <TermName xmlns="http://schemas.microsoft.com/office/infopath/2007/PartnerControls">Bez klasifikace</TermName>
          <TermId xmlns="http://schemas.microsoft.com/office/infopath/2007/PartnerControls">7df1a0eb-04ec-4b97-9af9-94f2a6947eb8</TermId>
        </TermInfo>
      </Terms>
    </a4b1d69e970e4081a00b6ea954e45439>
    <Jazyk_x0020_formulářeTaxHTField0 xmlns="4c776772-38f0-49f0-aa86-460d0737ec12">
      <Terms xmlns="http://schemas.microsoft.com/office/infopath/2007/PartnerControls">
        <TermInfo xmlns="http://schemas.microsoft.com/office/infopath/2007/PartnerControls">
          <TermName xmlns="http://schemas.microsoft.com/office/infopath/2007/PartnerControls">CZ</TermName>
          <TermId xmlns="http://schemas.microsoft.com/office/infopath/2007/PartnerControls">4cf588e9-28d1-4332-9271-f5c1eec57f3c</TermId>
        </TermInfo>
      </Terms>
    </Jazyk_x0020_formulářeTaxHTField0>
    <Druh_x0020_formulářeTaxHTField0 xmlns="4c776772-38f0-49f0-aa86-460d0737ec12">
      <Terms xmlns="http://schemas.microsoft.com/office/infopath/2007/PartnerControls">
        <TermInfo xmlns="http://schemas.microsoft.com/office/infopath/2007/PartnerControls">
          <TermName xmlns="http://schemas.microsoft.com/office/infopath/2007/PartnerControls">formulář, tiskopis</TermName>
          <TermId xmlns="http://schemas.microsoft.com/office/infopath/2007/PartnerControls">b7bc9acc-f246-4e63-8602-34c2e87c6787</TermId>
        </TermInfo>
      </Terms>
    </Druh_x0020_formulářeTaxHTField0>
    <TemplateUrl xmlns="http://schemas.microsoft.com/sharepoint/v3" xsi:nil="true"/>
    <Platnost_x0020_formuláře_x0020_od xmlns="4c776772-38f0-49f0-aa86-460d0737ec12">2015-01-21T06:45:00+00:00</Platnost_x0020_formuláře_x0020_od>
    <ShowRepairView xmlns="http://schemas.microsoft.com/sharepoint/v3" xsi:nil="true"/>
    <Nadpis xmlns="4c776772-38f0-49f0-aa86-460d0737ec12">FVL_EN-pozn</Nadpis>
    <ShowCombineView xmlns="http://schemas.microsoft.com/sharepoint/v3" xsi:nil="true"/>
    <xd_ProgID xmlns="http://schemas.microsoft.com/sharepoint/v3" xsi:nil="true"/>
    <Platnost_x0020_formuláře_x0020_do xmlns="4c776772-38f0-49f0-aa86-460d0737ec12" xsi:nil="true"/>
    <Oblast_x0020_formulářeTaxHTField0 xmlns="4c776772-38f0-49f0-aa86-460d0737ec12">
      <Terms xmlns="http://schemas.microsoft.com/office/infopath/2007/PartnerControls"/>
    </Oblast_x0020_formulářeTaxHTField0>
  </documentManagement>
</p:properties>
</file>

<file path=customXml/item2.xml><?xml version="1.0" encoding="utf-8"?>
<ct:contentTypeSchema xmlns:ct="http://schemas.microsoft.com/office/2006/metadata/contentType" xmlns:ma="http://schemas.microsoft.com/office/2006/metadata/properties/metaAttributes" ct:_="" ma:_="" ma:contentTypeName="Formuláře UO" ma:contentTypeID="0x01010100241CD0748BB4B444A2D2D477ED8CB4770096706DC8BFCFB047A7EB265F6EAEB7E7" ma:contentTypeVersion="73" ma:contentTypeDescription="" ma:contentTypeScope="" ma:versionID="7e301028b24506f3b426cca8c44b1657">
  <xsd:schema xmlns:xsd="http://www.w3.org/2001/XMLSchema" xmlns:xs="http://www.w3.org/2001/XMLSchema" xmlns:p="http://schemas.microsoft.com/office/2006/metadata/properties" xmlns:ns1="http://schemas.microsoft.com/sharepoint/v3" xmlns:ns2="4c776772-38f0-49f0-aa86-460d0737ec12" targetNamespace="http://schemas.microsoft.com/office/2006/metadata/properties" ma:root="true" ma:fieldsID="ea2add189b7bf88089e797221951b0aa" ns1:_="" ns2:_="">
    <xsd:import namespace="http://schemas.microsoft.com/sharepoint/v3"/>
    <xsd:import namespace="4c776772-38f0-49f0-aa86-460d0737ec12"/>
    <xsd:element name="properties">
      <xsd:complexType>
        <xsd:sequence>
          <xsd:element name="documentManagement">
            <xsd:complexType>
              <xsd:all>
                <xsd:element ref="ns2:Nadpis"/>
                <xsd:element ref="ns2:Platnost_x0020_formuláře_x0020_od"/>
                <xsd:element ref="ns2:Platnost_x0020_formuláře_x0020_do" minOccurs="0"/>
                <xsd:element ref="ns1:ShowCombineView" minOccurs="0"/>
                <xsd:element ref="ns1:ShowRepairView" minOccurs="0"/>
                <xsd:element ref="ns1:TemplateUrl" minOccurs="0"/>
                <xsd:element ref="ns1:xd_ProgID" minOccurs="0"/>
                <xsd:element ref="ns2:Oblast_x0020_formulářeTaxHTField0" minOccurs="0"/>
                <xsd:element ref="ns2:TaxCatchAll" minOccurs="0"/>
                <xsd:element ref="ns2:TaxCatchAllLabel" minOccurs="0"/>
                <xsd:element ref="ns2:Druh_x0020_formulářeTaxHTField0" minOccurs="0"/>
                <xsd:element ref="ns2:Jazyk_x0020_formulářeTaxHTField0" minOccurs="0"/>
                <xsd:element ref="ns2:_dlc_DocId" minOccurs="0"/>
                <xsd:element ref="ns2:_dlc_DocIdUrl" minOccurs="0"/>
                <xsd:element ref="ns2:_dlc_DocIdPersistId" minOccurs="0"/>
                <xsd:element ref="ns2:a4b1d69e970e4081a00b6ea954e4543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ShowCombineView" ma:index="8" nillable="true" ma:displayName="Kombinované zobrazení" ma:hidden="true" ma:internalName="ShowCombineView">
      <xsd:simpleType>
        <xsd:restriction base="dms:Text"/>
      </xsd:simpleType>
    </xsd:element>
    <xsd:element name="ShowRepairView" ma:index="10" nillable="true" ma:displayName="Zobrazení oprav" ma:hidden="true" ma:internalName="ShowRepairView">
      <xsd:simpleType>
        <xsd:restriction base="dms:Text"/>
      </xsd:simpleType>
    </xsd:element>
    <xsd:element name="TemplateUrl" ma:index="11" nillable="true" ma:displayName="Připojení šablony" ma:hidden="true" ma:internalName="TemplateUrl">
      <xsd:simpleType>
        <xsd:restriction base="dms:Text"/>
      </xsd:simpleType>
    </xsd:element>
    <xsd:element name="xd_ProgID" ma:index="12" nillable="true" ma:displayName="Odkaz na soubor HTML" ma:hidden="true" ma:internalName="xd_ProgI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776772-38f0-49f0-aa86-460d0737ec12" elementFormDefault="qualified">
    <xsd:import namespace="http://schemas.microsoft.com/office/2006/documentManagement/types"/>
    <xsd:import namespace="http://schemas.microsoft.com/office/infopath/2007/PartnerControls"/>
    <xsd:element name="Nadpis" ma:index="1" ma:displayName="Nadpis formuláře" ma:internalName="Nadpis" ma:readOnly="false">
      <xsd:simpleType>
        <xsd:restriction base="dms:Text">
          <xsd:maxLength value="255"/>
        </xsd:restriction>
      </xsd:simpleType>
    </xsd:element>
    <xsd:element name="Platnost_x0020_formuláře_x0020_od" ma:index="5" ma:displayName="Platnost formuláře od" ma:default="[today]" ma:format="DateTime" ma:internalName="Platnost_x0020_formul_x00e1__x0159_e_x0020_od" ma:readOnly="false">
      <xsd:simpleType>
        <xsd:restriction base="dms:DateTime"/>
      </xsd:simpleType>
    </xsd:element>
    <xsd:element name="Platnost_x0020_formuláře_x0020_do" ma:index="6" nillable="true" ma:displayName="Platnost formuláře do" ma:format="DateTime" ma:internalName="Platnost_x0020_formul_x00e1__x0159_e_x0020_do">
      <xsd:simpleType>
        <xsd:restriction base="dms:DateTime"/>
      </xsd:simpleType>
    </xsd:element>
    <xsd:element name="Oblast_x0020_formulářeTaxHTField0" ma:index="13" nillable="true" ma:taxonomy="true" ma:internalName="Oblast_x0020_formul_x00e1__x0159_eTaxHTField0" ma:taxonomyFieldName="Oblast_x0020_formul_x00e1__x0159_e" ma:displayName="Oblast formuláře" ma:default="" ma:fieldId="{ffc6ded3-059e-4b3d-bd97-0fd27312c704}" ma:taxonomyMulti="true" ma:sspId="5b80e54c-f650-4555-b073-c28f0a639d38" ma:termSetId="6a9d0ff3-a489-49cc-88ec-9976515a7734" ma:anchorId="00000000-0000-0000-0000-000000000000" ma:open="false" ma:isKeyword="false">
      <xsd:complexType>
        <xsd:sequence>
          <xsd:element ref="pc:Terms" minOccurs="0" maxOccurs="1"/>
        </xsd:sequence>
      </xsd:complexType>
    </xsd:element>
    <xsd:element name="TaxCatchAll" ma:index="14" nillable="true" ma:displayName="Taxonomy Catch All Column" ma:hidden="true" ma:list="{d3891d63-cfdd-475e-9522-ac7b0de6519e}" ma:internalName="TaxCatchAll" ma:showField="CatchAllData" ma:web="4fe8d52e-94b6-4028-bcfc-f285227adb39">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d3891d63-cfdd-475e-9522-ac7b0de6519e}" ma:internalName="TaxCatchAllLabel" ma:readOnly="true" ma:showField="CatchAllDataLabel" ma:web="4fe8d52e-94b6-4028-bcfc-f285227adb39">
      <xsd:complexType>
        <xsd:complexContent>
          <xsd:extension base="dms:MultiChoiceLookup">
            <xsd:sequence>
              <xsd:element name="Value" type="dms:Lookup" maxOccurs="unbounded" minOccurs="0" nillable="true"/>
            </xsd:sequence>
          </xsd:extension>
        </xsd:complexContent>
      </xsd:complexType>
    </xsd:element>
    <xsd:element name="Druh_x0020_formulářeTaxHTField0" ma:index="17" nillable="true" ma:taxonomy="true" ma:internalName="Druh_x0020_formul_x00e1__x0159_eTaxHTField0" ma:taxonomyFieldName="Druh_x0020_formul_x00e1__x0159_e" ma:displayName="Druh formuláře" ma:default="204;#formulář, tiskopis|b7bc9acc-f246-4e63-8602-34c2e87c6787" ma:fieldId="{55e4dfc0-ab45-48ed-9747-c47850e70720}" ma:sspId="5b80e54c-f650-4555-b073-c28f0a639d38" ma:termSetId="53b8f1a5-4290-4087-a45d-2c5a1a2e7f50" ma:anchorId="00000000-0000-0000-0000-000000000000" ma:open="false" ma:isKeyword="false">
      <xsd:complexType>
        <xsd:sequence>
          <xsd:element ref="pc:Terms" minOccurs="0" maxOccurs="1"/>
        </xsd:sequence>
      </xsd:complexType>
    </xsd:element>
    <xsd:element name="Jazyk_x0020_formulářeTaxHTField0" ma:index="19" nillable="true" ma:taxonomy="true" ma:internalName="Jazyk_x0020_formul_x00e1__x0159_eTaxHTField0" ma:taxonomyFieldName="Jazyk_x0020_formul_x00e1__x0159_e" ma:displayName="Jazyk formuláře" ma:default="74;#CZ|4cf588e9-28d1-4332-9271-f5c1eec57f3c" ma:fieldId="{d28d8064-d9fe-4d6f-9687-948539bb6b05}" ma:sspId="5b80e54c-f650-4555-b073-c28f0a639d38" ma:termSetId="a20d960f-e44a-4835-9870-5de0b9a2efc5" ma:anchorId="00000000-0000-0000-0000-000000000000" ma:open="false" ma:isKeyword="false">
      <xsd:complexType>
        <xsd:sequence>
          <xsd:element ref="pc:Terms" minOccurs="0" maxOccurs="1"/>
        </xsd:sequence>
      </xsd:complexType>
    </xsd:element>
    <xsd:element name="_dlc_DocId" ma:index="24" nillable="true" ma:displayName="Hodnota ID dokumentu" ma:description="Hodnota ID dokumentu přiřazená této položce" ma:internalName="_dlc_DocId" ma:readOnly="true">
      <xsd:simpleType>
        <xsd:restriction base="dms:Text"/>
      </xsd:simpleType>
    </xsd:element>
    <xsd:element name="_dlc_DocIdUrl" ma:index="25" nillable="true" ma:displayName="ID dokumentu" ma:description="Trvalý odkaz na tento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6" nillable="true" ma:displayName="Zachovat ID" ma:description="Ponechat ID po přidání" ma:hidden="true" ma:internalName="_dlc_DocIdPersistId" ma:readOnly="true">
      <xsd:simpleType>
        <xsd:restriction base="dms:Boolean"/>
      </xsd:simpleType>
    </xsd:element>
    <xsd:element name="a4b1d69e970e4081a00b6ea954e45439" ma:index="27" nillable="true" ma:taxonomy="true" ma:internalName="a4b1d69e970e4081a00b6ea954e45439" ma:taxonomyFieldName="Klasifikace" ma:displayName="Klasifikace" ma:default="281;#Bez klasifikace|7df1a0eb-04ec-4b97-9af9-94f2a6947eb8" ma:fieldId="{a4b1d69e-970e-4081-a00b-6ea954e45439}" ma:sspId="5b80e54c-f650-4555-b073-c28f0a639d38" ma:termSetId="0007993f-ee91-43fa-b383-afd26046a43a"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Typ obsahu"/>
        <xsd:element ref="dc:title" minOccurs="0" maxOccurs="1"/>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file>

<file path=customXml/item4.xml><?xml version="1.0" encoding="utf-8"?>
<?mso-contentType ?>
<SharedContentType xmlns="Microsoft.SharePoint.Taxonomy.ContentTypeSync" SourceId="5b80e54c-f650-4555-b073-c28f0a639d38" ContentTypeId="0x01010100241CD0748BB4B444A2D2D477ED8CB477" PreviousValue="false"/>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3C94C6-B922-410B-B78E-19D32C273DB4}">
  <ds:schemaRefs>
    <ds:schemaRef ds:uri="http://schemas.openxmlformats.org/package/2006/metadata/core-properties"/>
    <ds:schemaRef ds:uri="http://purl.org/dc/terms/"/>
    <ds:schemaRef ds:uri="http://schemas.microsoft.com/sharepoint/v3"/>
    <ds:schemaRef ds:uri="http://schemas.microsoft.com/office/infopath/2007/PartnerControls"/>
    <ds:schemaRef ds:uri="http://schemas.microsoft.com/office/2006/documentManagement/types"/>
    <ds:schemaRef ds:uri="http://purl.org/dc/dcmitype/"/>
    <ds:schemaRef ds:uri="http://schemas.microsoft.com/office/2006/metadata/properties"/>
    <ds:schemaRef ds:uri="http://purl.org/dc/elements/1.1/"/>
    <ds:schemaRef ds:uri="4c776772-38f0-49f0-aa86-460d0737ec12"/>
    <ds:schemaRef ds:uri="http://www.w3.org/XML/1998/namespace"/>
  </ds:schemaRefs>
</ds:datastoreItem>
</file>

<file path=customXml/itemProps2.xml><?xml version="1.0" encoding="utf-8"?>
<ds:datastoreItem xmlns:ds="http://schemas.openxmlformats.org/officeDocument/2006/customXml" ds:itemID="{12894F0A-9A69-44CB-BE78-1B25A2B03D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c776772-38f0-49f0-aa86-460d0737ec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039B334-0204-4F53-A890-6E50E08EFF2B}">
  <ds:schemaRefs>
    <ds:schemaRef ds:uri="http://schemas.microsoft.com/sharepoint/events"/>
  </ds:schemaRefs>
</ds:datastoreItem>
</file>

<file path=customXml/itemProps4.xml><?xml version="1.0" encoding="utf-8"?>
<ds:datastoreItem xmlns:ds="http://schemas.openxmlformats.org/officeDocument/2006/customXml" ds:itemID="{8D181FA5-4683-433A-987E-48FBB63C9662}">
  <ds:schemaRefs>
    <ds:schemaRef ds:uri="Microsoft.SharePoint.Taxonomy.ContentTypeSync"/>
  </ds:schemaRefs>
</ds:datastoreItem>
</file>

<file path=customXml/itemProps5.xml><?xml version="1.0" encoding="utf-8"?>
<ds:datastoreItem xmlns:ds="http://schemas.openxmlformats.org/officeDocument/2006/customXml" ds:itemID="{08660C2C-B82F-4044-883B-AA083E124F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FVL_EN-pozn</Template>
  <TotalTime>3069</TotalTime>
  <Words>4365</Words>
  <Application>Microsoft Office PowerPoint</Application>
  <PresentationFormat>Předvádění na obrazovce (4:3)</PresentationFormat>
  <Paragraphs>345</Paragraphs>
  <Slides>37</Slides>
  <Notes>3</Notes>
  <HiddenSlides>0</HiddenSlides>
  <MMClips>0</MMClips>
  <ScaleCrop>false</ScaleCrop>
  <HeadingPairs>
    <vt:vector size="4" baseType="variant">
      <vt:variant>
        <vt:lpstr>Motiv</vt:lpstr>
      </vt:variant>
      <vt:variant>
        <vt:i4>1</vt:i4>
      </vt:variant>
      <vt:variant>
        <vt:lpstr>Nadpisy snímků</vt:lpstr>
      </vt:variant>
      <vt:variant>
        <vt:i4>37</vt:i4>
      </vt:variant>
    </vt:vector>
  </HeadingPairs>
  <TitlesOfParts>
    <vt:vector size="38" baseType="lpstr">
      <vt:lpstr>FVL_EN-pozn</vt:lpstr>
      <vt:lpstr>MILITARY ENGINEERING</vt:lpstr>
      <vt:lpstr>Prezentace aplikace PowerPoint</vt:lpstr>
      <vt:lpstr>Basic concepts and destination machines for earth and rock work in the ACR</vt:lpstr>
      <vt:lpstr>Dozers</vt:lpstr>
      <vt:lpstr>Dozers</vt:lpstr>
      <vt:lpstr>Dozers</vt:lpstr>
      <vt:lpstr>Dozers</vt:lpstr>
      <vt:lpstr>graders</vt:lpstr>
      <vt:lpstr>graders</vt:lpstr>
      <vt:lpstr>graders</vt:lpstr>
      <vt:lpstr>Wheel loaders and backhoe loaders</vt:lpstr>
      <vt:lpstr>Wheel loaders and backhoe loaders</vt:lpstr>
      <vt:lpstr>Wheel loaders and backhoe loaders</vt:lpstr>
      <vt:lpstr>Automotive excavators</vt:lpstr>
      <vt:lpstr>Automotive excavators</vt:lpstr>
      <vt:lpstr>Automotive excavators</vt:lpstr>
      <vt:lpstr>Automotive excavators</vt:lpstr>
      <vt:lpstr>Mobile drill</vt:lpstr>
      <vt:lpstr>Rams</vt:lpstr>
      <vt:lpstr>Rams</vt:lpstr>
      <vt:lpstr>Machines for rock work</vt:lpstr>
      <vt:lpstr>Machines for rock work</vt:lpstr>
      <vt:lpstr>Machines for rock work</vt:lpstr>
      <vt:lpstr>Machines for rock work</vt:lpstr>
      <vt:lpstr>Machines for rock work</vt:lpstr>
      <vt:lpstr>Machines for rock work</vt:lpstr>
      <vt:lpstr>Machines for rock work</vt:lpstr>
      <vt:lpstr>Machines for rock work</vt:lpstr>
      <vt:lpstr>Technology of machine work</vt:lpstr>
      <vt:lpstr>Technology of machine work</vt:lpstr>
      <vt:lpstr>Technology of machine work</vt:lpstr>
      <vt:lpstr>Technology of machine work</vt:lpstr>
      <vt:lpstr>Technology of machine work</vt:lpstr>
      <vt:lpstr>Technology of machine work</vt:lpstr>
      <vt:lpstr>Technology of machine work</vt:lpstr>
      <vt:lpstr>Technology of machine work</vt:lpstr>
      <vt:lpstr>Prezentace aplikace PowerPoint</vt:lpstr>
    </vt:vector>
  </TitlesOfParts>
  <Company>max@world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Admin</dc:creator>
  <cp:lastModifiedBy>Záleský Jaroslav</cp:lastModifiedBy>
  <cp:revision>221</cp:revision>
  <cp:lastPrinted>2019-03-14T01:05:00Z</cp:lastPrinted>
  <dcterms:created xsi:type="dcterms:W3CDTF">2016-03-11T08:20:56Z</dcterms:created>
  <dcterms:modified xsi:type="dcterms:W3CDTF">2020-08-03T19:49:16Z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ruh formuláře">
    <vt:lpwstr>204;#formulář, tiskopis|b7bc9acc-f246-4e63-8602-34c2e87c6787</vt:lpwstr>
  </property>
  <property fmtid="{D5CDD505-2E9C-101B-9397-08002B2CF9AE}" pid="3" name="Jazyk formuláře">
    <vt:lpwstr>74;#CZ|4cf588e9-28d1-4332-9271-f5c1eec57f3c</vt:lpwstr>
  </property>
  <property fmtid="{D5CDD505-2E9C-101B-9397-08002B2CF9AE}" pid="4" name="ContentTypeId">
    <vt:lpwstr>0x01010100241CD0748BB4B444A2D2D477ED8CB4770096706DC8BFCFB047A7EB265F6EAEB7E7</vt:lpwstr>
  </property>
  <property fmtid="{D5CDD505-2E9C-101B-9397-08002B2CF9AE}" pid="5" name="Klasifikace">
    <vt:lpwstr>281;#Bez klasifikace|7df1a0eb-04ec-4b97-9af9-94f2a6947eb8</vt:lpwstr>
  </property>
  <property fmtid="{D5CDD505-2E9C-101B-9397-08002B2CF9AE}" pid="6" name="Oblast formuláře">
    <vt:lpwstr/>
  </property>
</Properties>
</file>