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0369" autoAdjust="0"/>
  </p:normalViewPr>
  <p:slideViewPr>
    <p:cSldViewPr snapToGrid="0">
      <p:cViewPr varScale="1">
        <p:scale>
          <a:sx n="95" d="100"/>
          <a:sy n="95" d="100"/>
        </p:scale>
        <p:origin x="19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dys.cz/" TargetMode="External"/><Relationship Id="rId2" Type="http://schemas.openxmlformats.org/officeDocument/2006/relationships/hyperlink" Target="http://www.gs1cz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arco.cz/" TargetMode="External"/><Relationship Id="rId4" Type="http://schemas.openxmlformats.org/officeDocument/2006/relationships/hyperlink" Target="http://www.logistika.ihned.cz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yota-global.com/company/vision_philosophy/toyota_production_syste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Logistické technologie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6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JIT: související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Jidoka</a:t>
            </a:r>
            <a:r>
              <a:rPr lang="cs-CZ" b="1" dirty="0" smtClean="0"/>
              <a:t>? - cvičení</a:t>
            </a:r>
          </a:p>
          <a:p>
            <a:endParaRPr lang="cs-CZ" b="1" dirty="0" smtClean="0"/>
          </a:p>
          <a:p>
            <a:r>
              <a:rPr lang="cs-CZ" b="1" dirty="0" smtClean="0"/>
              <a:t>Rámcové smlouvy </a:t>
            </a:r>
            <a:r>
              <a:rPr lang="cs-CZ" dirty="0" smtClean="0"/>
              <a:t>s dodavateli </a:t>
            </a:r>
            <a:r>
              <a:rPr lang="cs-CZ" b="1" dirty="0" smtClean="0"/>
              <a:t>+ odvolávky</a:t>
            </a:r>
          </a:p>
          <a:p>
            <a:endParaRPr lang="cs-CZ" b="1" dirty="0" smtClean="0"/>
          </a:p>
          <a:p>
            <a:r>
              <a:rPr lang="cs-CZ" b="1" dirty="0" smtClean="0"/>
              <a:t>VMI? - cvičení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62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</a:t>
            </a:r>
            <a:r>
              <a:rPr lang="cs-CZ" b="1" dirty="0" err="1" smtClean="0"/>
              <a:t>Kanban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Podstata:</a:t>
            </a:r>
          </a:p>
          <a:p>
            <a:pPr>
              <a:buNone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dirty="0" err="1" smtClean="0"/>
              <a:t>Kanban</a:t>
            </a:r>
            <a:r>
              <a:rPr lang="cs-CZ" dirty="0" smtClean="0"/>
              <a:t>=karta/signál</a:t>
            </a:r>
          </a:p>
          <a:p>
            <a:pPr>
              <a:buFontTx/>
              <a:buChar char="-"/>
            </a:pPr>
            <a:r>
              <a:rPr lang="cs-CZ" dirty="0" smtClean="0"/>
              <a:t>Oběh karet – </a:t>
            </a:r>
            <a:r>
              <a:rPr lang="cs-CZ" dirty="0" err="1" smtClean="0"/>
              <a:t>pull</a:t>
            </a:r>
            <a:r>
              <a:rPr lang="cs-CZ" dirty="0" smtClean="0"/>
              <a:t> princip</a:t>
            </a:r>
          </a:p>
          <a:p>
            <a:pPr>
              <a:buFontTx/>
              <a:buChar char="-"/>
            </a:pPr>
            <a:r>
              <a:rPr lang="cs-CZ" dirty="0" smtClean="0"/>
              <a:t>Stabilní proces</a:t>
            </a:r>
          </a:p>
          <a:p>
            <a:pPr>
              <a:buFontTx/>
              <a:buChar char="-"/>
            </a:pPr>
            <a:r>
              <a:rPr lang="cs-CZ" dirty="0" smtClean="0"/>
              <a:t>Dodržování pravidel? - cvičení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2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ceptual diagram of the Kanban 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81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Papírové</a:t>
            </a:r>
          </a:p>
          <a:p>
            <a:r>
              <a:rPr lang="cs-CZ" dirty="0" smtClean="0"/>
              <a:t>Plastové</a:t>
            </a:r>
          </a:p>
          <a:p>
            <a:r>
              <a:rPr lang="cs-CZ" dirty="0" smtClean="0"/>
              <a:t>Elektronické (ČK+ položka v databázi IS)</a:t>
            </a:r>
          </a:p>
          <a:p>
            <a:r>
              <a:rPr lang="cs-CZ" dirty="0" smtClean="0"/>
              <a:t>Kombinované</a:t>
            </a:r>
          </a:p>
          <a:p>
            <a:endParaRPr lang="cs-CZ" i="1" dirty="0" smtClean="0"/>
          </a:p>
          <a:p>
            <a:pPr>
              <a:buNone/>
            </a:pPr>
            <a:r>
              <a:rPr lang="cs-CZ" i="1" dirty="0" smtClean="0"/>
              <a:t>Optické/akustické signály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Typy údajů na kartách:</a:t>
            </a:r>
          </a:p>
          <a:p>
            <a:r>
              <a:rPr lang="cs-CZ" dirty="0" smtClean="0"/>
              <a:t>KDO?, CO?, KOLIK?, PRO KOHO?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9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Milk</a:t>
            </a:r>
            <a:r>
              <a:rPr lang="cs-CZ" dirty="0" smtClean="0"/>
              <a:t> run a </a:t>
            </a:r>
            <a:r>
              <a:rPr lang="cs-CZ" dirty="0" err="1" smtClean="0"/>
              <a:t>smart</a:t>
            </a:r>
            <a:r>
              <a:rPr lang="cs-CZ" dirty="0" smtClean="0"/>
              <a:t> bin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u="sng" dirty="0" err="1" smtClean="0"/>
              <a:t>Milk</a:t>
            </a:r>
            <a:r>
              <a:rPr lang="cs-CZ" u="sng" dirty="0" smtClean="0"/>
              <a:t> run:</a:t>
            </a:r>
          </a:p>
          <a:p>
            <a:r>
              <a:rPr lang="cs-CZ" dirty="0" smtClean="0"/>
              <a:t>Pracoviště pravidelně objížděna speciálním vozíkem</a:t>
            </a:r>
          </a:p>
          <a:p>
            <a:r>
              <a:rPr lang="cs-CZ" dirty="0" smtClean="0"/>
              <a:t>Příklad: </a:t>
            </a:r>
            <a:r>
              <a:rPr lang="cs-CZ" dirty="0" err="1" smtClean="0"/>
              <a:t>Linet</a:t>
            </a:r>
            <a:endParaRPr lang="cs-CZ" dirty="0" smtClean="0"/>
          </a:p>
          <a:p>
            <a:r>
              <a:rPr lang="cs-CZ" dirty="0" smtClean="0"/>
              <a:t>Vaněček: Štíhlá výroba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Smart bin:</a:t>
            </a:r>
          </a:p>
          <a:p>
            <a:r>
              <a:rPr lang="cs-CZ" dirty="0" smtClean="0"/>
              <a:t>Váhy – signál – IS – doplnění zásob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085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02417" y="9898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3. Technologie Automatické identifikace</a:t>
            </a:r>
            <a:endParaRPr lang="cs-CZ" b="1" dirty="0"/>
          </a:p>
        </p:txBody>
      </p:sp>
      <p:pic>
        <p:nvPicPr>
          <p:cNvPr id="2050" name="Picture 2" descr="ukázka kó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857364"/>
            <a:ext cx="2632946" cy="178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RFID smartlab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276872"/>
            <a:ext cx="280831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K104OLS\Pictures\qr-code-vizit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933056"/>
            <a:ext cx="2476500" cy="247650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0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1D Čárové kódy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Optický princip</a:t>
            </a:r>
          </a:p>
          <a:p>
            <a:r>
              <a:rPr lang="cs-CZ" dirty="0" smtClean="0"/>
              <a:t>EAN (GTIN)</a:t>
            </a:r>
          </a:p>
          <a:p>
            <a:r>
              <a:rPr lang="cs-CZ" dirty="0" smtClean="0"/>
              <a:t>Grafická a numerická struktura </a:t>
            </a:r>
            <a:r>
              <a:rPr lang="cs-CZ" b="1" dirty="0" smtClean="0"/>
              <a:t>EAN 13</a:t>
            </a:r>
          </a:p>
          <a:p>
            <a:r>
              <a:rPr lang="cs-CZ" dirty="0" smtClean="0"/>
              <a:t>Příklady použití 1D ČK</a:t>
            </a:r>
          </a:p>
          <a:p>
            <a:pPr>
              <a:buNone/>
            </a:pPr>
            <a:endParaRPr lang="cs-CZ" dirty="0" smtClean="0"/>
          </a:p>
          <a:p>
            <a:endParaRPr lang="cs-CZ" b="1" dirty="0"/>
          </a:p>
        </p:txBody>
      </p:sp>
      <p:pic>
        <p:nvPicPr>
          <p:cNvPr id="4" name="Picture 2" descr="ukázka kó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437112"/>
            <a:ext cx="2688704" cy="166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750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7635" y="746964"/>
            <a:ext cx="7886700" cy="1325563"/>
          </a:xfrm>
        </p:spPr>
        <p:txBody>
          <a:bodyPr/>
          <a:lstStyle/>
          <a:p>
            <a:r>
              <a:rPr lang="cs-CZ" b="1" dirty="0" smtClean="0"/>
              <a:t>1D Čárové kódy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Výhody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Přesnost</a:t>
            </a:r>
          </a:p>
          <a:p>
            <a:r>
              <a:rPr lang="cs-CZ" dirty="0" smtClean="0"/>
              <a:t>Rychlost</a:t>
            </a:r>
          </a:p>
          <a:p>
            <a:r>
              <a:rPr lang="cs-CZ" dirty="0" smtClean="0"/>
              <a:t>Pružnost</a:t>
            </a:r>
          </a:p>
          <a:p>
            <a:r>
              <a:rPr lang="cs-CZ" dirty="0" smtClean="0"/>
              <a:t>Efektivnost</a:t>
            </a:r>
          </a:p>
          <a:p>
            <a:r>
              <a:rPr lang="cs-CZ" dirty="0" err="1" smtClean="0"/>
              <a:t>dosledovatelnost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Slabiny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Nízká </a:t>
            </a:r>
            <a:r>
              <a:rPr lang="cs-CZ" dirty="0" err="1" smtClean="0"/>
              <a:t>info</a:t>
            </a:r>
            <a:r>
              <a:rPr lang="cs-CZ" dirty="0" smtClean="0"/>
              <a:t> hustota</a:t>
            </a:r>
          </a:p>
          <a:p>
            <a:r>
              <a:rPr lang="cs-CZ" dirty="0" smtClean="0"/>
              <a:t>Nezměnitelnost</a:t>
            </a:r>
          </a:p>
          <a:p>
            <a:r>
              <a:rPr lang="cs-CZ" dirty="0" smtClean="0"/>
              <a:t>Přímý kontakt</a:t>
            </a:r>
          </a:p>
          <a:p>
            <a:r>
              <a:rPr lang="cs-CZ" dirty="0" smtClean="0"/>
              <a:t>Snadná nečitelnost</a:t>
            </a:r>
          </a:p>
          <a:p>
            <a:r>
              <a:rPr lang="cs-CZ" dirty="0" smtClean="0"/>
              <a:t>„ruční“ čtení</a:t>
            </a:r>
          </a:p>
          <a:p>
            <a:r>
              <a:rPr lang="cs-CZ" dirty="0" smtClean="0"/>
              <a:t>Nemožnost čtení za pohybu</a:t>
            </a:r>
          </a:p>
          <a:p>
            <a:r>
              <a:rPr lang="cs-CZ" dirty="0" smtClean="0"/>
              <a:t>Teploty, prašnost, chemie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003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51" y="1019330"/>
            <a:ext cx="7886700" cy="107476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2D čárové kódy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894465"/>
            <a:ext cx="8686800" cy="4525963"/>
          </a:xfrm>
        </p:spPr>
        <p:txBody>
          <a:bodyPr/>
          <a:lstStyle/>
          <a:p>
            <a:r>
              <a:rPr lang="cs-CZ" dirty="0" smtClean="0"/>
              <a:t>podstata</a:t>
            </a:r>
          </a:p>
          <a:p>
            <a:r>
              <a:rPr lang="cs-CZ" dirty="0" smtClean="0"/>
              <a:t>Rozdíl a výhody oproti 1D</a:t>
            </a:r>
          </a:p>
          <a:p>
            <a:r>
              <a:rPr lang="cs-CZ" dirty="0" smtClean="0"/>
              <a:t>Typy dat, která lze kódovat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QR </a:t>
            </a:r>
            <a:r>
              <a:rPr lang="cs-CZ" dirty="0" err="1" smtClean="0">
                <a:solidFill>
                  <a:srgbClr val="FF0000"/>
                </a:solidFill>
              </a:rPr>
              <a:t>codes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inventory</a:t>
            </a:r>
            <a:r>
              <a:rPr lang="cs-CZ" dirty="0" smtClean="0">
                <a:solidFill>
                  <a:srgbClr val="FF0000"/>
                </a:solidFill>
              </a:rPr>
              <a:t> management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https://www.youtube.com/watch?v=fsPkrUfSi_c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K104OLS\Pictures\qr-code-vizit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6140" y="4371033"/>
            <a:ext cx="1887860" cy="18878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891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err="1" smtClean="0"/>
              <a:t>Radiofrekvenční</a:t>
            </a:r>
            <a:r>
              <a:rPr lang="cs-CZ" sz="2800" dirty="0" smtClean="0"/>
              <a:t>  identifikace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Radiové vlny</a:t>
            </a:r>
          </a:p>
          <a:p>
            <a:r>
              <a:rPr lang="cs-CZ" dirty="0" err="1" smtClean="0"/>
              <a:t>Transponder</a:t>
            </a:r>
            <a:r>
              <a:rPr lang="cs-CZ" dirty="0" smtClean="0"/>
              <a:t>/</a:t>
            </a:r>
            <a:r>
              <a:rPr lang="cs-CZ" dirty="0" err="1" smtClean="0"/>
              <a:t>tag</a:t>
            </a:r>
            <a:r>
              <a:rPr lang="cs-CZ" dirty="0" smtClean="0"/>
              <a:t>, </a:t>
            </a:r>
          </a:p>
          <a:p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label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PŘÍKLADY </a:t>
            </a:r>
          </a:p>
          <a:p>
            <a:pPr>
              <a:buNone/>
            </a:pPr>
            <a:r>
              <a:rPr lang="cs-CZ" dirty="0" smtClean="0"/>
              <a:t>POUŽITÍ </a:t>
            </a:r>
          </a:p>
          <a:p>
            <a:pPr>
              <a:buNone/>
            </a:pPr>
            <a:r>
              <a:rPr lang="cs-CZ" dirty="0" smtClean="0"/>
              <a:t>V PRAXI</a:t>
            </a:r>
            <a:endParaRPr lang="cs-CZ" dirty="0"/>
          </a:p>
        </p:txBody>
      </p:sp>
      <p:pic>
        <p:nvPicPr>
          <p:cNvPr id="5" name="Picture 2" descr="C:\Users\K104OLS\Pictures\OBRÁZKY DO PŘEDNÁŠEK\Logistika 3 09\RFID řídí mat.tok LOGISTIKA 3 09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6245559" y="1079548"/>
            <a:ext cx="2922435" cy="5778452"/>
          </a:xfrm>
          <a:prstGeom prst="rect">
            <a:avLst/>
          </a:prstGeom>
          <a:noFill/>
        </p:spPr>
      </p:pic>
      <p:pic>
        <p:nvPicPr>
          <p:cNvPr id="9" name="Picture 3" descr="C:\Users\K104OLS\Pictures\OBRÁZKY DO PŘEDNÁŠEK\Logistika 3 09\RFID řídí materiálový t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3296" y="4183158"/>
            <a:ext cx="2808835" cy="2031923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5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JUST IN TIME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KANBAN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ČÁROVÉ KÓDY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550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logistické technologie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Biometrie</a:t>
            </a:r>
          </a:p>
          <a:p>
            <a:r>
              <a:rPr lang="cs-CZ" dirty="0" smtClean="0"/>
              <a:t>QR</a:t>
            </a:r>
            <a:endParaRPr lang="cs-CZ" dirty="0"/>
          </a:p>
          <a:p>
            <a:r>
              <a:rPr lang="cs-CZ" dirty="0" smtClean="0"/>
              <a:t>ECR</a:t>
            </a:r>
          </a:p>
          <a:p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docking</a:t>
            </a:r>
            <a:endParaRPr lang="cs-CZ" dirty="0" smtClean="0"/>
          </a:p>
          <a:p>
            <a:r>
              <a:rPr lang="cs-CZ" dirty="0" smtClean="0"/>
              <a:t>OPT + TOC</a:t>
            </a:r>
          </a:p>
          <a:p>
            <a:r>
              <a:rPr lang="cs-CZ" dirty="0" smtClean="0"/>
              <a:t>Hub and </a:t>
            </a:r>
            <a:r>
              <a:rPr lang="cs-CZ" dirty="0" err="1" smtClean="0"/>
              <a:t>spoke</a:t>
            </a:r>
            <a:endParaRPr lang="cs-CZ" dirty="0" smtClean="0"/>
          </a:p>
          <a:p>
            <a:r>
              <a:rPr lang="cs-CZ" dirty="0" smtClean="0"/>
              <a:t>Kombinovaná doprava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358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b="1" dirty="0" smtClean="0"/>
              <a:t>JIT=L filosofie</a:t>
            </a:r>
          </a:p>
          <a:p>
            <a:pPr marL="514350" indent="-514350"/>
            <a:r>
              <a:rPr lang="cs-CZ" b="1" dirty="0" err="1" smtClean="0"/>
              <a:t>Kanban</a:t>
            </a:r>
            <a:r>
              <a:rPr lang="cs-CZ" b="1" dirty="0" smtClean="0"/>
              <a:t>=L technologie</a:t>
            </a:r>
          </a:p>
          <a:p>
            <a:pPr marL="514350" indent="-514350"/>
            <a:r>
              <a:rPr lang="cs-CZ" b="1" dirty="0" smtClean="0"/>
              <a:t>Automatická identifikace – ČK</a:t>
            </a:r>
          </a:p>
          <a:p>
            <a:pPr marL="514350" indent="-514350"/>
            <a:endParaRPr lang="cs-CZ" b="1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/>
            <a:r>
              <a:rPr lang="cs-CZ" smtClean="0"/>
              <a:t>DOTAZY?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b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2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cs-CZ" u="sng" dirty="0" smtClean="0"/>
              <a:t>ŘEZÁČ, J. </a:t>
            </a:r>
            <a:r>
              <a:rPr lang="cs-CZ" i="1" u="sng" dirty="0" smtClean="0"/>
              <a:t>Logistika.</a:t>
            </a:r>
            <a:r>
              <a:rPr lang="cs-CZ" u="sng" dirty="0" smtClean="0"/>
              <a:t> Bankovní institut vysoká škola a.s., Praha 2010. ISBN 978-80-7265-056-9.</a:t>
            </a:r>
            <a:endParaRPr lang="cs-CZ" dirty="0" smtClean="0"/>
          </a:p>
          <a:p>
            <a:pPr lvl="0"/>
            <a:r>
              <a:rPr lang="cs-CZ" dirty="0" smtClean="0"/>
              <a:t>PERNICA, P.: </a:t>
            </a:r>
            <a:r>
              <a:rPr lang="cs-CZ" i="1" dirty="0" smtClean="0"/>
              <a:t>Logistika (</a:t>
            </a:r>
            <a:r>
              <a:rPr lang="cs-CZ" i="1" dirty="0" err="1" smtClean="0"/>
              <a:t>Supply</a:t>
            </a:r>
            <a:r>
              <a:rPr lang="cs-CZ" i="1" dirty="0" smtClean="0"/>
              <a:t> </a:t>
            </a:r>
            <a:r>
              <a:rPr lang="cs-CZ" i="1" dirty="0" err="1" smtClean="0"/>
              <a:t>chain</a:t>
            </a:r>
            <a:r>
              <a:rPr lang="cs-CZ" i="1" dirty="0" smtClean="0"/>
              <a:t> management) pro 21. Století.</a:t>
            </a:r>
            <a:r>
              <a:rPr lang="cs-CZ" dirty="0" smtClean="0"/>
              <a:t> 2. díl. RADIX Praha, 2004, 536 s., ISBN 80-86031-59-4.</a:t>
            </a:r>
          </a:p>
          <a:p>
            <a:pPr lvl="0"/>
            <a:r>
              <a:rPr lang="cs-CZ" dirty="0" smtClean="0"/>
              <a:t>SIXTA, J., MAČÁT, V. </a:t>
            </a:r>
            <a:r>
              <a:rPr lang="cs-CZ" i="1" dirty="0" smtClean="0"/>
              <a:t>Logistika teorie a praxe.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 2005.</a:t>
            </a:r>
          </a:p>
          <a:p>
            <a:pPr lvl="0"/>
            <a:r>
              <a:rPr lang="cs-CZ" dirty="0" smtClean="0"/>
              <a:t>MURPHY, P., WOOD, D.: </a:t>
            </a:r>
            <a:r>
              <a:rPr lang="cs-CZ" i="1" dirty="0" err="1" smtClean="0"/>
              <a:t>Contemporary</a:t>
            </a:r>
            <a:r>
              <a:rPr lang="cs-CZ" i="1" dirty="0" smtClean="0"/>
              <a:t> </a:t>
            </a:r>
            <a:r>
              <a:rPr lang="cs-CZ" i="1" dirty="0" err="1" smtClean="0"/>
              <a:t>logistics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Pearson</a:t>
            </a:r>
            <a:r>
              <a:rPr lang="cs-CZ" dirty="0" smtClean="0"/>
              <a:t> </a:t>
            </a:r>
            <a:r>
              <a:rPr lang="cs-CZ" dirty="0" err="1" smtClean="0"/>
              <a:t>Prentice</a:t>
            </a:r>
            <a:r>
              <a:rPr lang="cs-CZ" dirty="0" smtClean="0"/>
              <a:t> </a:t>
            </a:r>
            <a:r>
              <a:rPr lang="cs-CZ" dirty="0" err="1" smtClean="0"/>
              <a:t>Hall</a:t>
            </a:r>
            <a:r>
              <a:rPr lang="cs-CZ" dirty="0" smtClean="0"/>
              <a:t>, 2008, 415 s., ISBN 978-0-13-156207-3.</a:t>
            </a:r>
          </a:p>
          <a:p>
            <a:pPr lvl="0"/>
            <a:r>
              <a:rPr lang="cs-CZ" dirty="0" smtClean="0"/>
              <a:t>STEHLÍK, KAPOUN: </a:t>
            </a:r>
            <a:r>
              <a:rPr lang="cs-CZ" i="1" dirty="0" smtClean="0"/>
              <a:t>Logistika pro manažery</a:t>
            </a:r>
            <a:r>
              <a:rPr lang="cs-CZ" dirty="0" smtClean="0"/>
              <a:t>.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 2008.</a:t>
            </a:r>
          </a:p>
          <a:p>
            <a:pPr lvl="0"/>
            <a:r>
              <a:rPr lang="cs-CZ" dirty="0" smtClean="0"/>
              <a:t>BENADIKOVÁ a kol.: </a:t>
            </a:r>
            <a:r>
              <a:rPr lang="cs-CZ" i="1" dirty="0" smtClean="0"/>
              <a:t>Čárové kódy, automatická identifikace.</a:t>
            </a:r>
            <a:r>
              <a:rPr lang="cs-CZ" dirty="0" smtClean="0"/>
              <a:t> </a:t>
            </a:r>
            <a:r>
              <a:rPr lang="cs-CZ" dirty="0" err="1" smtClean="0"/>
              <a:t>Grada</a:t>
            </a:r>
            <a:r>
              <a:rPr lang="cs-CZ" dirty="0" smtClean="0"/>
              <a:t> Praha, 1994, 272 s., ISBN 80-85623-66-8.</a:t>
            </a:r>
          </a:p>
          <a:p>
            <a:pPr lvl="0"/>
            <a:r>
              <a:rPr lang="cs-CZ" dirty="0" smtClean="0"/>
              <a:t>DVOŘÁK, L.: </a:t>
            </a:r>
            <a:r>
              <a:rPr lang="cs-CZ" i="1" dirty="0" smtClean="0"/>
              <a:t>Skladování a manipulace s materiálem. </a:t>
            </a:r>
            <a:r>
              <a:rPr lang="cs-CZ" dirty="0" smtClean="0"/>
              <a:t>4. díl</a:t>
            </a:r>
            <a:r>
              <a:rPr lang="cs-CZ" i="1" dirty="0" smtClean="0"/>
              <a:t>.</a:t>
            </a:r>
            <a:r>
              <a:rPr lang="cs-CZ" dirty="0" smtClean="0"/>
              <a:t> VVŠ PV Vyškov 1998.</a:t>
            </a:r>
          </a:p>
          <a:p>
            <a:pPr lvl="0"/>
            <a:r>
              <a:rPr lang="cs-CZ" dirty="0" smtClean="0"/>
              <a:t>PERNICA, P., MOSOLF, J. H.: </a:t>
            </a:r>
            <a:r>
              <a:rPr lang="cs-CZ" i="1" dirty="0" err="1" smtClean="0"/>
              <a:t>Partnership</a:t>
            </a:r>
            <a:r>
              <a:rPr lang="cs-CZ" i="1" dirty="0" smtClean="0"/>
              <a:t> in </a:t>
            </a:r>
            <a:r>
              <a:rPr lang="cs-CZ" i="1" dirty="0" err="1" smtClean="0"/>
              <a:t>logistics</a:t>
            </a:r>
            <a:r>
              <a:rPr lang="cs-CZ" dirty="0" smtClean="0"/>
              <a:t>. RADIX Praha, 2000, 448 s. ISBN 80-86031-24-1.</a:t>
            </a:r>
            <a:endParaRPr lang="cs-CZ" b="1" u="sng" dirty="0" smtClean="0"/>
          </a:p>
          <a:p>
            <a:r>
              <a:rPr lang="cs-CZ" i="1" u="sng" dirty="0" smtClean="0">
                <a:hlinkClick r:id="rId2"/>
              </a:rPr>
              <a:t>www.gs1cz.org</a:t>
            </a:r>
            <a:endParaRPr lang="cs-CZ" i="1" u="sng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rfid</a:t>
            </a:r>
            <a:r>
              <a:rPr lang="cs-CZ" dirty="0" smtClean="0"/>
              <a:t>-</a:t>
            </a:r>
            <a:r>
              <a:rPr lang="cs-CZ" dirty="0" err="1" smtClean="0"/>
              <a:t>epc.cz</a:t>
            </a:r>
            <a:endParaRPr lang="cs-CZ" dirty="0" smtClean="0"/>
          </a:p>
          <a:p>
            <a:r>
              <a:rPr lang="cs-CZ" u="sng" dirty="0" smtClean="0">
                <a:solidFill>
                  <a:schemeClr val="tx1"/>
                </a:solidFill>
                <a:hlinkClick r:id="rId3"/>
              </a:rPr>
              <a:t>www.</a:t>
            </a:r>
            <a:r>
              <a:rPr lang="cs-CZ" u="sng" dirty="0" err="1" smtClean="0">
                <a:solidFill>
                  <a:schemeClr val="tx1"/>
                </a:solidFill>
                <a:hlinkClick r:id="rId3"/>
              </a:rPr>
              <a:t>kodys.cz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u="sng" dirty="0" smtClean="0">
                <a:solidFill>
                  <a:schemeClr val="tx1"/>
                </a:solidFill>
                <a:hlinkClick r:id="rId4"/>
              </a:rPr>
              <a:t>www.logistika.</a:t>
            </a:r>
            <a:r>
              <a:rPr lang="cs-CZ" u="sng" dirty="0" err="1" smtClean="0">
                <a:solidFill>
                  <a:schemeClr val="tx1"/>
                </a:solidFill>
                <a:hlinkClick r:id="rId4"/>
              </a:rPr>
              <a:t>iHNed</a:t>
            </a:r>
            <a:r>
              <a:rPr lang="cs-CZ" u="sng" dirty="0" smtClean="0">
                <a:solidFill>
                  <a:schemeClr val="tx1"/>
                </a:solidFill>
                <a:hlinkClick r:id="rId4"/>
              </a:rPr>
              <a:t>.</a:t>
            </a:r>
            <a:r>
              <a:rPr lang="cs-CZ" u="sng" dirty="0" err="1" smtClean="0">
                <a:solidFill>
                  <a:schemeClr val="tx1"/>
                </a:solidFill>
                <a:hlinkClick r:id="rId4"/>
              </a:rPr>
              <a:t>cz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u="sng" dirty="0" smtClean="0">
                <a:solidFill>
                  <a:schemeClr val="tx1"/>
                </a:solidFill>
                <a:hlinkClick r:id="rId5"/>
              </a:rPr>
              <a:t>www.</a:t>
            </a:r>
            <a:r>
              <a:rPr lang="cs-CZ" u="sng" dirty="0" err="1" smtClean="0">
                <a:solidFill>
                  <a:schemeClr val="tx1"/>
                </a:solidFill>
                <a:hlinkClick r:id="rId5"/>
              </a:rPr>
              <a:t>barco.cz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30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Tomek, G., Vávrová, V.: </a:t>
            </a:r>
            <a:r>
              <a:rPr lang="cs-CZ" i="1" dirty="0" smtClean="0"/>
              <a:t>Řízení výroby.</a:t>
            </a:r>
            <a:r>
              <a:rPr lang="cs-CZ" dirty="0" smtClean="0"/>
              <a:t> </a:t>
            </a:r>
            <a:r>
              <a:rPr lang="cs-CZ" dirty="0" err="1" smtClean="0"/>
              <a:t>Grada</a:t>
            </a:r>
            <a:r>
              <a:rPr lang="cs-CZ" dirty="0" smtClean="0"/>
              <a:t> 2000</a:t>
            </a:r>
          </a:p>
          <a:p>
            <a:pPr lvl="0"/>
            <a:r>
              <a:rPr lang="cs-CZ" dirty="0" err="1" smtClean="0"/>
              <a:t>Bazala</a:t>
            </a:r>
            <a:r>
              <a:rPr lang="cs-CZ" dirty="0" smtClean="0"/>
              <a:t>, J. a kol.: </a:t>
            </a:r>
            <a:r>
              <a:rPr lang="cs-CZ" i="1" dirty="0" smtClean="0"/>
              <a:t>Logistika v praxi.</a:t>
            </a:r>
            <a:r>
              <a:rPr lang="cs-CZ" dirty="0" smtClean="0"/>
              <a:t> </a:t>
            </a:r>
            <a:r>
              <a:rPr lang="cs-CZ" dirty="0" err="1" smtClean="0"/>
              <a:t>Verlag</a:t>
            </a:r>
            <a:r>
              <a:rPr lang="cs-CZ" dirty="0" smtClean="0"/>
              <a:t> </a:t>
            </a:r>
            <a:r>
              <a:rPr lang="cs-CZ" dirty="0" err="1" smtClean="0"/>
              <a:t>Dashofer</a:t>
            </a:r>
            <a:r>
              <a:rPr lang="cs-CZ" dirty="0" smtClean="0"/>
              <a:t> 2003, 2004, 2005</a:t>
            </a:r>
          </a:p>
          <a:p>
            <a:pPr lvl="0"/>
            <a:r>
              <a:rPr lang="cs-CZ" dirty="0" smtClean="0"/>
              <a:t>Pernica, P.: </a:t>
            </a:r>
            <a:r>
              <a:rPr lang="cs-CZ" i="1" dirty="0" smtClean="0"/>
              <a:t>Logistický management.</a:t>
            </a:r>
            <a:r>
              <a:rPr lang="cs-CZ" dirty="0" smtClean="0"/>
              <a:t> Radix Praha 1998.</a:t>
            </a:r>
          </a:p>
          <a:p>
            <a:r>
              <a:rPr lang="cs-CZ" u="sng" dirty="0" smtClean="0">
                <a:hlinkClick r:id="rId2"/>
              </a:rPr>
              <a:t>http://www.toyota-</a:t>
            </a:r>
            <a:r>
              <a:rPr lang="cs-CZ" u="sng" dirty="0" err="1" smtClean="0">
                <a:hlinkClick r:id="rId2"/>
              </a:rPr>
              <a:t>global.com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company</a:t>
            </a:r>
            <a:r>
              <a:rPr lang="cs-CZ" u="sng" dirty="0" smtClean="0">
                <a:hlinkClick r:id="rId2"/>
              </a:rPr>
              <a:t>/vision_</a:t>
            </a:r>
            <a:r>
              <a:rPr lang="cs-CZ" u="sng" dirty="0" err="1" smtClean="0">
                <a:hlinkClick r:id="rId2"/>
              </a:rPr>
              <a:t>philosophy</a:t>
            </a:r>
            <a:r>
              <a:rPr lang="cs-CZ" u="sng" dirty="0" smtClean="0">
                <a:hlinkClick r:id="rId2"/>
              </a:rPr>
              <a:t>/toyota_production_</a:t>
            </a:r>
            <a:r>
              <a:rPr lang="cs-CZ" u="sng" dirty="0" err="1" smtClean="0">
                <a:hlinkClick r:id="rId2"/>
              </a:rPr>
              <a:t>system</a:t>
            </a:r>
            <a:r>
              <a:rPr lang="cs-CZ" u="sng" dirty="0" smtClean="0">
                <a:hlinkClick r:id="rId2"/>
              </a:rPr>
              <a:t>/</a:t>
            </a:r>
            <a:endParaRPr lang="cs-CZ" u="sng" dirty="0" smtClean="0"/>
          </a:p>
          <a:p>
            <a:r>
              <a:rPr lang="cs-CZ" dirty="0" err="1" smtClean="0"/>
              <a:t>Bilík</a:t>
            </a:r>
            <a:r>
              <a:rPr lang="cs-CZ" dirty="0" smtClean="0"/>
              <a:t>: Řízení MT pomocí </a:t>
            </a:r>
            <a:r>
              <a:rPr lang="cs-CZ" dirty="0" err="1" smtClean="0"/>
              <a:t>el.podoby</a:t>
            </a:r>
            <a:r>
              <a:rPr lang="cs-CZ" dirty="0" smtClean="0"/>
              <a:t> metody </a:t>
            </a:r>
            <a:r>
              <a:rPr lang="cs-CZ" dirty="0" err="1" smtClean="0"/>
              <a:t>Kanban</a:t>
            </a:r>
            <a:endParaRPr lang="cs-CZ" dirty="0" smtClean="0"/>
          </a:p>
          <a:p>
            <a:r>
              <a:rPr lang="cs-CZ" dirty="0" err="1" smtClean="0"/>
              <a:t>Jurová</a:t>
            </a:r>
            <a:r>
              <a:rPr lang="cs-CZ" dirty="0" smtClean="0"/>
              <a:t>: Výrobní procesy řízené logistikou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 </a:t>
            </a:r>
            <a:r>
              <a:rPr lang="cs-CZ" dirty="0" err="1" smtClean="0">
                <a:solidFill>
                  <a:schemeClr val="tx1"/>
                </a:solidFill>
              </a:rPr>
              <a:t>Belková</a:t>
            </a:r>
            <a:r>
              <a:rPr lang="cs-CZ" dirty="0" smtClean="0">
                <a:solidFill>
                  <a:schemeClr val="tx1"/>
                </a:solidFill>
              </a:rPr>
              <a:t>: DP RFID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90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Just in </a:t>
            </a:r>
            <a:r>
              <a:rPr lang="cs-CZ" dirty="0" err="1" smtClean="0"/>
              <a:t>time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logistická filosofie</a:t>
            </a:r>
          </a:p>
          <a:p>
            <a:r>
              <a:rPr lang="cs-CZ" dirty="0" smtClean="0"/>
              <a:t>80. léta 20. stol. Ford</a:t>
            </a:r>
          </a:p>
          <a:p>
            <a:r>
              <a:rPr lang="cs-CZ" dirty="0" smtClean="0"/>
              <a:t>Toyota</a:t>
            </a:r>
          </a:p>
          <a:p>
            <a:endParaRPr lang="cs-CZ" dirty="0"/>
          </a:p>
          <a:p>
            <a:pPr>
              <a:buNone/>
            </a:pPr>
            <a:r>
              <a:rPr lang="cs-CZ" sz="3500" b="1" dirty="0" smtClean="0"/>
              <a:t>Podstata:</a:t>
            </a:r>
          </a:p>
          <a:p>
            <a:r>
              <a:rPr lang="cs-CZ" sz="3500" b="1" dirty="0" smtClean="0"/>
              <a:t>Čas,sortiment, množství, kvalita</a:t>
            </a:r>
          </a:p>
          <a:p>
            <a:pPr>
              <a:buFontTx/>
              <a:buChar char="-"/>
            </a:pPr>
            <a:r>
              <a:rPr lang="cs-CZ" dirty="0" smtClean="0"/>
              <a:t>Časté dodávky malých množství přímo k linkám</a:t>
            </a:r>
          </a:p>
          <a:p>
            <a:pPr>
              <a:buFontTx/>
              <a:buChar char="-"/>
            </a:pPr>
            <a:r>
              <a:rPr lang="cs-CZ" dirty="0" smtClean="0"/>
              <a:t>redukce činností nepřidávajících hodnotu HV (plýtvání)</a:t>
            </a:r>
          </a:p>
          <a:p>
            <a:pPr>
              <a:buNone/>
            </a:pPr>
            <a:endParaRPr lang="cs-CZ" b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4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Předpoklady použití </a:t>
            </a:r>
            <a:r>
              <a:rPr lang="cs-CZ" b="1" dirty="0" smtClean="0"/>
              <a:t>JIT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Ceny a kvalita vstupů</a:t>
            </a:r>
          </a:p>
          <a:p>
            <a:r>
              <a:rPr lang="cs-CZ" dirty="0" smtClean="0"/>
              <a:t>Doprava                                                   </a:t>
            </a:r>
            <a:r>
              <a:rPr lang="cs-CZ" sz="4800" b="1" dirty="0" smtClean="0"/>
              <a:t>?</a:t>
            </a:r>
          </a:p>
          <a:p>
            <a:r>
              <a:rPr lang="cs-CZ" dirty="0" smtClean="0"/>
              <a:t>Zákazník</a:t>
            </a:r>
          </a:p>
          <a:p>
            <a:r>
              <a:rPr lang="cs-CZ" dirty="0" smtClean="0"/>
              <a:t>Poptávka</a:t>
            </a:r>
          </a:p>
          <a:p>
            <a:endParaRPr lang="cs-CZ" dirty="0" smtClean="0"/>
          </a:p>
          <a:p>
            <a:r>
              <a:rPr lang="cs-CZ" dirty="0" smtClean="0"/>
              <a:t>Odstranění všech ztrát (zbytečné skladování, staré stroje, nekvalifikovaní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…)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24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JIT: dodavatelské adaptační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Synchronizační</a:t>
            </a:r>
          </a:p>
          <a:p>
            <a:r>
              <a:rPr lang="cs-CZ" dirty="0" smtClean="0"/>
              <a:t>Vyráběné množství a frekvence?</a:t>
            </a:r>
          </a:p>
          <a:p>
            <a:r>
              <a:rPr lang="cs-CZ" dirty="0" smtClean="0"/>
              <a:t>Pružnost v reakcích?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Emancipační</a:t>
            </a:r>
          </a:p>
          <a:p>
            <a:r>
              <a:rPr lang="cs-CZ" dirty="0" smtClean="0"/>
              <a:t>Opak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00B050"/>
                </a:solidFill>
              </a:rPr>
              <a:t>Pojistná zásoba vždy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50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Just in </a:t>
            </a:r>
            <a:r>
              <a:rPr lang="cs-CZ" dirty="0" err="1" smtClean="0"/>
              <a:t>time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tx1"/>
                </a:solidFill>
              </a:rPr>
              <a:t>pozitiva: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chemeClr val="tx1"/>
                </a:solidFill>
              </a:rPr>
              <a:t>negativa:</a:t>
            </a:r>
          </a:p>
          <a:p>
            <a:pPr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CVIČENÍ</a:t>
            </a:r>
          </a:p>
        </p:txBody>
      </p:sp>
      <p:pic>
        <p:nvPicPr>
          <p:cNvPr id="2050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214686"/>
            <a:ext cx="2500330" cy="228601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1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JIT: související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u="sng" dirty="0" smtClean="0"/>
              <a:t>Just-in-</a:t>
            </a:r>
            <a:r>
              <a:rPr lang="cs-CZ" b="1" u="sng" dirty="0" err="1" smtClean="0"/>
              <a:t>sequence</a:t>
            </a:r>
            <a:r>
              <a:rPr lang="cs-CZ" u="sng" dirty="0" smtClean="0"/>
              <a:t> x </a:t>
            </a:r>
            <a:r>
              <a:rPr lang="cs-CZ" b="1" u="sng" dirty="0" smtClean="0"/>
              <a:t>Just-in-case:</a:t>
            </a:r>
          </a:p>
          <a:p>
            <a:pPr>
              <a:buNone/>
            </a:pPr>
            <a:endParaRPr lang="cs-CZ" b="1" u="sng" dirty="0" smtClean="0"/>
          </a:p>
          <a:p>
            <a:r>
              <a:rPr lang="cs-CZ" dirty="0" smtClean="0"/>
              <a:t>Zásoby?</a:t>
            </a:r>
          </a:p>
          <a:p>
            <a:r>
              <a:rPr lang="cs-CZ" dirty="0" smtClean="0"/>
              <a:t>Nepředvídatelné faktory?</a:t>
            </a:r>
          </a:p>
          <a:p>
            <a:r>
              <a:rPr lang="cs-CZ" dirty="0" smtClean="0"/>
              <a:t>Vázanost kapitálu v zásobách?</a:t>
            </a:r>
          </a:p>
          <a:p>
            <a:r>
              <a:rPr lang="cs-CZ" dirty="0" smtClean="0"/>
              <a:t>Přístup do IS?</a:t>
            </a:r>
          </a:p>
          <a:p>
            <a:pPr>
              <a:buNone/>
            </a:pPr>
            <a:endParaRPr lang="cs-CZ" b="1" dirty="0" smtClean="0"/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1044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43AA17-3549-406E-B158-F01765B5ABBC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e934d7ba-d00a-4f08-ad66-67ce6f4199d0"/>
    <ds:schemaRef ds:uri="http://schemas.microsoft.com/office/infopath/2007/PartnerControls"/>
    <ds:schemaRef ds:uri="f242274d-c577-47b4-9953-4e44103112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00a Šablona</Template>
  <TotalTime>2</TotalTime>
  <Words>587</Words>
  <Application>Microsoft Office PowerPoint</Application>
  <PresentationFormat>Předvádění na obrazovce (4:3)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Logistické technologie </vt:lpstr>
      <vt:lpstr>Osnova</vt:lpstr>
      <vt:lpstr>Literatura</vt:lpstr>
      <vt:lpstr>Literatura</vt:lpstr>
      <vt:lpstr>1. Just in time</vt:lpstr>
      <vt:lpstr>Předpoklady použití JIT</vt:lpstr>
      <vt:lpstr>JIT: dodavatelské adaptační strategie</vt:lpstr>
      <vt:lpstr>Just in time</vt:lpstr>
      <vt:lpstr>JIT: související pojmy</vt:lpstr>
      <vt:lpstr>JIT: související pojmy</vt:lpstr>
      <vt:lpstr>2. Kanban</vt:lpstr>
      <vt:lpstr>Prezentace aplikace PowerPoint</vt:lpstr>
      <vt:lpstr>karty</vt:lpstr>
      <vt:lpstr>Milk run a smart bin</vt:lpstr>
      <vt:lpstr>3. Technologie Automatické identifikace</vt:lpstr>
      <vt:lpstr>1D Čárové kódy</vt:lpstr>
      <vt:lpstr>1D Čárové kódy</vt:lpstr>
      <vt:lpstr>2D čárové kódy</vt:lpstr>
      <vt:lpstr>Radiofrekvenční  identifikace</vt:lpstr>
      <vt:lpstr>Další logistické technologie</vt:lpstr>
      <vt:lpstr>Závěr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Logistické technologie </dc:title>
  <dc:creator>Foltin Pavel</dc:creator>
  <cp:lastModifiedBy>Foltin Pavel</cp:lastModifiedBy>
  <cp:revision>1</cp:revision>
  <dcterms:created xsi:type="dcterms:W3CDTF">2018-08-07T08:41:44Z</dcterms:created>
  <dcterms:modified xsi:type="dcterms:W3CDTF">2018-08-07T08:44:10Z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