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D90008-B0A1-4072-8AAE-AB2695F71C4E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A9C269-8E26-4B86-8736-C4BB7C9EB7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48B78-114D-466D-BB57-F693B097CAB5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DA749-65CF-479B-B4CF-AE47623B5B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937F0-D46A-44D9-AFB9-B06910464E89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CC453-CDAC-488B-A500-00EF0491AD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5327-2137-4FA2-BA25-E5389A98CF69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AEDF-3995-4DF8-9293-90F976ED10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23805-4AD9-463B-BFE1-849FC5A4B269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2A07E-815D-41B3-8A1B-D0E91BA13D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BF57-061A-422F-9045-F65343735B20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E961-5C9C-4462-84F2-5274E262B6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C9B7-9103-4924-B82B-7FCD59818AE4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BC033-C7FD-4E91-947F-2F9F5358C5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8D00-5DA7-4737-9F33-EEAEFADBD637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652B2-4E26-4B44-8C53-35F7E9ADF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015B-A19F-4956-AC6C-A8A60C0DA3A0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D105B-D391-4524-93B3-F6B314B675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D1835-189E-4161-8F53-CC57C2443109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A059-F0E2-400F-9235-8B7F15A4B1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0F025-E3B5-44F1-B7C1-B4FFCF3C4C24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11DA-2086-44A2-AE54-5F8398DDF4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AACFC-A24E-4C88-9DAE-88B27AB5CC80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58415-D574-4D5B-98E8-8863F0EEDF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47BFC91-C55E-4462-B77F-1DB653BE0226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B41F602-C515-4D84-BE05-F678AE89D5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5" r:id="rId2"/>
    <p:sldLayoutId id="2147483913" r:id="rId3"/>
    <p:sldLayoutId id="2147483906" r:id="rId4"/>
    <p:sldLayoutId id="2147483914" r:id="rId5"/>
    <p:sldLayoutId id="2147483907" r:id="rId6"/>
    <p:sldLayoutId id="2147483908" r:id="rId7"/>
    <p:sldLayoutId id="2147483915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2205038"/>
            <a:ext cx="7772400" cy="15843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4900" cap="none" smtClean="0">
                <a:solidFill>
                  <a:schemeClr val="tx1"/>
                </a:solidFill>
                <a:latin typeface="Cambria" pitchFamily="18" charset="0"/>
              </a:rPr>
              <a:t>Bezpečnostní technologie I </a:t>
            </a:r>
            <a:br>
              <a:rPr lang="cs-CZ" sz="4900" cap="none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200" cap="none" smtClean="0">
                <a:solidFill>
                  <a:schemeClr val="tx1"/>
                </a:solidFill>
                <a:latin typeface="Cambria" pitchFamily="18" charset="0"/>
              </a:rPr>
              <a:t>Podstata algoritmu Diffie-Hellman</a:t>
            </a:r>
            <a:br>
              <a:rPr lang="cs-CZ" sz="2200" cap="none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200" cap="none" smtClean="0">
                <a:solidFill>
                  <a:schemeClr val="tx1"/>
                </a:solidFill>
                <a:latin typeface="Cambria" pitchFamily="18" charset="0"/>
              </a:rPr>
              <a:t>Josef Kaderka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4868863"/>
            <a:ext cx="7772400" cy="1152525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Operační program Vzdělávání pro konkurenceschopnost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100" dirty="0"/>
          </a:p>
        </p:txBody>
      </p:sp>
      <p:pic>
        <p:nvPicPr>
          <p:cNvPr id="1433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5954713"/>
            <a:ext cx="4875213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Znázornění algoritmu D-H</a:t>
            </a:r>
          </a:p>
        </p:txBody>
      </p:sp>
      <p:pic>
        <p:nvPicPr>
          <p:cNvPr id="235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7175" y="1268413"/>
            <a:ext cx="60960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763713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Alice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7524750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Bob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7175" y="1268413"/>
            <a:ext cx="60960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Znázornění algoritmu D-H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763713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Alice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7524750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Bob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Algoritmus D-H formálněji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1258888" y="1600200"/>
            <a:ext cx="7705725" cy="4525963"/>
          </a:xfrm>
        </p:spPr>
        <p:txBody>
          <a:bodyPr/>
          <a:lstStyle/>
          <a:p>
            <a:pPr eaLnBrk="1" hangingPunct="1"/>
            <a:r>
              <a:rPr lang="cs-CZ" smtClean="0"/>
              <a:t>Řeší problém distribuce tajného klíče otevřeným kanálem</a:t>
            </a:r>
          </a:p>
          <a:p>
            <a:pPr eaLnBrk="1" hangingPunct="1"/>
            <a:r>
              <a:rPr lang="cs-CZ" smtClean="0"/>
              <a:t>Využívá vhodné jednosměrné funkce</a:t>
            </a:r>
          </a:p>
          <a:p>
            <a:pPr lvl="1" eaLnBrk="1" hangingPunct="1"/>
            <a:r>
              <a:rPr lang="cs-CZ" smtClean="0"/>
              <a:t>Snadný výpočet</a:t>
            </a:r>
          </a:p>
          <a:p>
            <a:pPr lvl="1" eaLnBrk="1" hangingPunct="1"/>
            <a:r>
              <a:rPr lang="cs-CZ" smtClean="0"/>
              <a:t>Obtížný reverzní výpočet</a:t>
            </a:r>
          </a:p>
          <a:p>
            <a:pPr eaLnBrk="1" hangingPunct="1"/>
            <a:r>
              <a:rPr lang="cs-CZ" smtClean="0"/>
              <a:t>Příklad - modulární aritmetika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		</a:t>
            </a:r>
            <a:r>
              <a:rPr lang="cs-CZ" b="1" smtClean="0"/>
              <a:t>n = g</a:t>
            </a:r>
            <a:r>
              <a:rPr lang="cs-CZ" b="1" baseline="30000" smtClean="0"/>
              <a:t>k </a:t>
            </a:r>
            <a:r>
              <a:rPr lang="cs-CZ" b="1" smtClean="0"/>
              <a:t>mod p</a:t>
            </a:r>
            <a:r>
              <a:rPr lang="cs-CZ" smtClean="0"/>
              <a:t>    </a:t>
            </a:r>
            <a:r>
              <a:rPr lang="cs-CZ" sz="1800" smtClean="0"/>
              <a:t>(g </a:t>
            </a:r>
            <a:r>
              <a:rPr lang="en-US" sz="1800" smtClean="0"/>
              <a:t>&lt;</a:t>
            </a:r>
            <a:r>
              <a:rPr lang="cs-CZ" sz="1800" smtClean="0"/>
              <a:t> p – obecně známá prvočísla)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Algoritmus D-H prakticky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2195513" y="1268413"/>
            <a:ext cx="6696075" cy="7493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2800" smtClean="0"/>
              <a:t>n=g</a:t>
            </a:r>
            <a:r>
              <a:rPr lang="cs-CZ" sz="2800" baseline="30000" smtClean="0"/>
              <a:t>k </a:t>
            </a:r>
            <a:r>
              <a:rPr lang="cs-CZ" sz="2800" smtClean="0"/>
              <a:t>(mod p) </a:t>
            </a:r>
            <a:r>
              <a:rPr lang="cs-CZ" sz="1600" smtClean="0"/>
              <a:t>(dohoda: g=</a:t>
            </a:r>
            <a:r>
              <a:rPr lang="cs-CZ" sz="1600" smtClean="0">
                <a:solidFill>
                  <a:srgbClr val="FF00FF"/>
                </a:solidFill>
              </a:rPr>
              <a:t>7</a:t>
            </a:r>
            <a:r>
              <a:rPr lang="cs-CZ" sz="1600" smtClean="0"/>
              <a:t>, p=</a:t>
            </a:r>
            <a:r>
              <a:rPr lang="cs-CZ" sz="1600" smtClean="0">
                <a:solidFill>
                  <a:srgbClr val="6600FF"/>
                </a:solidFill>
              </a:rPr>
              <a:t>11</a:t>
            </a:r>
            <a:r>
              <a:rPr lang="cs-CZ" sz="1600" smtClean="0"/>
              <a:t>)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397000" y="2060575"/>
            <a:ext cx="3751263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Alice volí tajné </a:t>
            </a:r>
            <a:r>
              <a:rPr lang="cs-CZ" sz="2800">
                <a:solidFill>
                  <a:srgbClr val="33CC33"/>
                </a:solidFill>
                <a:latin typeface="Calibri" pitchFamily="34" charset="0"/>
              </a:rPr>
              <a:t>A</a:t>
            </a:r>
            <a:r>
              <a:rPr lang="cs-CZ" sz="2800">
                <a:latin typeface="Calibri" pitchFamily="34" charset="0"/>
              </a:rPr>
              <a:t>=k=</a:t>
            </a:r>
            <a:r>
              <a:rPr lang="cs-CZ" sz="2800">
                <a:solidFill>
                  <a:srgbClr val="33CC33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5364163" y="2060575"/>
            <a:ext cx="3673475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Bob volí tajné </a:t>
            </a:r>
            <a:r>
              <a:rPr lang="cs-CZ" sz="2800">
                <a:solidFill>
                  <a:schemeClr val="accent1"/>
                </a:solidFill>
                <a:latin typeface="Calibri" pitchFamily="34" charset="0"/>
              </a:rPr>
              <a:t>B</a:t>
            </a:r>
            <a:r>
              <a:rPr lang="cs-CZ" sz="2800">
                <a:latin typeface="Calibri" pitchFamily="34" charset="0"/>
              </a:rPr>
              <a:t>=k=</a:t>
            </a:r>
            <a:r>
              <a:rPr lang="cs-CZ" sz="2800">
                <a:solidFill>
                  <a:schemeClr val="accent1"/>
                </a:solidFill>
                <a:latin typeface="Calibri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Algoritmus D-H prakticky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2195513" y="1268413"/>
            <a:ext cx="6696075" cy="7493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2800" smtClean="0"/>
              <a:t>n=g</a:t>
            </a:r>
            <a:r>
              <a:rPr lang="cs-CZ" sz="2800" baseline="30000" smtClean="0"/>
              <a:t>k </a:t>
            </a:r>
            <a:r>
              <a:rPr lang="cs-CZ" sz="2800" smtClean="0"/>
              <a:t>(mod p) </a:t>
            </a:r>
            <a:r>
              <a:rPr lang="cs-CZ" sz="1600" smtClean="0"/>
              <a:t>(dohoda: g=</a:t>
            </a:r>
            <a:r>
              <a:rPr lang="cs-CZ" sz="1600" smtClean="0">
                <a:solidFill>
                  <a:srgbClr val="FF00FF"/>
                </a:solidFill>
              </a:rPr>
              <a:t>7</a:t>
            </a:r>
            <a:r>
              <a:rPr lang="cs-CZ" sz="1600" smtClean="0"/>
              <a:t>, p=</a:t>
            </a:r>
            <a:r>
              <a:rPr lang="cs-CZ" sz="1600" smtClean="0">
                <a:solidFill>
                  <a:srgbClr val="6600FF"/>
                </a:solidFill>
              </a:rPr>
              <a:t>11</a:t>
            </a:r>
            <a:r>
              <a:rPr lang="cs-CZ" sz="1600" smtClean="0"/>
              <a:t>)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397000" y="2060575"/>
            <a:ext cx="3751263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Alice volí tajné </a:t>
            </a:r>
            <a:r>
              <a:rPr lang="cs-CZ" sz="2800">
                <a:solidFill>
                  <a:srgbClr val="33CC33"/>
                </a:solidFill>
                <a:latin typeface="Calibri" pitchFamily="34" charset="0"/>
              </a:rPr>
              <a:t>A</a:t>
            </a:r>
            <a:r>
              <a:rPr lang="cs-CZ" sz="2800">
                <a:latin typeface="Calibri" pitchFamily="34" charset="0"/>
              </a:rPr>
              <a:t>=k=</a:t>
            </a:r>
            <a:r>
              <a:rPr lang="cs-CZ" sz="2800">
                <a:solidFill>
                  <a:srgbClr val="33CC33"/>
                </a:solidFill>
                <a:latin typeface="Calibri" pitchFamily="34" charset="0"/>
              </a:rPr>
              <a:t>3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Alice vypočte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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</a:t>
            </a:r>
            <a:r>
              <a:rPr lang="cs-CZ" sz="2800">
                <a:latin typeface="Calibri" pitchFamily="34" charset="0"/>
              </a:rPr>
              <a:t>=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rgbClr val="33CC33"/>
                </a:solidFill>
                <a:latin typeface="Calibri" pitchFamily="34" charset="0"/>
              </a:rPr>
              <a:t>3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</a:rPr>
              <a:t>(mod </a:t>
            </a:r>
            <a:r>
              <a:rPr lang="cs-CZ" sz="2800">
                <a:solidFill>
                  <a:srgbClr val="6600FF"/>
                </a:solidFill>
                <a:latin typeface="Calibri" pitchFamily="34" charset="0"/>
              </a:rPr>
              <a:t>11</a:t>
            </a:r>
            <a:r>
              <a:rPr lang="cs-CZ" sz="2800">
                <a:latin typeface="Calibri" pitchFamily="34" charset="0"/>
              </a:rPr>
              <a:t>) =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2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</a:rPr>
              <a:t>		(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rgbClr val="33CC33"/>
                </a:solidFill>
                <a:latin typeface="Calibri" pitchFamily="34" charset="0"/>
              </a:rPr>
              <a:t>3</a:t>
            </a:r>
            <a:r>
              <a:rPr lang="cs-CZ" sz="2800">
                <a:latin typeface="Calibri" pitchFamily="34" charset="0"/>
                <a:sym typeface="Symbol" pitchFamily="18" charset="2"/>
              </a:rPr>
              <a:t> = 343)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5364163" y="2060575"/>
            <a:ext cx="3673475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Bob volí tajné </a:t>
            </a:r>
            <a:r>
              <a:rPr lang="cs-CZ" sz="2800">
                <a:solidFill>
                  <a:schemeClr val="accent1"/>
                </a:solidFill>
                <a:latin typeface="Calibri" pitchFamily="34" charset="0"/>
              </a:rPr>
              <a:t>B</a:t>
            </a:r>
            <a:r>
              <a:rPr lang="cs-CZ" sz="2800">
                <a:latin typeface="Calibri" pitchFamily="34" charset="0"/>
              </a:rPr>
              <a:t>=k=</a:t>
            </a:r>
            <a:r>
              <a:rPr lang="cs-CZ" sz="2800">
                <a:solidFill>
                  <a:schemeClr val="accent1"/>
                </a:solidFill>
                <a:latin typeface="Calibri" pitchFamily="34" charset="0"/>
              </a:rPr>
              <a:t>6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Bob vypočte </a:t>
            </a:r>
            <a:r>
              <a:rPr lang="cs-CZ" sz="280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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cs-CZ" sz="2800">
                <a:latin typeface="Calibri" pitchFamily="34" charset="0"/>
              </a:rPr>
              <a:t>=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chemeClr val="accent1"/>
                </a:solidFill>
                <a:latin typeface="Calibri" pitchFamily="34" charset="0"/>
              </a:rPr>
              <a:t>6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</a:rPr>
              <a:t>(mod </a:t>
            </a:r>
            <a:r>
              <a:rPr lang="cs-CZ" sz="2800">
                <a:solidFill>
                  <a:srgbClr val="6600FF"/>
                </a:solidFill>
                <a:latin typeface="Calibri" pitchFamily="34" charset="0"/>
              </a:rPr>
              <a:t>11</a:t>
            </a:r>
            <a:r>
              <a:rPr lang="cs-CZ" sz="2800">
                <a:latin typeface="Calibri" pitchFamily="34" charset="0"/>
              </a:rPr>
              <a:t>) = </a:t>
            </a:r>
            <a:r>
              <a:rPr lang="cs-CZ" sz="2800">
                <a:solidFill>
                  <a:schemeClr val="hlink"/>
                </a:solidFill>
                <a:latin typeface="Calibri" pitchFamily="34" charset="0"/>
              </a:rPr>
              <a:t>4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	 	(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chemeClr val="accent1"/>
                </a:solidFill>
                <a:latin typeface="Calibri" pitchFamily="34" charset="0"/>
              </a:rPr>
              <a:t>6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  <a:sym typeface="Symbol" pitchFamily="18" charset="2"/>
              </a:rPr>
              <a:t>= 117649)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Algoritmus D-H prakticky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2195513" y="1268413"/>
            <a:ext cx="6696075" cy="7493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2800" smtClean="0"/>
              <a:t>n=g</a:t>
            </a:r>
            <a:r>
              <a:rPr lang="cs-CZ" sz="2800" baseline="30000" smtClean="0"/>
              <a:t>k </a:t>
            </a:r>
            <a:r>
              <a:rPr lang="cs-CZ" sz="2800" smtClean="0"/>
              <a:t>(mod p) </a:t>
            </a:r>
            <a:r>
              <a:rPr lang="cs-CZ" sz="1600" smtClean="0"/>
              <a:t>(dohoda: g=</a:t>
            </a:r>
            <a:r>
              <a:rPr lang="cs-CZ" sz="1600" smtClean="0">
                <a:solidFill>
                  <a:srgbClr val="FF00FF"/>
                </a:solidFill>
              </a:rPr>
              <a:t>7</a:t>
            </a:r>
            <a:r>
              <a:rPr lang="cs-CZ" sz="1600" smtClean="0"/>
              <a:t>, p=</a:t>
            </a:r>
            <a:r>
              <a:rPr lang="cs-CZ" sz="1600" smtClean="0">
                <a:solidFill>
                  <a:srgbClr val="6600FF"/>
                </a:solidFill>
              </a:rPr>
              <a:t>11</a:t>
            </a:r>
            <a:r>
              <a:rPr lang="cs-CZ" sz="1600" smtClean="0"/>
              <a:t>)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397000" y="2060575"/>
            <a:ext cx="3751263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Alice volí tajné </a:t>
            </a:r>
            <a:r>
              <a:rPr lang="cs-CZ" sz="2800">
                <a:solidFill>
                  <a:srgbClr val="33CC33"/>
                </a:solidFill>
                <a:latin typeface="Calibri" pitchFamily="34" charset="0"/>
              </a:rPr>
              <a:t>A</a:t>
            </a:r>
            <a:r>
              <a:rPr lang="cs-CZ" sz="2800">
                <a:latin typeface="Calibri" pitchFamily="34" charset="0"/>
              </a:rPr>
              <a:t>=k=</a:t>
            </a:r>
            <a:r>
              <a:rPr lang="cs-CZ" sz="2800">
                <a:solidFill>
                  <a:srgbClr val="33CC33"/>
                </a:solidFill>
                <a:latin typeface="Calibri" pitchFamily="34" charset="0"/>
              </a:rPr>
              <a:t>3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Alice vypočte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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</a:t>
            </a:r>
            <a:r>
              <a:rPr lang="cs-CZ" sz="2800">
                <a:latin typeface="Calibri" pitchFamily="34" charset="0"/>
              </a:rPr>
              <a:t>=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rgbClr val="33CC33"/>
                </a:solidFill>
                <a:latin typeface="Calibri" pitchFamily="34" charset="0"/>
              </a:rPr>
              <a:t>3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</a:rPr>
              <a:t>(mod </a:t>
            </a:r>
            <a:r>
              <a:rPr lang="cs-CZ" sz="2800">
                <a:solidFill>
                  <a:srgbClr val="6600FF"/>
                </a:solidFill>
                <a:latin typeface="Calibri" pitchFamily="34" charset="0"/>
              </a:rPr>
              <a:t>11</a:t>
            </a:r>
            <a:r>
              <a:rPr lang="cs-CZ" sz="2800">
                <a:latin typeface="Calibri" pitchFamily="34" charset="0"/>
              </a:rPr>
              <a:t>) =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2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</a:rPr>
              <a:t>		(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rgbClr val="33CC33"/>
                </a:solidFill>
                <a:latin typeface="Calibri" pitchFamily="34" charset="0"/>
              </a:rPr>
              <a:t>3</a:t>
            </a:r>
            <a:r>
              <a:rPr lang="cs-CZ" sz="2800">
                <a:latin typeface="Calibri" pitchFamily="34" charset="0"/>
                <a:sym typeface="Symbol" pitchFamily="18" charset="2"/>
              </a:rPr>
              <a:t> = 343)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Předá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</a:t>
            </a:r>
            <a:r>
              <a:rPr lang="cs-CZ" sz="2800">
                <a:latin typeface="Calibri" pitchFamily="34" charset="0"/>
                <a:sym typeface="Symbol" pitchFamily="18" charset="2"/>
              </a:rPr>
              <a:t> Bobovi</a:t>
            </a:r>
            <a:endParaRPr lang="cs-CZ" sz="28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2800">
              <a:latin typeface="Calibri" pitchFamily="34" charset="0"/>
            </a:endParaRP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5364163" y="2060575"/>
            <a:ext cx="3673475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Bob volí tajné </a:t>
            </a:r>
            <a:r>
              <a:rPr lang="cs-CZ" sz="2800">
                <a:solidFill>
                  <a:schemeClr val="accent1"/>
                </a:solidFill>
                <a:latin typeface="Calibri" pitchFamily="34" charset="0"/>
              </a:rPr>
              <a:t>B</a:t>
            </a:r>
            <a:r>
              <a:rPr lang="cs-CZ" sz="2800">
                <a:latin typeface="Calibri" pitchFamily="34" charset="0"/>
              </a:rPr>
              <a:t>=k=</a:t>
            </a:r>
            <a:r>
              <a:rPr lang="cs-CZ" sz="2800">
                <a:solidFill>
                  <a:schemeClr val="accent1"/>
                </a:solidFill>
                <a:latin typeface="Calibri" pitchFamily="34" charset="0"/>
              </a:rPr>
              <a:t>6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Bob vypočte </a:t>
            </a:r>
            <a:r>
              <a:rPr lang="cs-CZ" sz="280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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cs-CZ" sz="2800">
                <a:latin typeface="Calibri" pitchFamily="34" charset="0"/>
              </a:rPr>
              <a:t>=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chemeClr val="accent1"/>
                </a:solidFill>
                <a:latin typeface="Calibri" pitchFamily="34" charset="0"/>
              </a:rPr>
              <a:t>6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</a:rPr>
              <a:t>(mod </a:t>
            </a:r>
            <a:r>
              <a:rPr lang="cs-CZ" sz="2800">
                <a:solidFill>
                  <a:srgbClr val="6600FF"/>
                </a:solidFill>
                <a:latin typeface="Calibri" pitchFamily="34" charset="0"/>
              </a:rPr>
              <a:t>11</a:t>
            </a:r>
            <a:r>
              <a:rPr lang="cs-CZ" sz="2800">
                <a:latin typeface="Calibri" pitchFamily="34" charset="0"/>
              </a:rPr>
              <a:t>) = </a:t>
            </a:r>
            <a:r>
              <a:rPr lang="cs-CZ" sz="2800">
                <a:solidFill>
                  <a:schemeClr val="hlink"/>
                </a:solidFill>
                <a:latin typeface="Calibri" pitchFamily="34" charset="0"/>
              </a:rPr>
              <a:t>4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	 	(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chemeClr val="accent1"/>
                </a:solidFill>
                <a:latin typeface="Calibri" pitchFamily="34" charset="0"/>
              </a:rPr>
              <a:t>6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  <a:sym typeface="Symbol" pitchFamily="18" charset="2"/>
              </a:rPr>
              <a:t>= 117649)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Předá </a:t>
            </a:r>
            <a:r>
              <a:rPr lang="cs-CZ" sz="280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cs-CZ" sz="2800">
                <a:latin typeface="Calibri" pitchFamily="34" charset="0"/>
                <a:sym typeface="Symbol" pitchFamily="18" charset="2"/>
              </a:rPr>
              <a:t> Alici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28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 flipH="1">
            <a:off x="2195513" y="4508500"/>
            <a:ext cx="4537075" cy="720725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2987675" y="4508500"/>
            <a:ext cx="3024188" cy="792163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Algoritmus D-H prakticky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2195513" y="1268413"/>
            <a:ext cx="6696075" cy="7493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2800" smtClean="0"/>
              <a:t>n=g</a:t>
            </a:r>
            <a:r>
              <a:rPr lang="cs-CZ" sz="2800" baseline="30000" smtClean="0"/>
              <a:t>k </a:t>
            </a:r>
            <a:r>
              <a:rPr lang="cs-CZ" sz="2800" smtClean="0"/>
              <a:t>(mod p) </a:t>
            </a:r>
            <a:r>
              <a:rPr lang="cs-CZ" sz="1600" smtClean="0"/>
              <a:t>(dohoda: g=</a:t>
            </a:r>
            <a:r>
              <a:rPr lang="cs-CZ" sz="1600" smtClean="0">
                <a:solidFill>
                  <a:srgbClr val="FF00FF"/>
                </a:solidFill>
              </a:rPr>
              <a:t>7</a:t>
            </a:r>
            <a:r>
              <a:rPr lang="cs-CZ" sz="1600" smtClean="0"/>
              <a:t>, p=</a:t>
            </a:r>
            <a:r>
              <a:rPr lang="cs-CZ" sz="1600" smtClean="0">
                <a:solidFill>
                  <a:srgbClr val="6600FF"/>
                </a:solidFill>
              </a:rPr>
              <a:t>11</a:t>
            </a:r>
            <a:r>
              <a:rPr lang="cs-CZ" sz="1600" smtClean="0"/>
              <a:t>)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397000" y="2060575"/>
            <a:ext cx="3751263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Alice volí tajné </a:t>
            </a:r>
            <a:r>
              <a:rPr lang="cs-CZ" sz="2800">
                <a:solidFill>
                  <a:srgbClr val="33CC33"/>
                </a:solidFill>
                <a:latin typeface="Calibri" pitchFamily="34" charset="0"/>
              </a:rPr>
              <a:t>A</a:t>
            </a:r>
            <a:r>
              <a:rPr lang="cs-CZ" sz="2800">
                <a:latin typeface="Calibri" pitchFamily="34" charset="0"/>
              </a:rPr>
              <a:t>=k=</a:t>
            </a:r>
            <a:r>
              <a:rPr lang="cs-CZ" sz="2800">
                <a:solidFill>
                  <a:srgbClr val="33CC33"/>
                </a:solidFill>
                <a:latin typeface="Calibri" pitchFamily="34" charset="0"/>
              </a:rPr>
              <a:t>3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Alice vypočte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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</a:t>
            </a:r>
            <a:r>
              <a:rPr lang="cs-CZ" sz="2800">
                <a:latin typeface="Calibri" pitchFamily="34" charset="0"/>
              </a:rPr>
              <a:t>=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rgbClr val="33CC33"/>
                </a:solidFill>
                <a:latin typeface="Calibri" pitchFamily="34" charset="0"/>
              </a:rPr>
              <a:t>3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</a:rPr>
              <a:t>(mod </a:t>
            </a:r>
            <a:r>
              <a:rPr lang="cs-CZ" sz="2800">
                <a:solidFill>
                  <a:srgbClr val="6600FF"/>
                </a:solidFill>
                <a:latin typeface="Calibri" pitchFamily="34" charset="0"/>
              </a:rPr>
              <a:t>11</a:t>
            </a:r>
            <a:r>
              <a:rPr lang="cs-CZ" sz="2800">
                <a:latin typeface="Calibri" pitchFamily="34" charset="0"/>
              </a:rPr>
              <a:t>) =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2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</a:rPr>
              <a:t>		(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rgbClr val="33CC33"/>
                </a:solidFill>
                <a:latin typeface="Calibri" pitchFamily="34" charset="0"/>
              </a:rPr>
              <a:t>3</a:t>
            </a:r>
            <a:r>
              <a:rPr lang="cs-CZ" sz="2800">
                <a:latin typeface="Calibri" pitchFamily="34" charset="0"/>
                <a:sym typeface="Symbol" pitchFamily="18" charset="2"/>
              </a:rPr>
              <a:t> = 343)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Předá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</a:t>
            </a:r>
            <a:r>
              <a:rPr lang="cs-CZ" sz="2800">
                <a:latin typeface="Calibri" pitchFamily="34" charset="0"/>
                <a:sym typeface="Symbol" pitchFamily="18" charset="2"/>
              </a:rPr>
              <a:t> Bobovi</a:t>
            </a:r>
            <a:endParaRPr lang="cs-CZ" sz="28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28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n = </a:t>
            </a:r>
            <a:r>
              <a:rPr lang="cs-CZ" sz="280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cs-CZ" sz="2800">
                <a:latin typeface="Calibri" pitchFamily="34" charset="0"/>
              </a:rPr>
              <a:t> </a:t>
            </a:r>
            <a:r>
              <a:rPr lang="cs-CZ" sz="2800" baseline="30000">
                <a:solidFill>
                  <a:srgbClr val="33CC33"/>
                </a:solidFill>
                <a:latin typeface="Calibri" pitchFamily="34" charset="0"/>
              </a:rPr>
              <a:t>A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</a:rPr>
              <a:t>(mod </a:t>
            </a:r>
            <a:r>
              <a:rPr lang="cs-CZ" sz="2800">
                <a:solidFill>
                  <a:srgbClr val="6600FF"/>
                </a:solidFill>
                <a:latin typeface="Calibri" pitchFamily="34" charset="0"/>
              </a:rPr>
              <a:t>p</a:t>
            </a:r>
            <a:r>
              <a:rPr lang="cs-CZ" sz="2800">
                <a:latin typeface="Calibri" pitchFamily="34" charset="0"/>
              </a:rPr>
              <a:t>) =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       </a:t>
            </a:r>
            <a:r>
              <a:rPr lang="cs-CZ" sz="280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4</a:t>
            </a:r>
            <a:r>
              <a:rPr lang="cs-CZ" sz="2800">
                <a:latin typeface="Calibri" pitchFamily="34" charset="0"/>
              </a:rPr>
              <a:t> </a:t>
            </a:r>
            <a:r>
              <a:rPr lang="cs-CZ" sz="2800" baseline="30000">
                <a:solidFill>
                  <a:srgbClr val="33CC33"/>
                </a:solidFill>
                <a:latin typeface="Calibri" pitchFamily="34" charset="0"/>
              </a:rPr>
              <a:t>3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</a:rPr>
              <a:t>(mod </a:t>
            </a:r>
            <a:r>
              <a:rPr lang="cs-CZ" sz="2800">
                <a:solidFill>
                  <a:srgbClr val="6600FF"/>
                </a:solidFill>
                <a:latin typeface="Calibri" pitchFamily="34" charset="0"/>
              </a:rPr>
              <a:t>11</a:t>
            </a:r>
            <a:r>
              <a:rPr lang="cs-CZ" sz="2800">
                <a:latin typeface="Calibri" pitchFamily="34" charset="0"/>
              </a:rPr>
              <a:t>) = </a:t>
            </a:r>
            <a:r>
              <a:rPr lang="cs-CZ" sz="2800" b="1">
                <a:latin typeface="Calibri" pitchFamily="34" charset="0"/>
              </a:rPr>
              <a:t>9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364163" y="2060575"/>
            <a:ext cx="3673475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Bob volí tajné </a:t>
            </a:r>
            <a:r>
              <a:rPr lang="cs-CZ" sz="2800">
                <a:solidFill>
                  <a:schemeClr val="accent1"/>
                </a:solidFill>
                <a:latin typeface="Calibri" pitchFamily="34" charset="0"/>
              </a:rPr>
              <a:t>B</a:t>
            </a:r>
            <a:r>
              <a:rPr lang="cs-CZ" sz="2800">
                <a:latin typeface="Calibri" pitchFamily="34" charset="0"/>
              </a:rPr>
              <a:t>=k=</a:t>
            </a:r>
            <a:r>
              <a:rPr lang="cs-CZ" sz="2800">
                <a:solidFill>
                  <a:schemeClr val="accent1"/>
                </a:solidFill>
                <a:latin typeface="Calibri" pitchFamily="34" charset="0"/>
              </a:rPr>
              <a:t>6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Bob vypočte </a:t>
            </a:r>
            <a:r>
              <a:rPr lang="cs-CZ" sz="280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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cs-CZ" sz="2800">
                <a:latin typeface="Calibri" pitchFamily="34" charset="0"/>
              </a:rPr>
              <a:t>=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chemeClr val="accent1"/>
                </a:solidFill>
                <a:latin typeface="Calibri" pitchFamily="34" charset="0"/>
              </a:rPr>
              <a:t>6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</a:rPr>
              <a:t>(mod </a:t>
            </a:r>
            <a:r>
              <a:rPr lang="cs-CZ" sz="2800">
                <a:solidFill>
                  <a:srgbClr val="6600FF"/>
                </a:solidFill>
                <a:latin typeface="Calibri" pitchFamily="34" charset="0"/>
              </a:rPr>
              <a:t>11</a:t>
            </a:r>
            <a:r>
              <a:rPr lang="cs-CZ" sz="2800">
                <a:latin typeface="Calibri" pitchFamily="34" charset="0"/>
              </a:rPr>
              <a:t>) = </a:t>
            </a:r>
            <a:r>
              <a:rPr lang="cs-CZ" sz="2800">
                <a:solidFill>
                  <a:schemeClr val="hlink"/>
                </a:solidFill>
                <a:latin typeface="Calibri" pitchFamily="34" charset="0"/>
              </a:rPr>
              <a:t>4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	 	(</a:t>
            </a:r>
            <a:r>
              <a:rPr lang="cs-CZ" sz="2800">
                <a:solidFill>
                  <a:srgbClr val="FF00FF"/>
                </a:solidFill>
                <a:latin typeface="Calibri" pitchFamily="34" charset="0"/>
              </a:rPr>
              <a:t>7</a:t>
            </a:r>
            <a:r>
              <a:rPr lang="cs-CZ" sz="2800" baseline="30000">
                <a:solidFill>
                  <a:schemeClr val="accent1"/>
                </a:solidFill>
                <a:latin typeface="Calibri" pitchFamily="34" charset="0"/>
              </a:rPr>
              <a:t>6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  <a:sym typeface="Symbol" pitchFamily="18" charset="2"/>
              </a:rPr>
              <a:t>= 117649)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Předá </a:t>
            </a:r>
            <a:r>
              <a:rPr lang="cs-CZ" sz="2800">
                <a:solidFill>
                  <a:schemeClr val="hlink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cs-CZ" sz="2800">
                <a:latin typeface="Calibri" pitchFamily="34" charset="0"/>
                <a:sym typeface="Symbol" pitchFamily="18" charset="2"/>
              </a:rPr>
              <a:t> Alici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2800">
              <a:latin typeface="Calibri" pitchFamily="34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n =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</a:t>
            </a:r>
            <a:r>
              <a:rPr lang="cs-CZ" sz="2800">
                <a:latin typeface="Calibri" pitchFamily="34" charset="0"/>
              </a:rPr>
              <a:t> </a:t>
            </a:r>
            <a:r>
              <a:rPr lang="cs-CZ" sz="2800" baseline="30000">
                <a:solidFill>
                  <a:schemeClr val="accent1"/>
                </a:solidFill>
                <a:latin typeface="Calibri" pitchFamily="34" charset="0"/>
              </a:rPr>
              <a:t>B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</a:rPr>
              <a:t>(mod </a:t>
            </a:r>
            <a:r>
              <a:rPr lang="cs-CZ" sz="2800">
                <a:solidFill>
                  <a:srgbClr val="6600FF"/>
                </a:solidFill>
                <a:latin typeface="Calibri" pitchFamily="34" charset="0"/>
              </a:rPr>
              <a:t>p</a:t>
            </a:r>
            <a:r>
              <a:rPr lang="cs-CZ" sz="2800">
                <a:latin typeface="Calibri" pitchFamily="34" charset="0"/>
              </a:rPr>
              <a:t>) =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      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cs-CZ" sz="2800">
                <a:latin typeface="Calibri" pitchFamily="34" charset="0"/>
              </a:rPr>
              <a:t> </a:t>
            </a:r>
            <a:r>
              <a:rPr lang="cs-CZ" sz="2800" baseline="30000">
                <a:solidFill>
                  <a:schemeClr val="accent1"/>
                </a:solidFill>
                <a:latin typeface="Calibri" pitchFamily="34" charset="0"/>
              </a:rPr>
              <a:t>6</a:t>
            </a:r>
            <a:r>
              <a:rPr lang="cs-CZ" sz="2800" baseline="30000">
                <a:latin typeface="Calibri" pitchFamily="34" charset="0"/>
              </a:rPr>
              <a:t> </a:t>
            </a:r>
            <a:r>
              <a:rPr lang="cs-CZ" sz="2800">
                <a:latin typeface="Calibri" pitchFamily="34" charset="0"/>
              </a:rPr>
              <a:t>(mod </a:t>
            </a:r>
            <a:r>
              <a:rPr lang="cs-CZ" sz="2800">
                <a:solidFill>
                  <a:srgbClr val="6600FF"/>
                </a:solidFill>
                <a:latin typeface="Calibri" pitchFamily="34" charset="0"/>
              </a:rPr>
              <a:t>11</a:t>
            </a:r>
            <a:r>
              <a:rPr lang="cs-CZ" sz="2800">
                <a:latin typeface="Calibri" pitchFamily="34" charset="0"/>
              </a:rPr>
              <a:t>) = </a:t>
            </a:r>
            <a:r>
              <a:rPr lang="cs-CZ" sz="2800" b="1">
                <a:latin typeface="Calibri" pitchFamily="34" charset="0"/>
              </a:rPr>
              <a:t>9</a:t>
            </a: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H="1">
            <a:off x="2195513" y="4508500"/>
            <a:ext cx="4537075" cy="720725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2987675" y="4508500"/>
            <a:ext cx="3024188" cy="792163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Algoritmus D-H prakticky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2195513" y="1268413"/>
            <a:ext cx="6696075" cy="7493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2800" smtClean="0"/>
              <a:t>n=g</a:t>
            </a:r>
            <a:r>
              <a:rPr lang="cs-CZ" sz="2800" baseline="30000" smtClean="0"/>
              <a:t>k </a:t>
            </a:r>
            <a:r>
              <a:rPr lang="cs-CZ" sz="2800" smtClean="0"/>
              <a:t>(mod p) </a:t>
            </a:r>
            <a:r>
              <a:rPr lang="cs-CZ" sz="1600" smtClean="0"/>
              <a:t>(dohoda: g=7, p=11)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397000" y="2060575"/>
            <a:ext cx="3751263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Alice volí tajné A=k=3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Alice vypočte 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</a:t>
            </a:r>
            <a:r>
              <a:rPr lang="cs-CZ" sz="2800">
                <a:latin typeface="Calibri" pitchFamily="34" charset="0"/>
              </a:rPr>
              <a:t>=7</a:t>
            </a:r>
            <a:r>
              <a:rPr lang="cs-CZ" sz="2800" baseline="30000">
                <a:latin typeface="Calibri" pitchFamily="34" charset="0"/>
              </a:rPr>
              <a:t>3 </a:t>
            </a:r>
            <a:r>
              <a:rPr lang="cs-CZ" sz="2800">
                <a:latin typeface="Calibri" pitchFamily="34" charset="0"/>
              </a:rPr>
              <a:t>(mod 11) = 2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</a:rPr>
              <a:t>		(7</a:t>
            </a:r>
            <a:r>
              <a:rPr lang="cs-CZ" sz="2800" baseline="30000">
                <a:latin typeface="Calibri" pitchFamily="34" charset="0"/>
              </a:rPr>
              <a:t>3</a:t>
            </a:r>
            <a:r>
              <a:rPr lang="cs-CZ" sz="2800">
                <a:latin typeface="Calibri" pitchFamily="34" charset="0"/>
                <a:sym typeface="Symbol" pitchFamily="18" charset="2"/>
              </a:rPr>
              <a:t> = 343)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Předá  Bobovi</a:t>
            </a:r>
            <a:endParaRPr lang="cs-CZ" sz="28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28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n = </a:t>
            </a:r>
            <a:r>
              <a:rPr lang="cs-CZ" sz="2800">
                <a:latin typeface="Calibri" pitchFamily="34" charset="0"/>
              </a:rPr>
              <a:t> </a:t>
            </a:r>
            <a:r>
              <a:rPr lang="cs-CZ" sz="2800" baseline="30000">
                <a:latin typeface="Calibri" pitchFamily="34" charset="0"/>
              </a:rPr>
              <a:t>A </a:t>
            </a:r>
            <a:r>
              <a:rPr lang="cs-CZ" sz="2800">
                <a:latin typeface="Calibri" pitchFamily="34" charset="0"/>
              </a:rPr>
              <a:t>(mod p) =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       4</a:t>
            </a:r>
            <a:r>
              <a:rPr lang="cs-CZ" sz="2800">
                <a:latin typeface="Calibri" pitchFamily="34" charset="0"/>
              </a:rPr>
              <a:t> </a:t>
            </a:r>
            <a:r>
              <a:rPr lang="cs-CZ" sz="2800" baseline="30000">
                <a:latin typeface="Calibri" pitchFamily="34" charset="0"/>
              </a:rPr>
              <a:t>3 </a:t>
            </a:r>
            <a:r>
              <a:rPr lang="cs-CZ" sz="2800">
                <a:latin typeface="Calibri" pitchFamily="34" charset="0"/>
              </a:rPr>
              <a:t>(mod 11) = </a:t>
            </a:r>
            <a:r>
              <a:rPr lang="cs-CZ" sz="2800" b="1">
                <a:latin typeface="Calibri" pitchFamily="34" charset="0"/>
              </a:rPr>
              <a:t>9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5364163" y="2060575"/>
            <a:ext cx="3673475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</a:rPr>
              <a:t>Bob volí tajné B=k=6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Bob vypočte 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</a:t>
            </a:r>
            <a:r>
              <a:rPr lang="cs-CZ" sz="2800">
                <a:latin typeface="Calibri" pitchFamily="34" charset="0"/>
              </a:rPr>
              <a:t>=7</a:t>
            </a:r>
            <a:r>
              <a:rPr lang="cs-CZ" sz="2800" baseline="30000">
                <a:latin typeface="Calibri" pitchFamily="34" charset="0"/>
              </a:rPr>
              <a:t>6 </a:t>
            </a:r>
            <a:r>
              <a:rPr lang="cs-CZ" sz="2800">
                <a:latin typeface="Calibri" pitchFamily="34" charset="0"/>
              </a:rPr>
              <a:t>(mod 11) = 4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	 	(</a:t>
            </a:r>
            <a:r>
              <a:rPr lang="cs-CZ" sz="2800">
                <a:latin typeface="Calibri" pitchFamily="34" charset="0"/>
              </a:rPr>
              <a:t>7</a:t>
            </a:r>
            <a:r>
              <a:rPr lang="cs-CZ" sz="2800" baseline="30000">
                <a:latin typeface="Calibri" pitchFamily="34" charset="0"/>
              </a:rPr>
              <a:t>6 </a:t>
            </a:r>
            <a:r>
              <a:rPr lang="cs-CZ" sz="2800">
                <a:latin typeface="Calibri" pitchFamily="34" charset="0"/>
                <a:sym typeface="Symbol" pitchFamily="18" charset="2"/>
              </a:rPr>
              <a:t>= 117649)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2800">
                <a:latin typeface="Calibri" pitchFamily="34" charset="0"/>
                <a:sym typeface="Symbol" pitchFamily="18" charset="2"/>
              </a:rPr>
              <a:t>Předá  Alici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2800">
              <a:latin typeface="Calibri" pitchFamily="34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n = </a:t>
            </a:r>
            <a:r>
              <a:rPr lang="cs-CZ" sz="2800">
                <a:latin typeface="Calibri" pitchFamily="34" charset="0"/>
              </a:rPr>
              <a:t> </a:t>
            </a:r>
            <a:r>
              <a:rPr lang="cs-CZ" sz="2800" baseline="30000">
                <a:latin typeface="Calibri" pitchFamily="34" charset="0"/>
              </a:rPr>
              <a:t>B </a:t>
            </a:r>
            <a:r>
              <a:rPr lang="cs-CZ" sz="2800">
                <a:latin typeface="Calibri" pitchFamily="34" charset="0"/>
              </a:rPr>
              <a:t>(mod p) =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800">
                <a:latin typeface="Calibri" pitchFamily="34" charset="0"/>
                <a:sym typeface="Symbol" pitchFamily="18" charset="2"/>
              </a:rPr>
              <a:t>       2</a:t>
            </a:r>
            <a:r>
              <a:rPr lang="cs-CZ" sz="2800">
                <a:latin typeface="Calibri" pitchFamily="34" charset="0"/>
              </a:rPr>
              <a:t> </a:t>
            </a:r>
            <a:r>
              <a:rPr lang="cs-CZ" sz="2800" baseline="30000">
                <a:latin typeface="Calibri" pitchFamily="34" charset="0"/>
              </a:rPr>
              <a:t>6 </a:t>
            </a:r>
            <a:r>
              <a:rPr lang="cs-CZ" sz="2800">
                <a:latin typeface="Calibri" pitchFamily="34" charset="0"/>
              </a:rPr>
              <a:t>(mod 11) = </a:t>
            </a:r>
            <a:r>
              <a:rPr lang="cs-CZ" sz="2800" b="1">
                <a:latin typeface="Calibri" pitchFamily="34" charset="0"/>
              </a:rPr>
              <a:t>9</a:t>
            </a: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H="1">
            <a:off x="2195513" y="4508500"/>
            <a:ext cx="45370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2987675" y="4508500"/>
            <a:ext cx="302418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Poznámky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Kryptografická síla spočívá v obtížnosti řešení Diffieho-Hellmanova problému</a:t>
            </a:r>
          </a:p>
          <a:p>
            <a:pPr lvl="1" eaLnBrk="1" hangingPunct="1"/>
            <a:r>
              <a:rPr lang="cs-CZ" smtClean="0"/>
              <a:t>známe prvek g a hodnoty g</a:t>
            </a:r>
            <a:r>
              <a:rPr lang="cs-CZ" sz="2400" baseline="30000" smtClean="0"/>
              <a:t>a</a:t>
            </a:r>
            <a:r>
              <a:rPr lang="cs-CZ" smtClean="0"/>
              <a:t>, g</a:t>
            </a:r>
            <a:r>
              <a:rPr lang="cs-CZ" sz="2400" baseline="30000" smtClean="0"/>
              <a:t>b</a:t>
            </a:r>
            <a:r>
              <a:rPr lang="cs-CZ" smtClean="0"/>
              <a:t>, jaká bude hodnota g</a:t>
            </a:r>
            <a:r>
              <a:rPr lang="cs-CZ" sz="2400" baseline="30000" smtClean="0"/>
              <a:t>ab </a:t>
            </a:r>
            <a:r>
              <a:rPr lang="cs-CZ" sz="2400" smtClean="0"/>
              <a:t>?</a:t>
            </a:r>
          </a:p>
          <a:p>
            <a:pPr eaLnBrk="1" hangingPunct="1"/>
            <a:r>
              <a:rPr lang="cs-CZ" smtClean="0"/>
              <a:t>V uvedené jednoduché formě náchylnost na útoky typu Man-in-the-Middle</a:t>
            </a:r>
          </a:p>
          <a:p>
            <a:pPr eaLnBrk="1" hangingPunct="1"/>
            <a:r>
              <a:rPr lang="cs-CZ" smtClean="0"/>
              <a:t>Základ pro složitější řešení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15363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6223000"/>
            <a:ext cx="3454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Autoři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258888" y="1600200"/>
            <a:ext cx="7885112" cy="1252538"/>
          </a:xfrm>
        </p:spPr>
        <p:txBody>
          <a:bodyPr/>
          <a:lstStyle/>
          <a:p>
            <a:pPr eaLnBrk="1" hangingPunct="1"/>
            <a:r>
              <a:rPr lang="en-US" sz="2000" smtClean="0"/>
              <a:t>Whitfield Diffie</a:t>
            </a:r>
            <a:r>
              <a:rPr lang="cs-CZ" sz="2000" smtClean="0"/>
              <a:t> (1944), </a:t>
            </a:r>
            <a:r>
              <a:rPr lang="en-US" sz="2000" smtClean="0"/>
              <a:t>Martin Hellman</a:t>
            </a:r>
            <a:r>
              <a:rPr lang="cs-CZ" sz="2000" smtClean="0"/>
              <a:t> (1945)</a:t>
            </a:r>
          </a:p>
          <a:p>
            <a:pPr eaLnBrk="1" hangingPunct="1"/>
            <a:r>
              <a:rPr lang="cs-CZ" sz="2000" smtClean="0"/>
              <a:t>Publikace algoritmu v roce </a:t>
            </a:r>
            <a:r>
              <a:rPr lang="en-US" sz="2000" smtClean="0"/>
              <a:t>1976</a:t>
            </a:r>
            <a:endParaRPr lang="cs-CZ" sz="2000" smtClean="0"/>
          </a:p>
        </p:txBody>
      </p:sp>
      <p:pic>
        <p:nvPicPr>
          <p:cNvPr id="1638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284538"/>
            <a:ext cx="159702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7092950" y="609282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Zdroj: Wikipedia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3284538"/>
            <a:ext cx="15049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889000" y="274638"/>
            <a:ext cx="793115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Charakteristika D-H algoritmu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Nejedná se o šifrovací algoritmus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Umožňuje </a:t>
            </a:r>
            <a:r>
              <a:rPr lang="cs-CZ" sz="2000" b="1" smtClean="0"/>
              <a:t>ustavení</a:t>
            </a:r>
            <a:r>
              <a:rPr lang="cs-CZ" sz="2000" smtClean="0"/>
              <a:t> (distribuci, výměnu) šifrovacího klíče, který bude použit symetrickým šifrovacím algoritmem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Konvenční distribuce klíčů prostřednictvím médií (papírových, magnetických, optických aj.) představovala výrazný bezpečnostní a logistický problém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Komunikace probíhá typicky mezi dvěma partnery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lze zobecnit i na více partnerů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Komunikace nemusí být nijak chráněna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331913" y="2276475"/>
            <a:ext cx="7427912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Znázornění algoritmu D-H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Znázornění algoritmu D-H</a:t>
            </a:r>
          </a:p>
        </p:txBody>
      </p:sp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7175" y="1268413"/>
            <a:ext cx="60960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763713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Alice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7524750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Bob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Znázornění algoritmu D-H</a:t>
            </a:r>
          </a:p>
        </p:txBody>
      </p:sp>
      <p:pic>
        <p:nvPicPr>
          <p:cNvPr id="204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7175" y="1268413"/>
            <a:ext cx="60960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763713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Alice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7524750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Bob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Znázornění algoritmu D-H</a:t>
            </a:r>
          </a:p>
        </p:txBody>
      </p:sp>
      <p:pic>
        <p:nvPicPr>
          <p:cNvPr id="2150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7175" y="1268413"/>
            <a:ext cx="60960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6983413" y="3055938"/>
            <a:ext cx="1981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Předpoklad – barvy nelze separovat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63713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Alice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524750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Bob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mtClean="0"/>
              <a:t>Znázornění algoritmu D-H</a:t>
            </a:r>
          </a:p>
        </p:txBody>
      </p:sp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7175" y="1268413"/>
            <a:ext cx="60960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763713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Alice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7524750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Bob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</TotalTime>
  <Words>386</Words>
  <Application>Microsoft Office PowerPoint</Application>
  <PresentationFormat>Předvádění na obrazovce 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</vt:lpstr>
      <vt:lpstr>Symbol</vt:lpstr>
      <vt:lpstr>Přehlednost</vt:lpstr>
      <vt:lpstr>Přehlednost</vt:lpstr>
      <vt:lpstr>Přehlednost</vt:lpstr>
      <vt:lpstr>Přehlednost</vt:lpstr>
      <vt:lpstr>Přehlednost</vt:lpstr>
      <vt:lpstr>Bezpečnostní technologie I  Podstata algoritmu Diffie-Hellman Josef Kaderka</vt:lpstr>
      <vt:lpstr>Snímek 2</vt:lpstr>
      <vt:lpstr>Autoři</vt:lpstr>
      <vt:lpstr>Charakteristika D-H algoritmu</vt:lpstr>
      <vt:lpstr>Znázornění algoritmu D-H</vt:lpstr>
      <vt:lpstr>Znázornění algoritmu D-H</vt:lpstr>
      <vt:lpstr>Znázornění algoritmu D-H</vt:lpstr>
      <vt:lpstr>Znázornění algoritmu D-H</vt:lpstr>
      <vt:lpstr>Znázornění algoritmu D-H</vt:lpstr>
      <vt:lpstr>Znázornění algoritmu D-H</vt:lpstr>
      <vt:lpstr>Znázornění algoritmu D-H</vt:lpstr>
      <vt:lpstr>Algoritmus D-H formálněji</vt:lpstr>
      <vt:lpstr>Algoritmus D-H prakticky</vt:lpstr>
      <vt:lpstr>Algoritmus D-H prakticky</vt:lpstr>
      <vt:lpstr>Algoritmus D-H prakticky</vt:lpstr>
      <vt:lpstr>Algoritmus D-H prakticky</vt:lpstr>
      <vt:lpstr>Algoritmus D-H prakticky</vt:lpstr>
      <vt:lpstr>Poznámky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kurzu předmětu: XXXXXXXXXXXXXXXX</dc:title>
  <dc:creator>Foltin Pavel</dc:creator>
  <cp:lastModifiedBy>Josef Kaderka</cp:lastModifiedBy>
  <cp:revision>10</cp:revision>
  <dcterms:created xsi:type="dcterms:W3CDTF">2011-12-13T10:02:35Z</dcterms:created>
  <dcterms:modified xsi:type="dcterms:W3CDTF">2012-04-25T12:47:48Z</dcterms:modified>
</cp:coreProperties>
</file>