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handoutMasterIdLst>
    <p:handoutMasterId r:id="rId32"/>
  </p:handoutMasterIdLst>
  <p:sldIdLst>
    <p:sldId id="342" r:id="rId2"/>
    <p:sldId id="312" r:id="rId3"/>
    <p:sldId id="338" r:id="rId4"/>
    <p:sldId id="339" r:id="rId5"/>
    <p:sldId id="318" r:id="rId6"/>
    <p:sldId id="322" r:id="rId7"/>
    <p:sldId id="319" r:id="rId8"/>
    <p:sldId id="320" r:id="rId9"/>
    <p:sldId id="344" r:id="rId10"/>
    <p:sldId id="345" r:id="rId11"/>
    <p:sldId id="346" r:id="rId12"/>
    <p:sldId id="347" r:id="rId13"/>
    <p:sldId id="349" r:id="rId14"/>
    <p:sldId id="351" r:id="rId15"/>
    <p:sldId id="352" r:id="rId16"/>
    <p:sldId id="324" r:id="rId17"/>
    <p:sldId id="337" r:id="rId18"/>
    <p:sldId id="325" r:id="rId19"/>
    <p:sldId id="326" r:id="rId20"/>
    <p:sldId id="327" r:id="rId21"/>
    <p:sldId id="328" r:id="rId22"/>
    <p:sldId id="329" r:id="rId23"/>
    <p:sldId id="330" r:id="rId24"/>
    <p:sldId id="354" r:id="rId25"/>
    <p:sldId id="331" r:id="rId26"/>
    <p:sldId id="332" r:id="rId27"/>
    <p:sldId id="335" r:id="rId28"/>
    <p:sldId id="333" r:id="rId29"/>
    <p:sldId id="356" r:id="rId30"/>
  </p:sldIdLst>
  <p:sldSz cx="9906000" cy="6858000" type="A4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7890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578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4367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9156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394539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873447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352355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831263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F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92845" autoAdjust="0"/>
  </p:normalViewPr>
  <p:slideViewPr>
    <p:cSldViewPr>
      <p:cViewPr varScale="1">
        <p:scale>
          <a:sx n="89" d="100"/>
          <a:sy n="89" d="100"/>
        </p:scale>
        <p:origin x="936" y="7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58" cy="496167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l">
              <a:defRPr sz="8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530" y="0"/>
            <a:ext cx="2946058" cy="496167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r">
              <a:defRPr sz="800"/>
            </a:lvl1pPr>
          </a:lstStyle>
          <a:p>
            <a:fld id="{A0199807-2F4F-47A2-B637-E14283C374CA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275"/>
            <a:ext cx="2946058" cy="496167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l">
              <a:defRPr sz="8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530" y="9428275"/>
            <a:ext cx="2946058" cy="496167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r">
              <a:defRPr sz="800"/>
            </a:lvl1pPr>
          </a:lstStyle>
          <a:p>
            <a:fld id="{019DC83F-5DC0-4EE0-B7F1-2C0F340CF6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499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200"/>
            </a:lvl1pPr>
          </a:lstStyle>
          <a:p>
            <a:fld id="{1F683AF4-CA0D-4965-B0C9-258A4FA5B1E0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58" tIns="47779" rIns="95558" bIns="47779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200"/>
            </a:lvl1pPr>
          </a:lstStyle>
          <a:p>
            <a:fld id="{FA168EFC-0AA7-46C7-9E0D-7BFDE7B8CE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60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5579">
              <a:defRPr/>
            </a:pPr>
            <a:endParaRPr lang="en-US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893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Janne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E. </a:t>
            </a:r>
            <a:r>
              <a:rPr lang="cs-CZ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Nolan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</a:t>
            </a:r>
            <a:r>
              <a:rPr lang="cs-CZ" sz="1400" baseline="0" dirty="0" smtClean="0"/>
              <a:t> Kolumbijská univerzita (USA), specialistka v oblasti politiky národní bezpečnosti, vojenské strategie, jaderné doktríny, protiraketové obrany a vojenské kosmické politiky    </a:t>
            </a:r>
          </a:p>
          <a:p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Richard </a:t>
            </a:r>
            <a:r>
              <a:rPr lang="cs-CZ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Cohen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Michael </a:t>
            </a:r>
            <a:r>
              <a:rPr lang="cs-CZ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Mihalka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výzkumní</a:t>
            </a:r>
            <a:r>
              <a:rPr lang="cs-CZ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pracovníci </a:t>
            </a:r>
            <a:r>
              <a:rPr lang="cs-CZ" sz="14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Marshalova</a:t>
            </a:r>
            <a:r>
              <a:rPr lang="cs-CZ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centra v </a:t>
            </a:r>
            <a:r>
              <a:rPr lang="cs-CZ" sz="14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</a:t>
            </a:r>
            <a:r>
              <a:rPr lang="cs-CZ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4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</a:t>
            </a:r>
            <a:r>
              <a:rPr lang="cs-CZ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autoři studie „</a:t>
            </a:r>
            <a:r>
              <a:rPr lang="cs-CZ" sz="13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cs-CZ" sz="13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3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cs-CZ" sz="13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New </a:t>
            </a:r>
            <a:r>
              <a:rPr lang="cs-CZ" sz="13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Horizons</a:t>
            </a:r>
            <a:r>
              <a:rPr lang="cs-CZ" sz="13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3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cs-CZ" sz="13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3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cs-CZ" sz="13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3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</a:t>
            </a:r>
            <a:r>
              <a:rPr lang="cs-CZ" sz="13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endParaRPr lang="en-US" sz="14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96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009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Policie zadržela dva podezřelé – Adama a Boba – a drží je odděleně. Důkazy, které má policie, nejsou dostatečné pro usvědčení, takže se musí spoléhat na přiznání resp. udání.</a:t>
            </a:r>
          </a:p>
          <a:p>
            <a:endParaRPr lang="cs-CZ" dirty="0" smtClean="0"/>
          </a:p>
          <a:p>
            <a:r>
              <a:rPr lang="cs-CZ" dirty="0" smtClean="0"/>
              <a:t>Pokud se oba dva navzájem udají, budou odsouzeni na šest let.</a:t>
            </a:r>
          </a:p>
          <a:p>
            <a:r>
              <a:rPr lang="cs-CZ" dirty="0" smtClean="0"/>
              <a:t>Pokud jeden udá druhého a druhý zůstane mlčet, bude udavač volný a druhý odsouzen na plných deset let.</a:t>
            </a:r>
          </a:p>
          <a:p>
            <a:r>
              <a:rPr lang="cs-CZ" dirty="0" smtClean="0"/>
              <a:t>Pokud oba dva zůstanou mlčet, odsoudí oba za drobnější přestupky na dva roky.</a:t>
            </a:r>
          </a:p>
          <a:p>
            <a:r>
              <a:rPr lang="cs-CZ" dirty="0" smtClean="0"/>
              <a:t>Vzhledem k tomu, že ani jeden zadržený si nemůže být jistý, co zvolí ten druhý, nastává dilema: mluvit nebo mlčet?</a:t>
            </a:r>
          </a:p>
          <a:p>
            <a:endParaRPr lang="cs-CZ" dirty="0" smtClean="0"/>
          </a:p>
          <a:p>
            <a:r>
              <a:rPr lang="cs-CZ" dirty="0" smtClean="0"/>
              <a:t>Bob mlčí Bob mluví Adam mlčí Oba odsoudí na 2 roky Adam dostane 10 let, Bob bude volný Adam mluví Adam bude volný, Bob dostane 10 let Oba odsoudí na 6 let Adam uvažuje takto:</a:t>
            </a:r>
          </a:p>
          <a:p>
            <a:r>
              <a:rPr lang="cs-CZ" dirty="0" smtClean="0"/>
              <a:t>pokud bude Bob mlčet a já také, dostanu 2 roky; lepší bude mluvit, protože budu volný</a:t>
            </a:r>
          </a:p>
          <a:p>
            <a:r>
              <a:rPr lang="cs-CZ" dirty="0" smtClean="0"/>
              <a:t>pokud bude Bob mluvit a já mlčet, dostanu 10 let; lepší bude mluvit, protože dostanu jen 6 let</a:t>
            </a:r>
          </a:p>
          <a:p>
            <a:r>
              <a:rPr lang="cs-CZ" dirty="0" smtClean="0"/>
              <a:t>Stejně uvažuje i Bob, takže pokud oba udělají racionální rozhodnutí, budou oba dva mluvit (a dostanou 6 let), přestože optimálním rozhodnutím by bylo zůstat mlčet (a dostat jen 2 roky).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843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Policie zadržela dva podezřelé – Adama a Boba – a drží je odděleně. Důkazy, které má policie, nejsou dostatečné pro usvědčení, takže se musí spoléhat na přiznání resp. udání.</a:t>
            </a:r>
          </a:p>
          <a:p>
            <a:endParaRPr lang="cs-CZ" dirty="0" smtClean="0"/>
          </a:p>
          <a:p>
            <a:r>
              <a:rPr lang="cs-CZ" dirty="0" smtClean="0"/>
              <a:t>Pokud se oba dva navzájem udají, budou odsouzeni na šest let.</a:t>
            </a:r>
          </a:p>
          <a:p>
            <a:r>
              <a:rPr lang="cs-CZ" dirty="0" smtClean="0"/>
              <a:t>Pokud jeden udá druhého a druhý zůstane mlčet, bude udavač volný a druhý odsouzen na plných deset let.</a:t>
            </a:r>
          </a:p>
          <a:p>
            <a:r>
              <a:rPr lang="cs-CZ" dirty="0" smtClean="0"/>
              <a:t>Pokud oba dva zůstanou mlčet, odsoudí oba za drobnější přestupky na dva roky.</a:t>
            </a:r>
          </a:p>
          <a:p>
            <a:r>
              <a:rPr lang="cs-CZ" dirty="0" smtClean="0"/>
              <a:t>Vzhledem k tomu, že ani jeden zadržený si nemůže být jistý, co zvolí ten druhý, nastává dilema: mluvit nebo mlčet?</a:t>
            </a:r>
          </a:p>
          <a:p>
            <a:endParaRPr lang="cs-CZ" dirty="0" smtClean="0"/>
          </a:p>
          <a:p>
            <a:r>
              <a:rPr lang="cs-CZ" dirty="0" smtClean="0"/>
              <a:t>Bob mlčí Bob mluví Adam mlčí Oba odsoudí na 2 roky Adam dostane 10 let, Bob bude volný Adam mluví Adam bude volný, Bob dostane 10 let Oba odsoudí na 6 let Adam uvažuje takto:</a:t>
            </a:r>
          </a:p>
          <a:p>
            <a:r>
              <a:rPr lang="cs-CZ" dirty="0" smtClean="0"/>
              <a:t>pokud bude Bob mlčet a já také, dostanu 2 roky; lepší bude mluvit, protože budu volný</a:t>
            </a:r>
          </a:p>
          <a:p>
            <a:r>
              <a:rPr lang="cs-CZ" dirty="0" smtClean="0"/>
              <a:t>pokud bude Bob mluvit a já mlčet, dostanu 10 let; lepší bude mluvit, protože dostanu jen 6 let</a:t>
            </a:r>
          </a:p>
          <a:p>
            <a:r>
              <a:rPr lang="cs-CZ" dirty="0" smtClean="0"/>
              <a:t>Stejně uvažuje i Bob, takže pokud oba udělají racionální rozhodnutí, budou oba dva mluvit (a dostanou 6 let), přestože optimálním rozhodnutím by bylo zůstat mlčet (a dostat jen 2 roky).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843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5579">
              <a:defRPr/>
            </a:pPr>
            <a:endParaRPr lang="en-US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893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tIns="0" rIns="19156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9156"/>
          <a:lstStyle>
            <a:lvl1pPr marL="0" marR="47891" indent="0" algn="r">
              <a:buNone/>
              <a:defRPr>
                <a:solidFill>
                  <a:schemeClr val="tx1"/>
                </a:solidFill>
              </a:defRPr>
            </a:lvl1pPr>
            <a:lvl2pPr marL="478908" indent="0" algn="ctr">
              <a:buNone/>
            </a:lvl2pPr>
            <a:lvl3pPr marL="957816" indent="0" algn="ctr">
              <a:buNone/>
            </a:lvl3pPr>
            <a:lvl4pPr marL="1436724" indent="0" algn="ctr">
              <a:buNone/>
            </a:lvl4pPr>
            <a:lvl5pPr marL="1915631" indent="0" algn="ctr">
              <a:buNone/>
            </a:lvl5pPr>
            <a:lvl6pPr marL="2394539" indent="0" algn="ctr">
              <a:buNone/>
            </a:lvl6pPr>
            <a:lvl7pPr marL="2873447" indent="0" algn="ctr">
              <a:buNone/>
            </a:lvl7pPr>
            <a:lvl8pPr marL="3352355" indent="0" algn="ctr">
              <a:buNone/>
            </a:lvl8pPr>
            <a:lvl9pPr marL="3831263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2B51E-5A28-4DC2-B4E5-E01B47553792}" type="datetimeFigureOut">
              <a:rPr lang="cs-CZ"/>
              <a:pPr>
                <a:defRPr/>
              </a:pPr>
              <a:t>22.11.2017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E2F2A-5BBC-45F6-91DF-8C590295BF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55357-6FD0-4239-A308-134FE98656DB}" type="datetimeFigureOut">
              <a:rPr lang="cs-CZ"/>
              <a:pPr>
                <a:defRPr/>
              </a:pPr>
              <a:t>22.11.2017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B9AD8-5F25-4FE7-883A-8171365403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914401"/>
            <a:ext cx="222885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914401"/>
            <a:ext cx="652145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F84C7-86C8-4956-933B-62FBCDE57EBB}" type="datetimeFigureOut">
              <a:rPr lang="cs-CZ"/>
              <a:pPr>
                <a:defRPr/>
              </a:pPr>
              <a:t>22.11.2017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1E488-79DD-4502-8E50-D92FDFDB9C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28DAE-D7DA-4792-8271-B2B8E2ED9E57}" type="datetimeFigureOut">
              <a:rPr lang="cs-CZ"/>
              <a:pPr>
                <a:defRPr/>
              </a:pPr>
              <a:t>22.11.2017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09862-6B13-4D1A-9239-1F01BD0BA3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4548" y="2704665"/>
            <a:ext cx="8420100" cy="1509712"/>
          </a:xfrm>
        </p:spPr>
        <p:txBody>
          <a:bodyPr lIns="47891" rIns="47891"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E5670-BA5F-44AD-BD44-92DCEEE75DC5}" type="datetimeFigureOut">
              <a:rPr lang="cs-CZ"/>
              <a:pPr>
                <a:defRPr/>
              </a:pPr>
              <a:t>22.11.2017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E94A-3984-43F7-B763-D225A64755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170CE-CB92-4C45-A7E3-6E7828EBB4A2}" type="datetimeFigureOut">
              <a:rPr lang="cs-CZ"/>
              <a:pPr>
                <a:defRPr/>
              </a:pPr>
              <a:t>22.11.2017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7F294-88F8-46F3-9C14-6322969263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7891" tIns="0" rIns="47891" bIns="0" anchor="ctr">
            <a:noAutofit/>
          </a:bodyPr>
          <a:lstStyle>
            <a:lvl1pPr marL="0" indent="0">
              <a:buNone/>
              <a:defRPr sz="2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7891" tIns="0" rIns="47891" bIns="0" anchor="ctr"/>
          <a:lstStyle>
            <a:lvl1pPr marL="0" indent="0">
              <a:buNone/>
              <a:defRPr sz="2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986-A82F-4674-96EC-443A14764B69}" type="datetimeFigureOut">
              <a:rPr lang="cs-CZ"/>
              <a:pPr>
                <a:defRPr/>
              </a:pPr>
              <a:t>22.11.2017</a:t>
            </a:fld>
            <a:endParaRPr lang="cs-CZ"/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974A-B4F9-4977-B7A5-5446E37877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AEDD-9401-4AD8-8E36-18D70A5B2A78}" type="datetimeFigureOut">
              <a:rPr lang="cs-CZ"/>
              <a:pPr>
                <a:defRPr/>
              </a:pPr>
              <a:t>22.11.2017</a:t>
            </a:fld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488A7-E15E-4382-AAE6-0AA7712F07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33B2E-F8BE-4BB8-9B7A-7707D9763C82}" type="datetimeFigureOut">
              <a:rPr lang="cs-CZ"/>
              <a:pPr>
                <a:defRPr/>
              </a:pPr>
              <a:t>22.11.2017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158C-9885-4BA1-9B4F-48180E26CF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9156" rIns="19156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0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900"/>
            </a:lvl1pPr>
            <a:lvl2pPr>
              <a:defRPr sz="2700"/>
            </a:lvl2pPr>
            <a:lvl3pPr>
              <a:defRPr sz="2500"/>
            </a:lvl3pPr>
            <a:lvl4pPr>
              <a:defRPr sz="2100"/>
            </a:lvl4pPr>
            <a:lvl5pPr>
              <a:defRPr sz="1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C2175-29B8-4F37-B133-34E2B9666EEB}" type="datetimeFigureOut">
              <a:rPr lang="cs-CZ"/>
              <a:pPr>
                <a:defRPr/>
              </a:pPr>
              <a:t>22.11.2017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85470-D86A-433A-A37F-EC9C6DCC02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429265" y="1108075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671191" y="5359401"/>
            <a:ext cx="168540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lIns="47891" rIns="47891" bIns="47891"/>
          <a:lstStyle>
            <a:lvl1pPr algn="l">
              <a:buNone/>
              <a:defRPr sz="21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7047" rIns="47891"/>
          <a:lstStyle>
            <a:lvl1pPr marL="0" indent="0" algn="l">
              <a:spcBef>
                <a:spcPts val="262"/>
              </a:spcBef>
              <a:buFontTx/>
              <a:buNone/>
              <a:defRPr sz="1300"/>
            </a:lvl1pPr>
            <a:lvl2pPr>
              <a:defRPr sz="13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4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C45EC-A370-499F-924A-ADCB949C2547}" type="datetimeFigureOut">
              <a:rPr lang="cs-CZ"/>
              <a:pPr>
                <a:defRPr/>
              </a:pPr>
              <a:t>22.11.2017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65964-D380-4BAC-83E4-C84974BE29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10319" y="-7937"/>
            <a:ext cx="9926638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746625" y="-7938"/>
            <a:ext cx="5159375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95300" y="70485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91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95300" y="1935164"/>
            <a:ext cx="89154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D0CDF1-5F4E-4961-9103-D996A9405232}" type="datetimeFigureOut">
              <a:rPr lang="cs-CZ"/>
              <a:pPr>
                <a:defRPr/>
              </a:pPr>
              <a:t>22.11.2017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192397-408F-4D60-ACA8-D3470A4D48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20637" y="203200"/>
            <a:ext cx="9945556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3" r:id="rId2"/>
    <p:sldLayoutId id="2147483732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33" r:id="rId9"/>
    <p:sldLayoutId id="2147483729" r:id="rId10"/>
    <p:sldLayoutId id="21474837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5pPr>
      <a:lvl6pPr marL="478908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6pPr>
      <a:lvl7pPr marL="957816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7pPr>
      <a:lvl8pPr marL="1436724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8pPr>
      <a:lvl9pPr marL="1915631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9pPr>
    </p:titleStyle>
    <p:bodyStyle>
      <a:lvl1pPr marL="286014" indent="-286014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0139" indent="-257746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indent="-257746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30" indent="-219499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31508" indent="-219499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19850" indent="-22029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413" indent="-19156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98758" indent="-191563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86102" indent="-19156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sfra\Desktop\John%20F.%20Kennedy%20Missile%20Crisis.wmv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500175"/>
            <a:ext cx="9906000" cy="1980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Modely chování a přístupy </a:t>
            </a:r>
            <a:br>
              <a:rPr lang="cs-CZ" dirty="0" smtClean="0"/>
            </a:br>
            <a:r>
              <a:rPr lang="cs-CZ" dirty="0" smtClean="0"/>
              <a:t>k zajišťování </a:t>
            </a:r>
            <a:br>
              <a:rPr lang="cs-CZ" dirty="0" smtClean="0"/>
            </a:br>
            <a:r>
              <a:rPr lang="cs-CZ" dirty="0" smtClean="0"/>
              <a:t>bezpečnosti státu</a:t>
            </a:r>
            <a:endParaRPr lang="cs-CZ" sz="3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4392001"/>
            <a:ext cx="9906000" cy="512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5782" tIns="47891" rIns="95782" bIns="47891" rtlCol="0">
            <a:spAutoFit/>
          </a:bodyPr>
          <a:lstStyle/>
          <a:p>
            <a:pPr algn="ctr"/>
            <a:r>
              <a:rPr lang="cs-CZ" sz="2700" b="1" dirty="0" smtClean="0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PhDr. Libor Frank, Ph.D.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54747" y="5040001"/>
            <a:ext cx="5413838" cy="1758711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Vedoucí Oddělení bezpečnostní studií a analýz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Centrum bezpečnostních a vojenskostrategických studií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Univerzita obrany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Kounicova 65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662 10 Brno</a:t>
            </a:r>
          </a:p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libor.frank@unob.cz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+420 973 442 993 , www.cbvss.cz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Kooperativní bezpečnost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>
                <a:latin typeface="+mj-lt"/>
              </a:rPr>
              <a:t>Principy kooperativní bezpečnosti:</a:t>
            </a:r>
          </a:p>
          <a:p>
            <a:pPr marL="539677" lvl="2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cs-CZ" sz="2300" dirty="0" smtClean="0">
                <a:latin typeface="+mj-lt"/>
              </a:rPr>
              <a:t>dosažení </a:t>
            </a:r>
            <a:r>
              <a:rPr lang="cs-CZ" sz="2300" dirty="0">
                <a:latin typeface="+mj-lt"/>
              </a:rPr>
              <a:t>striktní kontroly </a:t>
            </a:r>
            <a:r>
              <a:rPr lang="cs-CZ" sz="2300" dirty="0" smtClean="0">
                <a:latin typeface="+mj-lt"/>
              </a:rPr>
              <a:t>(jaderných) </a:t>
            </a:r>
            <a:r>
              <a:rPr lang="cs-CZ" sz="2300" dirty="0">
                <a:latin typeface="+mj-lt"/>
              </a:rPr>
              <a:t>sil založené na již existujících smlouvách</a:t>
            </a:r>
          </a:p>
          <a:p>
            <a:pPr marL="539677" lvl="2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cs-CZ" sz="2300" dirty="0" smtClean="0">
                <a:latin typeface="+mj-lt"/>
              </a:rPr>
              <a:t>vytvoření </a:t>
            </a:r>
            <a:r>
              <a:rPr lang="cs-CZ" sz="2300" dirty="0">
                <a:latin typeface="+mj-lt"/>
              </a:rPr>
              <a:t>režimů pro konverzi zbrojního průmyslu, které by bránily proliferaci konvenčních zbraní</a:t>
            </a:r>
          </a:p>
          <a:p>
            <a:pPr marL="539677" lvl="2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cs-CZ" sz="2300" dirty="0" smtClean="0">
                <a:latin typeface="+mj-lt"/>
              </a:rPr>
              <a:t>vznik </a:t>
            </a:r>
            <a:r>
              <a:rPr lang="cs-CZ" sz="2300" dirty="0">
                <a:latin typeface="+mj-lt"/>
              </a:rPr>
              <a:t>kooperativních dohod v oblasti konvenčních sil, které by podpořily jejich obrannou konfiguraci</a:t>
            </a:r>
          </a:p>
          <a:p>
            <a:pPr marL="539677" lvl="2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cs-CZ" sz="2300" dirty="0" smtClean="0">
                <a:latin typeface="+mj-lt"/>
              </a:rPr>
              <a:t>koncipování </a:t>
            </a:r>
            <a:r>
              <a:rPr lang="cs-CZ" sz="2300" dirty="0">
                <a:latin typeface="+mj-lt"/>
              </a:rPr>
              <a:t>všeobecně podporovaného konceptu pro efektivní a legitimní intervenci</a:t>
            </a:r>
          </a:p>
          <a:p>
            <a:pPr marL="539677" lvl="2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cs-CZ" sz="2300" dirty="0" smtClean="0">
                <a:latin typeface="+mj-lt"/>
              </a:rPr>
              <a:t>podpora </a:t>
            </a:r>
            <a:r>
              <a:rPr lang="cs-CZ" sz="2300" dirty="0">
                <a:latin typeface="+mj-lt"/>
              </a:rPr>
              <a:t>transparence a regulace šíření pokročilých (zbrojních) technologií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cs-CZ" dirty="0">
                <a:latin typeface="+mj-lt"/>
              </a:rPr>
              <a:t>OBSE – příklad organizace kooperativní bezpečnosti</a:t>
            </a:r>
          </a:p>
        </p:txBody>
      </p:sp>
    </p:spTree>
    <p:extLst>
      <p:ext uri="{BB962C8B-B14F-4D97-AF65-F5344CB8AC3E}">
        <p14:creationId xmlns:p14="http://schemas.microsoft.com/office/powerpoint/2010/main" val="267748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Kolektivní bezpečnost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>
                <a:latin typeface="+mj-lt"/>
              </a:rPr>
              <a:t>Systém zahrnující všechny státy a zaměřený na udržení míru a bezpečnosti v případě jeho ohrožení nebo porušení některým státem nebo státy, a to i státy </a:t>
            </a:r>
            <a:r>
              <a:rPr lang="cs-CZ" sz="2500" dirty="0" smtClean="0">
                <a:latin typeface="+mj-lt"/>
              </a:rPr>
              <a:t>nečlenskými.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>
                <a:latin typeface="+mj-lt"/>
              </a:rPr>
              <a:t>Snaha o překonání anarchie v mezinárodních vztazích, kde je každý stát nucen udržovat vojenskou moc k zajištění vlastního </a:t>
            </a:r>
            <a:r>
              <a:rPr lang="cs-CZ" sz="2500" dirty="0" smtClean="0">
                <a:latin typeface="+mj-lt"/>
              </a:rPr>
              <a:t>přežití.</a:t>
            </a: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V </a:t>
            </a:r>
            <a:r>
              <a:rPr lang="cs-CZ" sz="2500" dirty="0">
                <a:latin typeface="+mj-lt"/>
              </a:rPr>
              <a:t>tradičně pojatém systému kolektivní bezpečnosti je základním rysem ochrana systému před protiprávním chováním ze strany států; od 90. let 20. stol. je toto pojetí rozšířeno i na nestátní </a:t>
            </a:r>
            <a:r>
              <a:rPr lang="cs-CZ" sz="2500" dirty="0" smtClean="0">
                <a:latin typeface="+mj-lt"/>
              </a:rPr>
              <a:t>subjekty.</a:t>
            </a:r>
            <a:endParaRPr lang="cs-CZ" sz="2500" dirty="0">
              <a:latin typeface="+mj-lt"/>
            </a:endParaRPr>
          </a:p>
          <a:p>
            <a:pPr marL="252000" indent="-252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>
                <a:latin typeface="+mj-lt"/>
              </a:rPr>
              <a:t>Předpokladem kolektivní bezpečnosti je zákaz použití síly a hrozby silou v mezinárodních vztazích a povinnost řešit všechny mezinárodní spory pokojnými </a:t>
            </a:r>
            <a:r>
              <a:rPr lang="cs-CZ" sz="2500" dirty="0" smtClean="0">
                <a:latin typeface="+mj-lt"/>
              </a:rPr>
              <a:t>prostředky.</a:t>
            </a:r>
            <a:endParaRPr lang="cs-CZ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009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Kolektivní bezpečnost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Bezpečnost </a:t>
            </a:r>
            <a:r>
              <a:rPr lang="cs-CZ" sz="2500" dirty="0">
                <a:latin typeface="+mj-lt"/>
              </a:rPr>
              <a:t>zajišťována mezinárodní organizací, která je pověřena </a:t>
            </a:r>
            <a:r>
              <a:rPr lang="cs-CZ" sz="2500" dirty="0" smtClean="0">
                <a:latin typeface="+mj-lt"/>
              </a:rPr>
              <a:t/>
            </a:r>
            <a:br>
              <a:rPr lang="cs-CZ" sz="2500" dirty="0" smtClean="0">
                <a:latin typeface="+mj-lt"/>
              </a:rPr>
            </a:br>
            <a:r>
              <a:rPr lang="cs-CZ" sz="2500" dirty="0" smtClean="0">
                <a:latin typeface="+mj-lt"/>
              </a:rPr>
              <a:t>v </a:t>
            </a:r>
            <a:r>
              <a:rPr lang="cs-CZ" sz="2500" dirty="0">
                <a:latin typeface="+mj-lt"/>
              </a:rPr>
              <a:t>případě napadení kteréhokoliv členského státu organizovat kolektivní akci za účelem obnovení mezinárodního </a:t>
            </a:r>
            <a:r>
              <a:rPr lang="cs-CZ" sz="2500" dirty="0" smtClean="0">
                <a:latin typeface="+mj-lt"/>
              </a:rPr>
              <a:t>míru.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Prvky </a:t>
            </a:r>
            <a:r>
              <a:rPr lang="cs-CZ" sz="2500" dirty="0">
                <a:latin typeface="+mj-lt"/>
              </a:rPr>
              <a:t>kolektivní bezpečnosti: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300" dirty="0" smtClean="0">
                <a:latin typeface="+mj-lt"/>
              </a:rPr>
              <a:t>pokojné </a:t>
            </a:r>
            <a:r>
              <a:rPr lang="cs-CZ" sz="2300" dirty="0">
                <a:latin typeface="+mj-lt"/>
              </a:rPr>
              <a:t>řešení </a:t>
            </a:r>
            <a:r>
              <a:rPr lang="cs-CZ" sz="2300" dirty="0" smtClean="0">
                <a:latin typeface="+mj-lt"/>
              </a:rPr>
              <a:t>sporů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300" dirty="0">
                <a:latin typeface="+mj-lt"/>
              </a:rPr>
              <a:t>donucovací opatření podle </a:t>
            </a:r>
            <a:r>
              <a:rPr lang="cs-CZ" sz="2300" dirty="0" smtClean="0">
                <a:latin typeface="+mj-lt"/>
              </a:rPr>
              <a:t>kap. </a:t>
            </a:r>
            <a:r>
              <a:rPr lang="cs-CZ" sz="2300" dirty="0">
                <a:latin typeface="+mj-lt"/>
              </a:rPr>
              <a:t>VII Charty OSN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300" dirty="0">
                <a:latin typeface="+mj-lt"/>
              </a:rPr>
              <a:t>úprava zbrojení a odzbrojení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OSN </a:t>
            </a:r>
            <a:r>
              <a:rPr lang="cs-CZ" sz="2500" dirty="0">
                <a:latin typeface="+mj-lt"/>
              </a:rPr>
              <a:t>– příklad organizace kolektivní </a:t>
            </a:r>
            <a:r>
              <a:rPr lang="cs-CZ" sz="2500" dirty="0" smtClean="0">
                <a:latin typeface="+mj-lt"/>
              </a:rPr>
              <a:t>bezpečnosti.</a:t>
            </a:r>
            <a:endParaRPr lang="cs-CZ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19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Kolektivní obrana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>
                <a:latin typeface="+mj-lt"/>
              </a:rPr>
              <a:t>Systém společné obrany vůči </a:t>
            </a:r>
            <a:r>
              <a:rPr lang="cs-CZ" sz="2500" dirty="0" smtClean="0">
                <a:latin typeface="+mj-lt"/>
              </a:rPr>
              <a:t>státům (aktérům), </a:t>
            </a:r>
            <a:r>
              <a:rPr lang="cs-CZ" sz="2500" dirty="0">
                <a:latin typeface="+mj-lt"/>
              </a:rPr>
              <a:t>které nejsou členy daného </a:t>
            </a:r>
            <a:r>
              <a:rPr lang="cs-CZ" sz="2500" dirty="0" smtClean="0">
                <a:latin typeface="+mj-lt"/>
              </a:rPr>
              <a:t>uskupení.</a:t>
            </a: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>
                <a:latin typeface="+mj-lt"/>
              </a:rPr>
              <a:t>Aliance zvyšuje bezpečnost členů - prostředek obrany proti agresi </a:t>
            </a:r>
            <a:r>
              <a:rPr lang="cs-CZ" sz="2500" dirty="0" smtClean="0">
                <a:latin typeface="+mj-lt"/>
              </a:rPr>
              <a:t>jiných nebo mocnějších států </a:t>
            </a:r>
            <a:r>
              <a:rPr lang="cs-CZ" sz="2500" dirty="0">
                <a:latin typeface="+mj-lt"/>
              </a:rPr>
              <a:t>nebo jako prostředek sdílení kapacit pro prevenci nebo potírání hrozeb ze strany nestátních </a:t>
            </a:r>
            <a:r>
              <a:rPr lang="cs-CZ" sz="2500" dirty="0" smtClean="0">
                <a:latin typeface="+mj-lt"/>
              </a:rPr>
              <a:t>aktérů.</a:t>
            </a: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>
                <a:latin typeface="+mj-lt"/>
              </a:rPr>
              <a:t>Kolektivní obrana vyjadřuje závazek členských států příslušné organizace k poskytnutí pomoci (včetně vojenské</a:t>
            </a:r>
            <a:r>
              <a:rPr lang="cs-CZ" sz="2500" dirty="0" smtClean="0">
                <a:latin typeface="+mj-lt"/>
              </a:rPr>
              <a:t>).</a:t>
            </a: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>
                <a:latin typeface="+mj-lt"/>
              </a:rPr>
              <a:t>Předpokladem </a:t>
            </a:r>
            <a:r>
              <a:rPr lang="cs-CZ" sz="2500" dirty="0" smtClean="0">
                <a:latin typeface="+mj-lt"/>
              </a:rPr>
              <a:t>fungování </a:t>
            </a:r>
            <a:r>
              <a:rPr lang="cs-CZ" sz="2500" dirty="0">
                <a:latin typeface="+mj-lt"/>
              </a:rPr>
              <a:t>koalice je, že její členové musí: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300" dirty="0">
                <a:latin typeface="+mj-lt"/>
              </a:rPr>
              <a:t>mít společný cíl,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300" dirty="0">
                <a:latin typeface="+mj-lt"/>
              </a:rPr>
              <a:t>s</a:t>
            </a:r>
            <a:r>
              <a:rPr lang="cs-CZ" sz="2300" dirty="0" smtClean="0">
                <a:latin typeface="+mj-lt"/>
              </a:rPr>
              <a:t>e shodovat </a:t>
            </a:r>
            <a:r>
              <a:rPr lang="cs-CZ" sz="2300" dirty="0">
                <a:latin typeface="+mj-lt"/>
              </a:rPr>
              <a:t>v hodnocení hrozeb,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300" dirty="0">
                <a:latin typeface="+mj-lt"/>
              </a:rPr>
              <a:t>být schopni sjednotit své síly v případě </a:t>
            </a:r>
            <a:r>
              <a:rPr lang="cs-CZ" sz="2300" dirty="0" smtClean="0">
                <a:latin typeface="+mj-lt"/>
              </a:rPr>
              <a:t>nutnosti.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cs-CZ" dirty="0" smtClean="0">
                <a:latin typeface="+mj-lt"/>
              </a:rPr>
              <a:t>Příklady organizací kolektivní obrany – NATO, Varšavská smlouva, Západoevropská unie, CENTO, ANZUS aj.</a:t>
            </a: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115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Článek 5 Washingtonské smlouvy (1949)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Smluvní </a:t>
            </a:r>
            <a:r>
              <a:rPr lang="cs-CZ" sz="2500" dirty="0">
                <a:latin typeface="+mj-lt"/>
              </a:rPr>
              <a:t>strany se dohodly, že </a:t>
            </a:r>
            <a:r>
              <a:rPr lang="cs-CZ" sz="2500" u="sng" dirty="0">
                <a:latin typeface="+mj-lt"/>
              </a:rPr>
              <a:t>ozbrojený útok proti jedné nebo více z nich v Evropě nebo Severní Americe bude považován za útok proti všem</a:t>
            </a:r>
            <a:r>
              <a:rPr lang="cs-CZ" sz="2500" dirty="0">
                <a:latin typeface="+mj-lt"/>
              </a:rPr>
              <a:t>, a proto se dohodly, že dojde-li k takovémuto ozbrojenému útoku, každá z nich, uplatňujíc </a:t>
            </a:r>
            <a:r>
              <a:rPr lang="cs-CZ" sz="2500" u="sng" dirty="0">
                <a:latin typeface="+mj-lt"/>
              </a:rPr>
              <a:t>právo na individuální nebo kolektivní sebeobranu uznané článkem 51 Charty OSN</a:t>
            </a:r>
            <a:r>
              <a:rPr lang="cs-CZ" sz="2500" dirty="0">
                <a:latin typeface="+mj-lt"/>
              </a:rPr>
              <a:t>, pomůže smluvní straně nebo stranám takto napadeným tím, že neprodleně podnikne sama a v součinnosti s ostatními stranami takovou </a:t>
            </a:r>
            <a:r>
              <a:rPr lang="cs-CZ" sz="2500" u="sng" dirty="0">
                <a:latin typeface="+mj-lt"/>
              </a:rPr>
              <a:t>akci, jakou bude považovat za nutnou</a:t>
            </a:r>
            <a:r>
              <a:rPr lang="cs-CZ" sz="2500" dirty="0">
                <a:latin typeface="+mj-lt"/>
              </a:rPr>
              <a:t>, včetně použití ozbrojené síly, s cílem obnovit a zachovat bezpečnost severoatlantického prostoru. Každý takový útok a veškerá opatření učiněna v jeho důsledku budou neprodleně oznámena Radě bezpečnosti. Tato opatření budou ukončena, jakmile </a:t>
            </a:r>
            <a:r>
              <a:rPr lang="cs-CZ" sz="2500" u="sng" dirty="0">
                <a:latin typeface="+mj-lt"/>
              </a:rPr>
              <a:t>Rada bezpečnosti přijme opatření</a:t>
            </a:r>
            <a:r>
              <a:rPr lang="cs-CZ" sz="2500" dirty="0">
                <a:latin typeface="+mj-lt"/>
              </a:rPr>
              <a:t> nutná pro obnovení a zachování mezinárodního míru a bezpečnosti</a:t>
            </a:r>
            <a:r>
              <a:rPr lang="cs-CZ" sz="2500" dirty="0" smtClean="0">
                <a:latin typeface="+mj-lt"/>
              </a:rPr>
              <a:t>.</a:t>
            </a: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861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Článek 4 Varšavské smlouvy (1955)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u="sng" dirty="0" smtClean="0">
                <a:latin typeface="+mj-lt"/>
              </a:rPr>
              <a:t>Dojde-li </a:t>
            </a:r>
            <a:r>
              <a:rPr lang="cs-CZ" sz="2500" u="sng" dirty="0">
                <a:latin typeface="+mj-lt"/>
              </a:rPr>
              <a:t>v Evropě k ozbrojenému útoku proti jednomu státu nebo několika státům zúčastněným na Smlouvě</a:t>
            </a:r>
            <a:r>
              <a:rPr lang="cs-CZ" sz="2500" dirty="0">
                <a:latin typeface="+mj-lt"/>
              </a:rPr>
              <a:t> se strany kteréhokoli státu nebo skupiny států, každý stát zúčastněný na Smlouvě </a:t>
            </a:r>
            <a:r>
              <a:rPr lang="cs-CZ" sz="2500" u="sng" dirty="0">
                <a:latin typeface="+mj-lt"/>
              </a:rPr>
              <a:t>na základě práva na individuální nebo kolektivní sebeobranu, v souhlase s článkem 51 Charty OSN</a:t>
            </a:r>
            <a:r>
              <a:rPr lang="cs-CZ" sz="2500" dirty="0">
                <a:latin typeface="+mj-lt"/>
              </a:rPr>
              <a:t>, poskytne státu nebo státům, které byly takto napadeny, okamžitou pomoc, individuálně i v dohodě s ostatními státy zúčastněnými na Smlouvě a to všemi </a:t>
            </a:r>
            <a:r>
              <a:rPr lang="cs-CZ" sz="2500" u="sng" dirty="0">
                <a:latin typeface="+mj-lt"/>
              </a:rPr>
              <a:t>prostředky, které považuje za nutné</a:t>
            </a:r>
            <a:r>
              <a:rPr lang="cs-CZ" sz="2500" dirty="0">
                <a:latin typeface="+mj-lt"/>
              </a:rPr>
              <a:t>, včetně použití ozbrojené síly. Státy zúčastněné na Smlouvě budou se neprodleně radit o společných opatřeních, která je nutno podniknout pro obnovení a zachování mezinárodního míru a bezpečnosti. O opatřeních podniknutých na základě tohoto článku bude zpravena Rada bezpečnosti v souhlase s ustanoveními Charty OSN. Tato opatření budou zastavena, jakmile </a:t>
            </a:r>
            <a:r>
              <a:rPr lang="cs-CZ" sz="2500" u="sng" dirty="0">
                <a:latin typeface="+mj-lt"/>
              </a:rPr>
              <a:t>Rada bezpečnosti učiní opatření </a:t>
            </a:r>
            <a:r>
              <a:rPr lang="cs-CZ" sz="2500" dirty="0">
                <a:latin typeface="+mj-lt"/>
              </a:rPr>
              <a:t>nutná k obnovení a zachování mezinárodního míru a bezpečnosti</a:t>
            </a:r>
            <a:r>
              <a:rPr lang="cs-CZ" sz="2500" dirty="0" smtClean="0">
                <a:latin typeface="+mj-lt"/>
              </a:rPr>
              <a:t>.</a:t>
            </a: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790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 posilování pozice státu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Stát usiluje o maximální ochranu svých životních národních zájmů, posílení své pozice v systému mezinárodních vztahů. Využívá </a:t>
            </a:r>
            <a:r>
              <a:rPr lang="cs-CZ" sz="2500" dirty="0" smtClean="0">
                <a:latin typeface="+mj-lt"/>
              </a:rPr>
              <a:t/>
            </a:r>
            <a:br>
              <a:rPr lang="cs-CZ" sz="2500" dirty="0" smtClean="0">
                <a:latin typeface="+mj-lt"/>
              </a:rPr>
            </a:br>
            <a:r>
              <a:rPr lang="cs-CZ" sz="2500" dirty="0" smtClean="0">
                <a:latin typeface="+mj-lt"/>
              </a:rPr>
              <a:t>k </a:t>
            </a:r>
            <a:r>
              <a:rPr lang="cs-CZ" sz="2500" dirty="0" smtClean="0">
                <a:latin typeface="+mj-lt"/>
              </a:rPr>
              <a:t>tomu v zásadě dva postupy, které se však vzájemně nevylučují:</a:t>
            </a:r>
          </a:p>
          <a:p>
            <a:pPr marL="539677" lvl="2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Alianční chování (spočívá v politické eliminaci oponenta a jeho přeměně na spojence - sdílení kapacit)</a:t>
            </a:r>
          </a:p>
          <a:p>
            <a:pPr marL="539677" lvl="2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Posilování svého mocenského potenciálu (využíváním dostupných zdrojů – ekonomických, demografických, technologií aj. – otázka ochoty tyto zdroje exploatovat – děla vs. máslo, indiferenční křivka)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Alianční chování je racionální volbou těch aktérů v systému, kteří nemají šanci samostatně uspět v konkurenci mocnějších oponentů.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Posilování mocenského potenciálu (schopnosti hájit a prosazovat své národní zájmy) paradoxně může vést ke vzniku tzv. bezpečnostního dilematu.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2680" y="660661"/>
            <a:ext cx="5760640" cy="580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Bezpečnostní dilema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Podstatou bezpečnostního dilematu je skutečnost, že i opatření učiněná za účelem zvýšení bezpečnosti a snížení konkrétního rizika (např. formou zvyšování vojenských schopností státu) může být ostatními aktéry (bezpečnostní dilema je proto vztahováno pouze k intencionálním hrozbám) považováno za hrozbu, jejíž riziko je nutné snížit obdobnými protiopatřeními (např. také zvyšováním vojenských schopností).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Výsledkem tak může být situace, kdy ke snížení rizika vzájemného vojenského konfliktu nedošlo či se dokonce toto riziko zvýšilo. 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Bezpečnostní dilema řeší aktéři sekuritizace, kteří stojí před volbou (ne)reagovat na konkrétní hrozbu a ohrozit tak bezpečnost státu nebo reagovat, a ohrozit jeho bezpečnost následně </a:t>
            </a:r>
            <a:r>
              <a:rPr lang="cs-CZ" sz="2500" dirty="0" smtClean="0">
                <a:latin typeface="+mj-lt"/>
              </a:rPr>
              <a:t>a zprostředkovaně.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Současnost: vztahy NATO-Rusko jako bezpečnostní dilema</a:t>
            </a:r>
            <a:r>
              <a:rPr lang="cs-CZ" sz="2500" dirty="0">
                <a:latin typeface="+mj-lt"/>
              </a:rPr>
              <a:t>.</a:t>
            </a:r>
            <a:endParaRPr lang="cs-CZ" sz="2500" dirty="0" smtClean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Racionalita bezpečnostní politiky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Má-li být bezpečnostní (zahraniční) politika státu úspěšná, tj. vést </a:t>
            </a:r>
            <a:r>
              <a:rPr lang="cs-CZ" sz="2500" dirty="0" smtClean="0">
                <a:latin typeface="+mj-lt"/>
              </a:rPr>
              <a:t/>
            </a:r>
            <a:br>
              <a:rPr lang="cs-CZ" sz="2500" dirty="0" smtClean="0">
                <a:latin typeface="+mj-lt"/>
              </a:rPr>
            </a:br>
            <a:r>
              <a:rPr lang="cs-CZ" sz="2500" dirty="0" smtClean="0">
                <a:latin typeface="+mj-lt"/>
              </a:rPr>
              <a:t>k </a:t>
            </a:r>
            <a:r>
              <a:rPr lang="cs-CZ" sz="2500" dirty="0" smtClean="0">
                <a:latin typeface="+mj-lt"/>
              </a:rPr>
              <a:t>zachování nebo posílení pozice státu, musí být zachována její racionální podstata a objektivnost.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u="sng" dirty="0" smtClean="0">
                <a:latin typeface="+mj-lt"/>
              </a:rPr>
              <a:t>Paradox:</a:t>
            </a:r>
            <a:r>
              <a:rPr lang="cs-CZ" sz="2500" dirty="0" smtClean="0">
                <a:latin typeface="+mj-lt"/>
              </a:rPr>
              <a:t> racionální bezpečnostní politika státu vzniká na pozadí iracionálních vstupů, permanentního nedostatku informací </a:t>
            </a:r>
            <a:r>
              <a:rPr lang="cs-CZ" sz="2500" dirty="0" smtClean="0">
                <a:latin typeface="+mj-lt"/>
              </a:rPr>
              <a:t/>
            </a:r>
            <a:br>
              <a:rPr lang="cs-CZ" sz="2500" dirty="0" smtClean="0">
                <a:latin typeface="+mj-lt"/>
              </a:rPr>
            </a:br>
            <a:r>
              <a:rPr lang="cs-CZ" sz="2500" dirty="0" smtClean="0">
                <a:latin typeface="+mj-lt"/>
              </a:rPr>
              <a:t>a </a:t>
            </a:r>
            <a:r>
              <a:rPr lang="cs-CZ" sz="2500" dirty="0" smtClean="0">
                <a:latin typeface="+mj-lt"/>
              </a:rPr>
              <a:t>subjektivních faktorů.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Cíle přednášky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300" dirty="0" smtClean="0">
                <a:latin typeface="+mj-lt"/>
              </a:rPr>
              <a:t>Osvětlení základní charakteristiky mezinárodně politického milieu.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300" dirty="0" smtClean="0">
                <a:latin typeface="+mj-lt"/>
              </a:rPr>
              <a:t>Popis faktorů ovlivňujících chování státu a výběr strategií, nástrojů </a:t>
            </a:r>
            <a:r>
              <a:rPr lang="cs-CZ" sz="2300" dirty="0" smtClean="0">
                <a:latin typeface="+mj-lt"/>
              </a:rPr>
              <a:t/>
            </a:r>
            <a:br>
              <a:rPr lang="cs-CZ" sz="2300" dirty="0" smtClean="0">
                <a:latin typeface="+mj-lt"/>
              </a:rPr>
            </a:br>
            <a:r>
              <a:rPr lang="cs-CZ" sz="2300" dirty="0" smtClean="0">
                <a:latin typeface="+mj-lt"/>
              </a:rPr>
              <a:t>a </a:t>
            </a:r>
            <a:r>
              <a:rPr lang="cs-CZ" sz="2300" dirty="0" smtClean="0">
                <a:latin typeface="+mj-lt"/>
              </a:rPr>
              <a:t>modelů pro </a:t>
            </a:r>
            <a:r>
              <a:rPr lang="cs-CZ" sz="2300" dirty="0">
                <a:latin typeface="+mj-lt"/>
              </a:rPr>
              <a:t>jeho přežití.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300" dirty="0" smtClean="0">
                <a:latin typeface="+mj-lt"/>
              </a:rPr>
              <a:t>Celkovým cílem </a:t>
            </a:r>
            <a:r>
              <a:rPr lang="cs-CZ" sz="2300" dirty="0">
                <a:latin typeface="+mj-lt"/>
              </a:rPr>
              <a:t>přednášky je seznámit posluchače se základními charakteristikami a trendy mezinárodního politického systému a vysvětlit jeho konfliktní </a:t>
            </a:r>
            <a:r>
              <a:rPr lang="cs-CZ" sz="2300" dirty="0" smtClean="0">
                <a:latin typeface="+mj-lt"/>
              </a:rPr>
              <a:t>podstatu (z pohledu realistické školy mezinárodních vztahů).</a:t>
            </a:r>
            <a:endParaRPr lang="cs-CZ" sz="23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5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20080911 FRA - Faktory rozhodování v bezpečnostní polit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0000" y="1052736"/>
            <a:ext cx="8445500" cy="5429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Racionalita bezpečnostní politiky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60512" y="1556792"/>
          <a:ext cx="8712968" cy="49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772">
                <a:tc>
                  <a:txBody>
                    <a:bodyPr/>
                    <a:lstStyle/>
                    <a:p>
                      <a:r>
                        <a:rPr lang="cs-CZ" sz="1900" dirty="0" smtClean="0">
                          <a:latin typeface="+mj-lt"/>
                        </a:rPr>
                        <a:t>Ideálně racionální proces</a:t>
                      </a:r>
                      <a:endParaRPr lang="cs-CZ" sz="1900" dirty="0">
                        <a:latin typeface="+mj-lt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dirty="0" smtClean="0">
                          <a:latin typeface="+mj-lt"/>
                        </a:rPr>
                        <a:t>Běžná praxe</a:t>
                      </a:r>
                      <a:endParaRPr lang="cs-CZ" sz="1900" dirty="0">
                        <a:latin typeface="+mj-lt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351">
                <a:tc>
                  <a:txBody>
                    <a:bodyPr/>
                    <a:lstStyle/>
                    <a:p>
                      <a:r>
                        <a:rPr lang="cs-CZ" sz="1900" dirty="0" smtClean="0">
                          <a:latin typeface="+mj-lt"/>
                        </a:rPr>
                        <a:t>Přesné, srozumitelné informace, jasné vymezení národních zájmů a cílů</a:t>
                      </a:r>
                      <a:endParaRPr lang="cs-CZ" sz="1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 smtClean="0">
                          <a:latin typeface="+mj-lt"/>
                        </a:rPr>
                        <a:t>Překroucené, neúplné informace, osobní</a:t>
                      </a:r>
                      <a:r>
                        <a:rPr lang="cs-CZ" sz="1900" baseline="0" dirty="0" smtClean="0">
                          <a:latin typeface="+mj-lt"/>
                        </a:rPr>
                        <a:t> motivace a zájmy</a:t>
                      </a:r>
                      <a:endParaRPr lang="cs-CZ" sz="19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351">
                <a:tc>
                  <a:txBody>
                    <a:bodyPr/>
                    <a:lstStyle/>
                    <a:p>
                      <a:r>
                        <a:rPr lang="cs-CZ" sz="1900" dirty="0" smtClean="0">
                          <a:latin typeface="+mj-lt"/>
                        </a:rPr>
                        <a:t>Vyčerpávající analýza všech možností</a:t>
                      </a:r>
                      <a:endParaRPr lang="cs-CZ" sz="1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 smtClean="0">
                          <a:latin typeface="+mj-lt"/>
                        </a:rPr>
                        <a:t>Omezené znalosti možností, žádná dokonale analyzovaná</a:t>
                      </a:r>
                      <a:endParaRPr lang="cs-CZ" sz="19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351">
                <a:tc>
                  <a:txBody>
                    <a:bodyPr/>
                    <a:lstStyle/>
                    <a:p>
                      <a:r>
                        <a:rPr lang="cs-CZ" sz="1900" dirty="0" smtClean="0">
                          <a:latin typeface="+mj-lt"/>
                        </a:rPr>
                        <a:t>Výběr optimálního směru akcí nejvhodnějšího k dosažení žádoucího cíle</a:t>
                      </a:r>
                      <a:endParaRPr lang="cs-CZ" sz="1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 smtClean="0">
                          <a:latin typeface="+mj-lt"/>
                        </a:rPr>
                        <a:t>Výběr</a:t>
                      </a:r>
                      <a:r>
                        <a:rPr lang="cs-CZ" sz="1900" baseline="0" dirty="0" smtClean="0">
                          <a:latin typeface="+mj-lt"/>
                        </a:rPr>
                        <a:t> akcí na základě politiky dohadování a kompromisu</a:t>
                      </a:r>
                      <a:endParaRPr lang="cs-CZ" sz="19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351">
                <a:tc>
                  <a:txBody>
                    <a:bodyPr/>
                    <a:lstStyle/>
                    <a:p>
                      <a:r>
                        <a:rPr lang="cs-CZ" sz="1900" dirty="0" smtClean="0">
                          <a:latin typeface="+mj-lt"/>
                        </a:rPr>
                        <a:t>Efektivní vyhlášení rozhodnutí</a:t>
                      </a:r>
                      <a:r>
                        <a:rPr lang="cs-CZ" sz="1900" baseline="0" dirty="0" smtClean="0">
                          <a:latin typeface="+mj-lt"/>
                        </a:rPr>
                        <a:t> a jeho osvětlení k získání domácí podpory</a:t>
                      </a:r>
                      <a:endParaRPr lang="cs-CZ" sz="1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 smtClean="0">
                          <a:latin typeface="+mj-lt"/>
                        </a:rPr>
                        <a:t>Konfuzní a protikladná vyhlášení rozhodnutí, často přizpůsobená pro sdělovací prostředky</a:t>
                      </a:r>
                      <a:endParaRPr lang="cs-CZ" sz="19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351">
                <a:tc>
                  <a:txBody>
                    <a:bodyPr/>
                    <a:lstStyle/>
                    <a:p>
                      <a:r>
                        <a:rPr lang="cs-CZ" sz="1900" dirty="0" smtClean="0">
                          <a:latin typeface="+mj-lt"/>
                        </a:rPr>
                        <a:t>Pečlivý monitoring překážek rozhodnutí úředníky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 smtClean="0">
                          <a:latin typeface="+mj-lt"/>
                        </a:rPr>
                        <a:t>Zanedbávání</a:t>
                      </a:r>
                      <a:r>
                        <a:rPr lang="cs-CZ" sz="1900" baseline="0" dirty="0" smtClean="0">
                          <a:latin typeface="+mj-lt"/>
                        </a:rPr>
                        <a:t> nudných úkolů, zjišťování překážek úředníky</a:t>
                      </a:r>
                      <a:endParaRPr lang="cs-CZ" sz="19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74">
                <a:tc>
                  <a:txBody>
                    <a:bodyPr/>
                    <a:lstStyle/>
                    <a:p>
                      <a:r>
                        <a:rPr lang="cs-CZ" sz="1900" dirty="0" smtClean="0">
                          <a:latin typeface="+mj-lt"/>
                        </a:rPr>
                        <a:t>Okamžité</a:t>
                      </a:r>
                      <a:r>
                        <a:rPr lang="cs-CZ" sz="1900" baseline="0" dirty="0" smtClean="0">
                          <a:latin typeface="+mj-lt"/>
                        </a:rPr>
                        <a:t> hodnocení důsledků a následná korekce chyb</a:t>
                      </a:r>
                      <a:endParaRPr lang="cs-CZ" sz="19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 smtClean="0">
                          <a:latin typeface="+mj-lt"/>
                        </a:rPr>
                        <a:t>Povrchní hodnocení,</a:t>
                      </a:r>
                      <a:r>
                        <a:rPr lang="cs-CZ" sz="1900" baseline="0" dirty="0" smtClean="0">
                          <a:latin typeface="+mj-lt"/>
                        </a:rPr>
                        <a:t> nejasná odpovědnost, řídké dokončování, odkládání korekce</a:t>
                      </a:r>
                      <a:endParaRPr lang="cs-CZ" sz="19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Modely chování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K poznávání a popisu zákonitostí a chování v (mezinárodní) politice lze využít řadu nástrojů a metod, z nichž velice často je využívána především tzv. teorie her. 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Teorie her je jedním ze způsobů sloučení objektivních zákonitostí chování s osobní volbou: ukazuje tedy hranice, mezi nimiž jsou přijímána rozhodnutí, a zákonitost dosažených výsledků.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Teorie her byla velmi dobře aplikovatelná při popisu chování států </a:t>
            </a:r>
            <a:r>
              <a:rPr lang="cs-CZ" sz="2500" dirty="0" smtClean="0">
                <a:latin typeface="+mj-lt"/>
              </a:rPr>
              <a:t/>
            </a:r>
            <a:br>
              <a:rPr lang="cs-CZ" sz="2500" dirty="0" smtClean="0">
                <a:latin typeface="+mj-lt"/>
              </a:rPr>
            </a:br>
            <a:r>
              <a:rPr lang="cs-CZ" sz="2500" dirty="0" smtClean="0">
                <a:latin typeface="+mj-lt"/>
              </a:rPr>
              <a:t>v </a:t>
            </a:r>
            <a:r>
              <a:rPr lang="cs-CZ" sz="2500" dirty="0" smtClean="0">
                <a:latin typeface="+mj-lt"/>
              </a:rPr>
              <a:t>bipolárním světě, kdy státy balancují mezi strategiemi konfliktu </a:t>
            </a:r>
            <a:r>
              <a:rPr lang="cs-CZ" sz="2500" dirty="0" smtClean="0">
                <a:latin typeface="+mj-lt"/>
              </a:rPr>
              <a:t/>
            </a:r>
            <a:br>
              <a:rPr lang="cs-CZ" sz="2500" dirty="0" smtClean="0">
                <a:latin typeface="+mj-lt"/>
              </a:rPr>
            </a:br>
            <a:r>
              <a:rPr lang="cs-CZ" sz="2500" dirty="0" smtClean="0">
                <a:latin typeface="+mj-lt"/>
              </a:rPr>
              <a:t>a </a:t>
            </a:r>
            <a:r>
              <a:rPr lang="cs-CZ" sz="2500" dirty="0" smtClean="0">
                <a:latin typeface="+mj-lt"/>
              </a:rPr>
              <a:t>spolupráce. 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 smtClean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Vězňovo dilema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Jde o model chování dvou hráčů v podmínkách hry </a:t>
            </a:r>
            <a:r>
              <a:rPr lang="cs-CZ" sz="2500" smtClean="0">
                <a:latin typeface="+mj-lt"/>
              </a:rPr>
              <a:t>s nenulovým </a:t>
            </a:r>
            <a:r>
              <a:rPr lang="cs-CZ" sz="2500" dirty="0" smtClean="0">
                <a:latin typeface="+mj-lt"/>
              </a:rPr>
              <a:t>součtem a při úplné neinformovanosti. 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Název pochází z modelu rozporuplného postavení vězně, který neví, jak bude vypovídat jeho spolupachatel.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Vězňovo dilema bývá využíváno při analýze zahraničněpolitického chování v podmínkách bezpečnostního dilematu.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Vězňovo dilema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3429000"/>
            <a:ext cx="9108000" cy="3159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Vězňovo dilema demonstruje následující paradox:</a:t>
            </a:r>
          </a:p>
          <a:p>
            <a:pPr marL="539677" lvl="2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Když hráči dosáhnou nekooperativního řešení, neznamená to, že jejich jednání je iracionální.</a:t>
            </a:r>
          </a:p>
          <a:p>
            <a:pPr marL="539677" lvl="2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Když jsou hráči nezávislí, racionální soukromý zájem jim nemůže zaručit nejlepší výsledek.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500" dirty="0" smtClean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 smtClean="0">
              <a:latin typeface="+mj-lt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52531"/>
              </p:ext>
            </p:extLst>
          </p:nvPr>
        </p:nvGraphicFramePr>
        <p:xfrm>
          <a:off x="560512" y="1700808"/>
          <a:ext cx="8640960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585">
                <a:tc>
                  <a:txBody>
                    <a:bodyPr/>
                    <a:lstStyle/>
                    <a:p>
                      <a:pPr algn="ctr"/>
                      <a:endParaRPr lang="cs-CZ" sz="2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 smtClean="0">
                          <a:latin typeface="+mj-lt"/>
                        </a:rPr>
                        <a:t>Adam</a:t>
                      </a:r>
                      <a:r>
                        <a:rPr lang="cs-CZ" sz="2500" baseline="0" dirty="0" smtClean="0">
                          <a:latin typeface="+mj-lt"/>
                        </a:rPr>
                        <a:t> mlčí</a:t>
                      </a:r>
                      <a:endParaRPr lang="cs-CZ" sz="25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 smtClean="0">
                          <a:latin typeface="+mj-lt"/>
                        </a:rPr>
                        <a:t>Adam</a:t>
                      </a:r>
                      <a:r>
                        <a:rPr lang="cs-CZ" sz="2500" baseline="0" dirty="0" smtClean="0">
                          <a:latin typeface="+mj-lt"/>
                        </a:rPr>
                        <a:t> vypovídá</a:t>
                      </a:r>
                      <a:endParaRPr lang="cs-CZ" sz="25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2500" dirty="0" smtClean="0">
                          <a:latin typeface="+mj-lt"/>
                        </a:rPr>
                        <a:t>Martin mlčí</a:t>
                      </a:r>
                      <a:endParaRPr lang="cs-CZ" sz="2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2, 2</a:t>
                      </a:r>
                      <a:endParaRPr lang="cs-CZ" sz="2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 smtClean="0">
                          <a:latin typeface="+mj-lt"/>
                        </a:rPr>
                        <a:t>10, </a:t>
                      </a:r>
                      <a:r>
                        <a:rPr lang="cs-CZ" sz="2500" b="1" dirty="0" smtClean="0">
                          <a:solidFill>
                            <a:srgbClr val="55F54D"/>
                          </a:solidFill>
                          <a:latin typeface="+mj-lt"/>
                        </a:rPr>
                        <a:t>0</a:t>
                      </a:r>
                      <a:endParaRPr lang="cs-CZ" sz="2500" b="1" dirty="0">
                        <a:solidFill>
                          <a:srgbClr val="55F54D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585">
                <a:tc>
                  <a:txBody>
                    <a:bodyPr/>
                    <a:lstStyle/>
                    <a:p>
                      <a:pPr algn="ctr"/>
                      <a:r>
                        <a:rPr lang="cs-CZ" sz="2500" dirty="0" smtClean="0">
                          <a:latin typeface="+mj-lt"/>
                        </a:rPr>
                        <a:t>Martin</a:t>
                      </a:r>
                      <a:r>
                        <a:rPr lang="cs-CZ" sz="2500" baseline="0" dirty="0" smtClean="0">
                          <a:latin typeface="+mj-lt"/>
                        </a:rPr>
                        <a:t> vypovídá</a:t>
                      </a:r>
                      <a:endParaRPr lang="cs-CZ" sz="2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b="1" dirty="0" smtClean="0">
                          <a:solidFill>
                            <a:srgbClr val="55F54D"/>
                          </a:solidFill>
                          <a:latin typeface="+mj-lt"/>
                        </a:rPr>
                        <a:t>0</a:t>
                      </a:r>
                      <a:r>
                        <a:rPr lang="cs-CZ" sz="2500" dirty="0" smtClean="0">
                          <a:latin typeface="+mj-lt"/>
                        </a:rPr>
                        <a:t>, 10</a:t>
                      </a:r>
                      <a:endParaRPr lang="cs-CZ" sz="2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6</a:t>
                      </a:r>
                      <a:r>
                        <a:rPr lang="cs-CZ" sz="2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,</a:t>
                      </a:r>
                      <a:r>
                        <a:rPr lang="cs-CZ" sz="25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cs-CZ" sz="25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6</a:t>
                      </a:r>
                      <a:endParaRPr lang="cs-CZ" sz="25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34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Bezpečnostní dilema jako hra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952627"/>
              </p:ext>
            </p:extLst>
          </p:nvPr>
        </p:nvGraphicFramePr>
        <p:xfrm>
          <a:off x="632520" y="1628800"/>
          <a:ext cx="8568952" cy="4648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6560">
                <a:tc rowSpan="4">
                  <a:txBody>
                    <a:bodyPr/>
                    <a:lstStyle/>
                    <a:p>
                      <a:pPr algn="ctr"/>
                      <a:r>
                        <a:rPr lang="cs-CZ" sz="2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Stát B</a:t>
                      </a:r>
                      <a:endParaRPr lang="cs-CZ" sz="2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 anchorCtr="1"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cs-CZ" sz="2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 anchorCtr="1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Stát A</a:t>
                      </a:r>
                      <a:endParaRPr lang="cs-CZ" sz="2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 anchorCtr="1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nezbrojí</a:t>
                      </a:r>
                      <a:endParaRPr lang="cs-CZ" sz="2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cs-CZ" sz="2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zbrojí</a:t>
                      </a:r>
                      <a:endParaRPr lang="cs-CZ" sz="2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341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nezbrojí</a:t>
                      </a:r>
                      <a:endParaRPr lang="cs-CZ" sz="2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Kvadrant I.</a:t>
                      </a:r>
                    </a:p>
                    <a:p>
                      <a:pPr algn="ctr"/>
                      <a:r>
                        <a:rPr lang="cs-CZ" sz="2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(10,10)</a:t>
                      </a:r>
                    </a:p>
                    <a:p>
                      <a:pPr algn="ctr"/>
                      <a:r>
                        <a:rPr lang="cs-CZ" sz="2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Dohoda</a:t>
                      </a:r>
                      <a:endParaRPr lang="cs-CZ" sz="2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Kvadrant II.</a:t>
                      </a:r>
                    </a:p>
                    <a:p>
                      <a:pPr algn="ctr"/>
                      <a:r>
                        <a:rPr lang="cs-CZ" sz="2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(-20,11)</a:t>
                      </a:r>
                    </a:p>
                    <a:p>
                      <a:pPr algn="ctr"/>
                      <a:r>
                        <a:rPr lang="cs-CZ" sz="2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Převaha A nad B</a:t>
                      </a:r>
                      <a:endParaRPr lang="cs-CZ" sz="2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997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zbrojí</a:t>
                      </a:r>
                      <a:endParaRPr lang="cs-CZ" sz="2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Kvadrant</a:t>
                      </a:r>
                      <a:r>
                        <a:rPr lang="cs-CZ" sz="25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III.</a:t>
                      </a:r>
                    </a:p>
                    <a:p>
                      <a:pPr algn="ctr"/>
                      <a:r>
                        <a:rPr lang="cs-CZ" sz="25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(11,-20)</a:t>
                      </a:r>
                    </a:p>
                    <a:p>
                      <a:pPr algn="ctr"/>
                      <a:r>
                        <a:rPr lang="cs-CZ" sz="25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Převaha B nad A</a:t>
                      </a:r>
                      <a:endParaRPr lang="cs-CZ" sz="2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Kvadrant</a:t>
                      </a:r>
                      <a:r>
                        <a:rPr lang="cs-CZ" sz="25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IV.</a:t>
                      </a:r>
                    </a:p>
                    <a:p>
                      <a:pPr algn="ctr"/>
                      <a:r>
                        <a:rPr lang="cs-CZ" sz="25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(1,1)</a:t>
                      </a:r>
                    </a:p>
                    <a:p>
                      <a:pPr algn="ctr"/>
                      <a:r>
                        <a:rPr lang="cs-CZ" sz="25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Živelná rovnováha</a:t>
                      </a:r>
                      <a:endParaRPr lang="cs-CZ" sz="2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 na kuře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i="1" dirty="0" smtClean="0">
                <a:latin typeface="+mj-lt"/>
              </a:rPr>
              <a:t>„Hra na kuře je kalkulace s nerozumem.“ </a:t>
            </a:r>
            <a:r>
              <a:rPr lang="cs-CZ" sz="2500" dirty="0" smtClean="0">
                <a:latin typeface="+mj-lt"/>
              </a:rPr>
              <a:t>(</a:t>
            </a:r>
            <a:r>
              <a:rPr lang="cs-CZ" sz="2500" dirty="0" smtClean="0">
                <a:latin typeface="+mj-lt"/>
              </a:rPr>
              <a:t>Herman </a:t>
            </a:r>
            <a:r>
              <a:rPr lang="cs-CZ" sz="2500" dirty="0" err="1" smtClean="0">
                <a:latin typeface="+mj-lt"/>
              </a:rPr>
              <a:t>Kahn</a:t>
            </a:r>
            <a:r>
              <a:rPr lang="cs-CZ" sz="2500" dirty="0" smtClean="0">
                <a:latin typeface="+mj-lt"/>
              </a:rPr>
              <a:t>).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Hra při plné informovanosti.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Využívána např. při analýze kubánské krize (1962) nebo při popisu „závodů ve zbrojení“ v 80. </a:t>
            </a:r>
            <a:r>
              <a:rPr lang="cs-CZ" sz="2500" dirty="0" smtClean="0">
                <a:latin typeface="+mj-lt"/>
              </a:rPr>
              <a:t>letech, dnes pro situaci v Koreji(?)</a:t>
            </a:r>
            <a:endParaRPr lang="cs-CZ" sz="2500" dirty="0" smtClean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Nabízí pouze tři možné výsledky:</a:t>
            </a:r>
          </a:p>
          <a:p>
            <a:pPr marL="539677" lvl="2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Stát A i B jsou „kuře“, uhnou, přestanou bojovat či zbrojit.</a:t>
            </a:r>
          </a:p>
          <a:p>
            <a:pPr marL="539677" lvl="2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Stát A je „kuře“, uhne, přestane bojovat i zbrojit a stát B je vítězem – či naopak.</a:t>
            </a:r>
          </a:p>
          <a:p>
            <a:pPr marL="539677" lvl="2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Žádný stát neuhne a oba hráči-státy zahynou.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Hodnota hry na kuře je více ve varování než v návodu k chování.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Hra na kuře je efektivně aplikovatelná jen v případě hráčů vyznávajících obdobné hodnoty (otázka </a:t>
            </a:r>
            <a:r>
              <a:rPr lang="cs-CZ" dirty="0" err="1" smtClean="0">
                <a:latin typeface="+mj-lt"/>
              </a:rPr>
              <a:t>odstrašitelnosti</a:t>
            </a:r>
            <a:r>
              <a:rPr lang="cs-CZ" dirty="0" smtClean="0">
                <a:latin typeface="+mj-lt"/>
              </a:rPr>
              <a:t>).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 smtClean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 smtClean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 na kuře</a:t>
            </a:r>
          </a:p>
        </p:txBody>
      </p:sp>
      <p:pic>
        <p:nvPicPr>
          <p:cNvPr id="7" name="Obrázek 6" descr="774px-Soviet_b-59_submar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8944" y="2708920"/>
            <a:ext cx="4953000" cy="3833136"/>
          </a:xfrm>
          <a:prstGeom prst="rect">
            <a:avLst/>
          </a:prstGeom>
        </p:spPr>
      </p:pic>
      <p:pic>
        <p:nvPicPr>
          <p:cNvPr id="6" name="Zástupný symbol pro obsah 5" descr="P-2H_Neptune_over_Soviet_ship_Oct_196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16496" y="1484784"/>
            <a:ext cx="5095465" cy="2941712"/>
          </a:xfrm>
        </p:spPr>
      </p:pic>
      <p:sp>
        <p:nvSpPr>
          <p:cNvPr id="10" name="TextovéPole 9"/>
          <p:cNvSpPr txBox="1"/>
          <p:nvPr/>
        </p:nvSpPr>
        <p:spPr>
          <a:xfrm>
            <a:off x="360000" y="4509120"/>
            <a:ext cx="39116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latin typeface="+mj-lt"/>
              </a:rPr>
              <a:t>Letoun </a:t>
            </a:r>
            <a:r>
              <a:rPr lang="cs-CZ" sz="1000" dirty="0" err="1" smtClean="0">
                <a:latin typeface="+mj-lt"/>
              </a:rPr>
              <a:t>Lockheed</a:t>
            </a:r>
            <a:r>
              <a:rPr lang="cs-CZ" sz="1000" dirty="0" smtClean="0">
                <a:latin typeface="+mj-lt"/>
              </a:rPr>
              <a:t> P-2 Neptune</a:t>
            </a:r>
            <a:r>
              <a:rPr lang="en-US" sz="1000" dirty="0" smtClean="0">
                <a:latin typeface="+mj-lt"/>
              </a:rPr>
              <a:t> </a:t>
            </a:r>
            <a:r>
              <a:rPr lang="cs-CZ" sz="1000" dirty="0" smtClean="0">
                <a:latin typeface="+mj-lt"/>
              </a:rPr>
              <a:t>amerického námořnictva přelétává </a:t>
            </a:r>
          </a:p>
          <a:p>
            <a:r>
              <a:rPr lang="cs-CZ" sz="1000" dirty="0" smtClean="0">
                <a:latin typeface="+mj-lt"/>
              </a:rPr>
              <a:t>nad sovětskou dopravní lodí během jejího pokusu proniknout blokádou </a:t>
            </a:r>
          </a:p>
          <a:p>
            <a:r>
              <a:rPr lang="cs-CZ" sz="1000" dirty="0" smtClean="0">
                <a:latin typeface="+mj-lt"/>
              </a:rPr>
              <a:t>v průběhu kubánské krize.</a:t>
            </a:r>
            <a:endParaRPr lang="cs-CZ" sz="1000" dirty="0">
              <a:latin typeface="+mj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60000" y="5949280"/>
            <a:ext cx="38507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latin typeface="+mj-lt"/>
              </a:rPr>
              <a:t>Helikoptéra amerického námořnictva</a:t>
            </a:r>
            <a:r>
              <a:rPr lang="en-US" sz="1000" dirty="0" smtClean="0">
                <a:latin typeface="+mj-lt"/>
              </a:rPr>
              <a:t> HSS-1 </a:t>
            </a:r>
            <a:r>
              <a:rPr lang="en-US" sz="1000" dirty="0" err="1" smtClean="0">
                <a:latin typeface="+mj-lt"/>
              </a:rPr>
              <a:t>Seabat</a:t>
            </a:r>
            <a:r>
              <a:rPr lang="en-US" sz="1000" dirty="0" smtClean="0">
                <a:latin typeface="+mj-lt"/>
              </a:rPr>
              <a:t> </a:t>
            </a:r>
            <a:r>
              <a:rPr lang="cs-CZ" sz="1000" dirty="0" smtClean="0">
                <a:latin typeface="+mj-lt"/>
              </a:rPr>
              <a:t>sleduje sovětskou</a:t>
            </a:r>
          </a:p>
          <a:p>
            <a:r>
              <a:rPr lang="cs-CZ" sz="1000" dirty="0" smtClean="0">
                <a:latin typeface="+mj-lt"/>
              </a:rPr>
              <a:t>ponorku B-59, která byla přinucena k vynoření americkými námořními </a:t>
            </a:r>
          </a:p>
          <a:p>
            <a:r>
              <a:rPr lang="cs-CZ" sz="1000" dirty="0" smtClean="0">
                <a:latin typeface="+mj-lt"/>
              </a:rPr>
              <a:t>silami v Karibiku.</a:t>
            </a:r>
          </a:p>
        </p:txBody>
      </p:sp>
      <p:pic>
        <p:nvPicPr>
          <p:cNvPr id="14" name="John F. Kennedy Missile Crisi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880992" y="764704"/>
            <a:ext cx="3456384" cy="259228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60000" y="5090700"/>
            <a:ext cx="4088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Vasilij </a:t>
            </a:r>
            <a:r>
              <a:rPr lang="cs-CZ" sz="1600" dirty="0" err="1" smtClean="0"/>
              <a:t>Archipov</a:t>
            </a:r>
            <a:r>
              <a:rPr lang="cs-CZ" sz="1600" dirty="0" smtClean="0"/>
              <a:t> (27.10.1962)</a:t>
            </a:r>
          </a:p>
          <a:p>
            <a:r>
              <a:rPr lang="cs-CZ" sz="1600" dirty="0" smtClean="0"/>
              <a:t>William </a:t>
            </a:r>
            <a:r>
              <a:rPr lang="cs-CZ" sz="1600" dirty="0" err="1" smtClean="0"/>
              <a:t>Bassett</a:t>
            </a:r>
            <a:r>
              <a:rPr lang="cs-CZ" sz="1600" dirty="0" smtClean="0"/>
              <a:t> (28.10.1962) – konec krize</a:t>
            </a:r>
          </a:p>
          <a:p>
            <a:r>
              <a:rPr lang="cs-CZ" sz="1600" dirty="0" smtClean="0"/>
              <a:t>Stanislav Petrov (26.9.1983)</a:t>
            </a:r>
            <a:endParaRPr lang="cs-CZ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26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6146" grpId="0"/>
      <p:bldP spid="10" grpId="0"/>
      <p:bldP spid="12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Shrnutí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V současném systému mezinárodních vztahů neexistuje globální nadstátní autorita, která by určovala, kontrolovala a vynucovala způsob chování států.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Státy se snaží maximalizovat svůj potenciál, primárně obhajovat své národní zájmy a zvyšovat své výhody, a to i na úkor ostatních.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Mocenská rovnováha nebo naopak krize či válka jsou přirozenými stavy světového politického systému.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Stát usiluje o maximalizaci svého vlivu a volí za tímto účelem nejvýhodnější strategie </a:t>
            </a:r>
            <a:r>
              <a:rPr lang="cs-CZ" sz="2500" dirty="0" smtClean="0">
                <a:latin typeface="+mj-lt"/>
              </a:rPr>
              <a:t>(</a:t>
            </a:r>
            <a:r>
              <a:rPr lang="cs-CZ" sz="2500" dirty="0" smtClean="0">
                <a:latin typeface="+mj-lt"/>
              </a:rPr>
              <a:t>včetně zvyšování vojenské síly).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Nezbytnou součástí bezpečnostní a obranné politiky je racionální přístup, přesto její výsledná podoba je závislá na iracionálních faktorech (důvěra, psychologický odhad soupeře aj.).  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500175"/>
            <a:ext cx="9906000" cy="1980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Děkuji za pozornost</a:t>
            </a:r>
            <a:endParaRPr lang="cs-CZ" sz="3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4392001"/>
            <a:ext cx="9906000" cy="512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5782" tIns="47891" rIns="95782" bIns="47891" rtlCol="0">
            <a:spAutoFit/>
          </a:bodyPr>
          <a:lstStyle/>
          <a:p>
            <a:pPr algn="ctr"/>
            <a:r>
              <a:rPr lang="cs-CZ" sz="2700" b="1" dirty="0" smtClean="0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PhDr. Libor Frank, Ph.D.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54747" y="5040001"/>
            <a:ext cx="5360940" cy="1758711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Vedoucí Oddělení bezpečnostní studií a analýz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Centrum bezpečnostních a vojenskostrategických studií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Univerzita obrany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Kounicova 65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662 10 Brno</a:t>
            </a:r>
          </a:p>
          <a:p>
            <a:r>
              <a:rPr 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libor.frank@unob.cz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+420 973 442 993 ,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www.cbvss.cz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4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přednášky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Obecný charakter systému mezinárodních vztahů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Mocenská rovnováha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Konflikt, krize, válka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Kooperativní bezpečnost, kolektivní bezpečnost a kolektivní obrana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Strategie posilování pozice státu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Bezpečnostní dilema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Racionalita bezpečnostní politiky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Modely chování státu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Shrnutí</a:t>
            </a:r>
            <a:endParaRPr lang="cs-CZ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 systému mezinárodních vztahů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Stát jako v současnosti (zatím) nejvýznamnější referenční objekt bezpečnostní politiky funguje v rámci systému mezinárodních vztahů (světového politického systému), který je ve své podstatě anarchický, světem mimo kontrolu a prostředím nejistoty.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Anarchie představuje nepřítomnost vlády, ale nemusí znamenat absenci moci a řádu.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Ve stávajícím systému neexistuje ústřední moc či autorita, která by vědomě a samostatně rozhodovala o postavení jednotlivých aktérů (států, mezinárodních organizací, jednotlivců), určovala normy jejich chování a která by byla schopna svá rozhodnutí prosadit.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Současný světový politický systém však není pouze prostředím konkurence, konfliktů a nejistoty. Je také sférou kooperace a vzájemné závislosti, někdy i solidarity. Je více prostředím specifických vztahů, nejistoty a potenciálního násilí než oblastí ryzího zmatku.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Mocenská rovnováha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Protože neexistuje vnější záruka přežití státu, je mezinárodní prostředí oblastí nejistoty.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Pro státy je prvořadou podmínkou přežití dostatečná moc, přičemž ale sama existence každého státu je spojena se sociálně-ekonomickými změnami, tedy s proměnou mocenského potenciálu.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Vhledem k tomu, že moc je relativní a proměnlivou veličinou, je vztahovou kategorií. Růst skutečné moci státu není možný jinak než jako pokles moci státu jiného.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Nedochází-li k revolučním změnám struktury světového politického systému, je to dáno uspokojením nejmocnějších aktérů se statutem quo – dochází k nastolení tzv. mocenské rovnováhy.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Je-li mocenská rovnováha narušena, dochází k tomu za použití tří základních nástrojů: války, diplomacie, mezinárodního práva.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defRPr/>
            </a:pPr>
            <a:endParaRPr lang="cs-CZ" sz="25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Konflikt, krize, válka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Válka je specifický projev konfliktu (národních) zájmů.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err="1" smtClean="0">
                <a:latin typeface="+mj-lt"/>
              </a:rPr>
              <a:t>Niklas</a:t>
            </a:r>
            <a:r>
              <a:rPr lang="cs-CZ" sz="2500" dirty="0" smtClean="0">
                <a:latin typeface="+mj-lt"/>
              </a:rPr>
              <a:t> </a:t>
            </a:r>
            <a:r>
              <a:rPr lang="cs-CZ" sz="2500" dirty="0" err="1" smtClean="0">
                <a:latin typeface="+mj-lt"/>
              </a:rPr>
              <a:t>Spykeman</a:t>
            </a:r>
            <a:r>
              <a:rPr lang="cs-CZ" sz="2500" dirty="0" smtClean="0">
                <a:latin typeface="+mj-lt"/>
              </a:rPr>
              <a:t>: </a:t>
            </a:r>
            <a:r>
              <a:rPr lang="cs-CZ" sz="2500" i="1" dirty="0" smtClean="0">
                <a:latin typeface="+mj-lt"/>
              </a:rPr>
              <a:t>„Válka je nepříjemná, ale vrozená část mezinárodního systému vytvořeného ze suverénních nezávislých jednotek.“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Konfliktem se rozumí situace, kdy stát, skupina či jednotlivec jsou ve vědomém sporu s jedním či více státy, skupinami či jednotlivci. Konflikt je zápasem o hodnoty týkající se zachování nebo zvýšení sociálních jistot, statusu či moci.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Krize je typem konfliktu, jehož specifickým rysem je náhlý výbuch neočekávaných událostí a nepřátelských akcí způsobených střetem zájmů. Vznik krize je spojen s nepředvídanou, překvapivou akcí oponenta, pocitem velkého nebezpečí, omezeného času pro přijetí rozhodnutí a zlověstných důsledků z nečinnosti.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4" descr="20080911 FRA - Změna mocenské rovnováh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0552" y="1124744"/>
            <a:ext cx="7699672" cy="521675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Mocenská rovnováha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Stát usiluje o změnu rovnováhy, a tedy i mezinárodního systému, když bude očekávat, že získané výhody plynoucí z této změny budou vyšší než očekávané náklady vynaložené na tuto změnu.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Stát neusiluje o rovnováhu systému, ale o obhajobu svých (národních) zájmů a o dosažení svých politických cílů. Minimálním cílem státu je sebezáchova, maximálním je nadvláda v systému. 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Mocenská rovnováha je vedlejším produktem mocenských ambicí států.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Historická období dlouhotrvající mocenské rovnováhy: evropský koncert, studená válka.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Škála možných vztahů mezi subjekty mezinárodních vztahů sahá od totální války až po harmonii zájmů a dobrovolnou integraci.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Do této škály zapadá také vytváření systémů multilaterální garance bezpečnosti či obrany založené na důvěře a vzájemné výhodnosti.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Kooperativní bezpečnost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>
                <a:latin typeface="+mj-lt"/>
              </a:rPr>
              <a:t>Systém prevence vypuknutí ozbrojeného konfliktu založený na omezování a </a:t>
            </a:r>
            <a:r>
              <a:rPr lang="cs-CZ" sz="2500" dirty="0" smtClean="0">
                <a:latin typeface="+mj-lt"/>
              </a:rPr>
              <a:t>regulaci </a:t>
            </a:r>
            <a:r>
              <a:rPr lang="cs-CZ" sz="2500" dirty="0">
                <a:latin typeface="+mj-lt"/>
              </a:rPr>
              <a:t>vojenské síly do takové míry, která znemožňuje úspěšnou </a:t>
            </a:r>
            <a:r>
              <a:rPr lang="cs-CZ" sz="2500" dirty="0" smtClean="0">
                <a:latin typeface="+mj-lt"/>
              </a:rPr>
              <a:t>agresi.</a:t>
            </a: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err="1">
                <a:latin typeface="+mj-lt"/>
              </a:rPr>
              <a:t>Janne</a:t>
            </a:r>
            <a:r>
              <a:rPr lang="cs-CZ" sz="2500" dirty="0">
                <a:latin typeface="+mj-lt"/>
              </a:rPr>
              <a:t> E. </a:t>
            </a:r>
            <a:r>
              <a:rPr lang="cs-CZ" sz="2500" dirty="0" err="1">
                <a:latin typeface="+mj-lt"/>
              </a:rPr>
              <a:t>Nolan</a:t>
            </a:r>
            <a:r>
              <a:rPr lang="cs-CZ" sz="2500" dirty="0">
                <a:latin typeface="+mj-lt"/>
              </a:rPr>
              <a:t>: </a:t>
            </a:r>
            <a:r>
              <a:rPr lang="cs-CZ" sz="2500" i="1" dirty="0">
                <a:latin typeface="+mj-lt"/>
              </a:rPr>
              <a:t>Kooperativní bezpečnost je model mezistátních vztahů, ve kterém se očekává výskyt sporů, jež jsou ale řešeny v rámci norem a zavedených procedur. Při tolerování diverzity a animozity mezi odlišnými vládami a kulturami umožňuje tento druh mezinárodního systému řešení konfliktů bez nasazení masového </a:t>
            </a:r>
            <a:r>
              <a:rPr lang="cs-CZ" sz="2500" i="1" dirty="0" smtClean="0">
                <a:latin typeface="+mj-lt"/>
              </a:rPr>
              <a:t>násilí.</a:t>
            </a:r>
            <a:endParaRPr lang="cs-CZ" sz="2500" i="1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>
                <a:latin typeface="+mj-lt"/>
              </a:rPr>
              <a:t>Richard </a:t>
            </a:r>
            <a:r>
              <a:rPr lang="cs-CZ" sz="2500" dirty="0" err="1">
                <a:latin typeface="+mj-lt"/>
              </a:rPr>
              <a:t>Cohen</a:t>
            </a:r>
            <a:r>
              <a:rPr lang="cs-CZ" sz="2500" dirty="0">
                <a:latin typeface="+mj-lt"/>
              </a:rPr>
              <a:t> a Michael </a:t>
            </a:r>
            <a:r>
              <a:rPr lang="cs-CZ" sz="2500" dirty="0" err="1">
                <a:latin typeface="+mj-lt"/>
              </a:rPr>
              <a:t>Mihalka</a:t>
            </a:r>
            <a:r>
              <a:rPr lang="cs-CZ" sz="2500" dirty="0">
                <a:latin typeface="+mj-lt"/>
              </a:rPr>
              <a:t>: </a:t>
            </a:r>
            <a:r>
              <a:rPr lang="cs-CZ" sz="2500" i="1" dirty="0" smtClean="0">
                <a:latin typeface="+mj-lt"/>
              </a:rPr>
              <a:t>Kooperativní bezpečnost je pokračující úsilí ke snížení rizika vypuknutí války, přičemž toto úsilí není zaměřeno vůči specifickému státu nebo koalici států.</a:t>
            </a:r>
            <a:endParaRPr lang="cs-CZ" sz="25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971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2057</TotalTime>
  <Words>2436</Words>
  <Application>Microsoft Office PowerPoint</Application>
  <PresentationFormat>A4 (210 × 297 mm)</PresentationFormat>
  <Paragraphs>215</Paragraphs>
  <Slides>29</Slides>
  <Notes>6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Constantia</vt:lpstr>
      <vt:lpstr>Wingdings 2</vt:lpstr>
      <vt:lpstr>Tok</vt:lpstr>
      <vt:lpstr>Modely chování a přístupy  k zajišťování  bezpečnosti státu</vt:lpstr>
      <vt:lpstr>Cíle přednášky</vt:lpstr>
      <vt:lpstr>Obsah přednášky</vt:lpstr>
      <vt:lpstr>Charakter systému mezinárodních vztahů</vt:lpstr>
      <vt:lpstr>Mocenská rovnováha</vt:lpstr>
      <vt:lpstr>Konflikt, krize, válka</vt:lpstr>
      <vt:lpstr>Prezentace aplikace PowerPoint</vt:lpstr>
      <vt:lpstr>Mocenská rovnováha</vt:lpstr>
      <vt:lpstr>Kooperativní bezpečnost</vt:lpstr>
      <vt:lpstr>Kooperativní bezpečnost</vt:lpstr>
      <vt:lpstr>Kolektivní bezpečnost</vt:lpstr>
      <vt:lpstr>Kolektivní bezpečnost</vt:lpstr>
      <vt:lpstr>Kolektivní obrana</vt:lpstr>
      <vt:lpstr>Článek 5 Washingtonské smlouvy (1949)</vt:lpstr>
      <vt:lpstr>Článek 4 Varšavské smlouvy (1955)</vt:lpstr>
      <vt:lpstr>Strategie posilování pozice státu</vt:lpstr>
      <vt:lpstr>Prezentace aplikace PowerPoint</vt:lpstr>
      <vt:lpstr>Bezpečnostní dilema</vt:lpstr>
      <vt:lpstr>Racionalita bezpečnostní politiky</vt:lpstr>
      <vt:lpstr>Prezentace aplikace PowerPoint</vt:lpstr>
      <vt:lpstr>Racionalita bezpečnostní politiky</vt:lpstr>
      <vt:lpstr>Modely chování</vt:lpstr>
      <vt:lpstr>Vězňovo dilema</vt:lpstr>
      <vt:lpstr>Vězňovo dilema</vt:lpstr>
      <vt:lpstr>Bezpečnostní dilema jako hra</vt:lpstr>
      <vt:lpstr>Hra na kuře</vt:lpstr>
      <vt:lpstr>Hra na kuře</vt:lpstr>
      <vt:lpstr>Shrnutí</vt:lpstr>
      <vt:lpstr>Děkuji za pozornost</vt:lpstr>
    </vt:vector>
  </TitlesOfParts>
  <Company>Univerzita obrany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ussfra</dc:creator>
  <cp:lastModifiedBy>Frank Libor</cp:lastModifiedBy>
  <cp:revision>692</cp:revision>
  <dcterms:created xsi:type="dcterms:W3CDTF">2009-06-03T09:43:44Z</dcterms:created>
  <dcterms:modified xsi:type="dcterms:W3CDTF">2017-11-22T09:29:11Z</dcterms:modified>
</cp:coreProperties>
</file>