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457" r:id="rId2"/>
    <p:sldId id="458" r:id="rId3"/>
    <p:sldId id="453" r:id="rId4"/>
    <p:sldId id="460" r:id="rId5"/>
    <p:sldId id="461" r:id="rId6"/>
    <p:sldId id="462" r:id="rId7"/>
    <p:sldId id="465" r:id="rId8"/>
    <p:sldId id="464" r:id="rId9"/>
    <p:sldId id="475" r:id="rId10"/>
    <p:sldId id="473" r:id="rId11"/>
    <p:sldId id="470" r:id="rId12"/>
    <p:sldId id="476" r:id="rId13"/>
    <p:sldId id="479" r:id="rId14"/>
    <p:sldId id="477" r:id="rId15"/>
    <p:sldId id="478" r:id="rId16"/>
    <p:sldId id="448" r:id="rId17"/>
    <p:sldId id="454" r:id="rId18"/>
    <p:sldId id="432" r:id="rId19"/>
    <p:sldId id="436" r:id="rId20"/>
    <p:sldId id="435" r:id="rId21"/>
    <p:sldId id="438" r:id="rId22"/>
    <p:sldId id="439" r:id="rId23"/>
    <p:sldId id="456" r:id="rId24"/>
  </p:sldIdLst>
  <p:sldSz cx="9906000" cy="6858000" type="A4"/>
  <p:notesSz cx="9926638" cy="1435576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890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8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7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56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394539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873447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352355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831263" algn="l" defTabSz="95781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5857" autoAdjust="0"/>
  </p:normalViewPr>
  <p:slideViewPr>
    <p:cSldViewPr>
      <p:cViewPr varScale="1">
        <p:scale>
          <a:sx n="70" d="100"/>
          <a:sy n="70" d="100"/>
        </p:scale>
        <p:origin x="1254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1F683AF4-CA0D-4965-B0C9-258A4FA5B1E0}" type="datetimeFigureOut">
              <a:rPr lang="cs-CZ" smtClean="0"/>
              <a:pPr/>
              <a:t>24.10.2019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76325" y="1076325"/>
            <a:ext cx="77739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lIns="138751" tIns="69376" rIns="138751" bIns="69376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FA168EFC-0AA7-46C7-9E0D-7BFDE7B8CE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43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76325" y="1076325"/>
            <a:ext cx="7773988" cy="5383213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1387511">
              <a:defRPr/>
            </a:pPr>
            <a:endParaRPr lang="en-US" sz="18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915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9156"/>
          <a:lstStyle>
            <a:lvl1pPr marL="0" marR="47891" indent="0" algn="r">
              <a:buNone/>
              <a:defRPr>
                <a:solidFill>
                  <a:schemeClr val="tx1"/>
                </a:solidFill>
              </a:defRPr>
            </a:lvl1pPr>
            <a:lvl2pPr marL="478908" indent="0" algn="ctr">
              <a:buNone/>
            </a:lvl2pPr>
            <a:lvl3pPr marL="957816" indent="0" algn="ctr">
              <a:buNone/>
            </a:lvl3pPr>
            <a:lvl4pPr marL="1436724" indent="0" algn="ctr">
              <a:buNone/>
            </a:lvl4pPr>
            <a:lvl5pPr marL="1915631" indent="0" algn="ctr">
              <a:buNone/>
            </a:lvl5pPr>
            <a:lvl6pPr marL="2394539" indent="0" algn="ctr">
              <a:buNone/>
            </a:lvl6pPr>
            <a:lvl7pPr marL="2873447" indent="0" algn="ctr">
              <a:buNone/>
            </a:lvl7pPr>
            <a:lvl8pPr marL="3352355" indent="0" algn="ctr">
              <a:buNone/>
            </a:lvl8pPr>
            <a:lvl9pPr marL="3831263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2B51E-5A28-4DC2-B4E5-E01B47553792}" type="datetimeFigureOut">
              <a:rPr lang="cs-CZ"/>
              <a:pPr>
                <a:defRPr/>
              </a:pPr>
              <a:t>24.10.2019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2F2A-5BBC-45F6-91DF-8C590295B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5357-6FD0-4239-A308-134FE98656DB}" type="datetimeFigureOut">
              <a:rPr lang="cs-CZ"/>
              <a:pPr>
                <a:defRPr/>
              </a:pPr>
              <a:t>24.10.2019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9AD8-5F25-4FE7-883A-8171365403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F84C7-86C8-4956-933B-62FBCDE57EBB}" type="datetimeFigureOut">
              <a:rPr lang="cs-CZ"/>
              <a:pPr>
                <a:defRPr/>
              </a:pPr>
              <a:t>24.10.2019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1E488-79DD-4502-8E50-D92FDFDB9C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8DAE-D7DA-4792-8271-B2B8E2ED9E57}" type="datetimeFigureOut">
              <a:rPr lang="cs-CZ"/>
              <a:pPr>
                <a:defRPr/>
              </a:pPr>
              <a:t>24.10.2019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09862-6B13-4D1A-9239-1F01BD0BA3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5"/>
            <a:ext cx="8420100" cy="1509712"/>
          </a:xfrm>
        </p:spPr>
        <p:txBody>
          <a:bodyPr lIns="47891" rIns="47891"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E5670-BA5F-44AD-BD44-92DCEEE75DC5}" type="datetimeFigureOut">
              <a:rPr lang="cs-CZ"/>
              <a:pPr>
                <a:defRPr/>
              </a:pPr>
              <a:t>24.10.2019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E94A-3984-43F7-B763-D225A64755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170CE-CB92-4C45-A7E3-6E7828EBB4A2}" type="datetimeFigureOut">
              <a:rPr lang="cs-CZ"/>
              <a:pPr>
                <a:defRPr/>
              </a:pPr>
              <a:t>24.10.2019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7F294-88F8-46F3-9C14-6322969263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7891" tIns="0" rIns="47891" bIns="0" anchor="ctr">
            <a:noAutofit/>
          </a:bodyPr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7891" tIns="0" rIns="47891" bIns="0" anchor="ctr"/>
          <a:lstStyle>
            <a:lvl1pPr marL="0" indent="0">
              <a:buNone/>
              <a:defRPr sz="25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100" b="1"/>
            </a:lvl2pPr>
            <a:lvl3pPr>
              <a:buNone/>
              <a:defRPr sz="19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986-A82F-4674-96EC-443A14764B69}" type="datetimeFigureOut">
              <a:rPr lang="cs-CZ"/>
              <a:pPr>
                <a:defRPr/>
              </a:pPr>
              <a:t>24.10.2019</a:t>
            </a:fld>
            <a:endParaRPr lang="cs-CZ"/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974A-B4F9-4977-B7A5-5446E37877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AEDD-9401-4AD8-8E36-18D70A5B2A78}" type="datetimeFigureOut">
              <a:rPr lang="cs-CZ"/>
              <a:pPr>
                <a:defRPr/>
              </a:pPr>
              <a:t>24.10.2019</a:t>
            </a:fld>
            <a:endParaRPr lang="cs-CZ"/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88A7-E15E-4382-AAE6-0AA7712F07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33B2E-F8BE-4BB8-9B7A-7707D9763C82}" type="datetimeFigureOut">
              <a:rPr lang="cs-CZ"/>
              <a:pPr>
                <a:defRPr/>
              </a:pPr>
              <a:t>24.10.2019</a:t>
            </a:fld>
            <a:endParaRPr lang="cs-CZ"/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158C-9885-4BA1-9B4F-48180E26CF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9156" rIns="1915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0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900"/>
            </a:lvl1pPr>
            <a:lvl2pPr>
              <a:defRPr sz="2700"/>
            </a:lvl2pPr>
            <a:lvl3pPr>
              <a:defRPr sz="2500"/>
            </a:lvl3pPr>
            <a:lvl4pPr>
              <a:defRPr sz="2100"/>
            </a:lvl4pPr>
            <a:lvl5pPr>
              <a:defRPr sz="1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2175-29B8-4F37-B133-34E2B9666EEB}" type="datetimeFigureOut">
              <a:rPr lang="cs-CZ"/>
              <a:pPr>
                <a:defRPr/>
              </a:pPr>
              <a:t>24.10.2019</a:t>
            </a:fld>
            <a:endParaRPr lang="cs-CZ"/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85470-D86A-433A-A37F-EC9C6DCC02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429265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671191" y="5359401"/>
            <a:ext cx="168540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7891" rIns="47891" bIns="47891"/>
          <a:lstStyle>
            <a:lvl1pPr algn="l"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7047" rIns="47891"/>
          <a:lstStyle>
            <a:lvl1pPr marL="0" indent="0" algn="l">
              <a:spcBef>
                <a:spcPts val="262"/>
              </a:spcBef>
              <a:buFontTx/>
              <a:buNone/>
              <a:defRPr sz="1300"/>
            </a:lvl1pPr>
            <a:lvl2pPr>
              <a:defRPr sz="13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4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45EC-A370-499F-924A-ADCB949C2547}" type="datetimeFigureOut">
              <a:rPr lang="cs-CZ"/>
              <a:pPr>
                <a:defRPr/>
              </a:pPr>
              <a:t>24.10.2019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65964-D380-4BAC-83E4-C84974BE29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937"/>
            <a:ext cx="9926638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938"/>
            <a:ext cx="5159375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5782" tIns="47891" rIns="95782" bIns="4789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7891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95300" y="1935164"/>
            <a:ext cx="89154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0CDF1-5F4E-4961-9103-D996A9405232}" type="datetimeFigureOut">
              <a:rPr lang="cs-CZ"/>
              <a:pPr>
                <a:defRPr/>
              </a:pPr>
              <a:t>24.10.2019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192397-408F-4D60-ACA8-D3470A4D48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20637" y="203200"/>
            <a:ext cx="9945556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3" r:id="rId2"/>
    <p:sldLayoutId id="2147483732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33" r:id="rId9"/>
    <p:sldLayoutId id="2147483729" r:id="rId10"/>
    <p:sldLayoutId id="214748373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5pPr>
      <a:lvl6pPr marL="478908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6pPr>
      <a:lvl7pPr marL="957816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7pPr>
      <a:lvl8pPr marL="1436724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8pPr>
      <a:lvl9pPr marL="1915631" algn="l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Calibri" pitchFamily="34" charset="0"/>
        </a:defRPr>
      </a:lvl9pPr>
    </p:titleStyle>
    <p:bodyStyle>
      <a:lvl1pPr marL="286014" indent="-286014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0139" indent="-257746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indent="-257746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30" indent="-219499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508" indent="-219499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819850" indent="-22029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413" indent="-19156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98758" indent="-191563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102" indent="-19156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Mgr. Richard Stojar, Ph.D.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47" y="5040001"/>
            <a:ext cx="5360940" cy="1481712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Centrum bezpečnostních a vojenskostrategických studií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Univerzita obrany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Kounicova 65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662 10 Brno</a:t>
            </a:r>
          </a:p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richard.stojar@unob.cz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+420 973 443 273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906000" cy="11521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6000" dirty="0" smtClean="0"/>
              <a:t>Ozbrojený konflikt a jeho charakteristiky</a:t>
            </a:r>
            <a:endParaRPr lang="cs-CZ" sz="5900" dirty="0"/>
          </a:p>
        </p:txBody>
      </p:sp>
    </p:spTree>
    <p:extLst>
      <p:ext uri="{BB962C8B-B14F-4D97-AF65-F5344CB8AC3E}">
        <p14:creationId xmlns:p14="http://schemas.microsoft.com/office/powerpoint/2010/main" val="14760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108">
            <a:off x="1886871" y="1904259"/>
            <a:ext cx="7573421" cy="412944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90000" y="260648"/>
            <a:ext cx="990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Státní a nestátní aktéři</a:t>
            </a:r>
            <a:endParaRPr lang="cs-CZ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0" y="1800000"/>
            <a:ext cx="3669131" cy="2520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000" y="3960000"/>
            <a:ext cx="3669132" cy="25200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0" y="6581294"/>
            <a:ext cx="9906000" cy="276999"/>
          </a:xfrm>
          <a:prstGeom prst="rect">
            <a:avLst/>
          </a:prstGeom>
          <a:gradFill flip="none" rotWithShape="1">
            <a:gsLst>
              <a:gs pos="0">
                <a:schemeClr val="bg2">
                  <a:tint val="94000"/>
                  <a:satMod val="140000"/>
                  <a:lumMod val="120000"/>
                  <a:alpha val="0"/>
                </a:schemeClr>
              </a:gs>
              <a:gs pos="100000">
                <a:schemeClr val="bg2">
                  <a:tint val="97000"/>
                  <a:shade val="70000"/>
                  <a:satMod val="190000"/>
                  <a:lumMod val="72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411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Sekundární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nestátní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aktéři</a:t>
            </a:r>
            <a:r>
              <a:rPr lang="sk-SK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sk-SK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válčící</a:t>
            </a:r>
            <a:endParaRPr lang="cs-CZ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857364"/>
            <a:ext cx="9108000" cy="473063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sk-SK" sz="3200" dirty="0" smtClean="0"/>
              <a:t>povstalecké opoziční skupiny (</a:t>
            </a:r>
            <a:r>
              <a:rPr lang="sk-SK" sz="3200" dirty="0" err="1" smtClean="0"/>
              <a:t>pokud</a:t>
            </a:r>
            <a:r>
              <a:rPr lang="sk-SK" sz="3200" dirty="0" smtClean="0"/>
              <a:t> </a:t>
            </a:r>
            <a:r>
              <a:rPr lang="sk-SK" sz="3200" dirty="0" err="1" smtClean="0"/>
              <a:t>formulují</a:t>
            </a:r>
            <a:r>
              <a:rPr lang="sk-SK" sz="3200" dirty="0" smtClean="0"/>
              <a:t> vlastní inkompatibilitu s vládou)</a:t>
            </a:r>
            <a:endParaRPr lang="cs-CZ" sz="32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sk-SK" sz="3200" dirty="0" smtClean="0"/>
              <a:t>„</a:t>
            </a:r>
            <a:r>
              <a:rPr lang="sk-SK" sz="3200" dirty="0" err="1" smtClean="0"/>
              <a:t>cizí</a:t>
            </a:r>
            <a:r>
              <a:rPr lang="sk-SK" sz="3200" dirty="0" smtClean="0"/>
              <a:t>“ povstalecké skupiny (</a:t>
            </a:r>
            <a:r>
              <a:rPr lang="sk-SK" sz="3200" dirty="0" err="1" smtClean="0"/>
              <a:t>jiný</a:t>
            </a:r>
            <a:r>
              <a:rPr lang="sk-SK" sz="3200" dirty="0" smtClean="0"/>
              <a:t> </a:t>
            </a:r>
            <a:r>
              <a:rPr lang="sk-SK" sz="3200" dirty="0" err="1" smtClean="0"/>
              <a:t>stát</a:t>
            </a:r>
            <a:r>
              <a:rPr lang="sk-SK" sz="3200" dirty="0" smtClean="0"/>
              <a:t>, vlastní konflikt)</a:t>
            </a:r>
            <a:endParaRPr lang="cs-CZ" sz="32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sk-SK" sz="3200" dirty="0" err="1" smtClean="0"/>
              <a:t>lokální</a:t>
            </a:r>
            <a:r>
              <a:rPr lang="sk-SK" sz="3200" dirty="0" smtClean="0"/>
              <a:t> </a:t>
            </a:r>
            <a:r>
              <a:rPr lang="sk-SK" sz="3200" dirty="0" err="1" smtClean="0"/>
              <a:t>milice</a:t>
            </a:r>
            <a:r>
              <a:rPr lang="sk-SK" sz="3200" dirty="0" smtClean="0"/>
              <a:t> (</a:t>
            </a:r>
            <a:r>
              <a:rPr lang="sk-SK" sz="3200" dirty="0" err="1" smtClean="0"/>
              <a:t>vládní</a:t>
            </a:r>
            <a:r>
              <a:rPr lang="sk-SK" sz="3200" dirty="0" smtClean="0"/>
              <a:t> i </a:t>
            </a:r>
            <a:r>
              <a:rPr lang="sk-SK" sz="3200" dirty="0" err="1" smtClean="0"/>
              <a:t>nevládní</a:t>
            </a:r>
            <a:r>
              <a:rPr lang="sk-SK" sz="3200" dirty="0" smtClean="0"/>
              <a:t>)</a:t>
            </a:r>
            <a:endParaRPr lang="cs-CZ" sz="32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sk-SK" sz="3200" dirty="0" err="1" smtClean="0"/>
              <a:t>Warlordi</a:t>
            </a:r>
            <a:endParaRPr lang="sk-SK" sz="32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sk-SK" sz="3200" dirty="0" err="1" smtClean="0"/>
              <a:t>paramilitární</a:t>
            </a:r>
            <a:r>
              <a:rPr lang="sk-SK" sz="3200" dirty="0" smtClean="0"/>
              <a:t> skupiny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sk-SK" sz="3200" dirty="0" smtClean="0"/>
              <a:t>PMC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sk-SK" sz="3200" dirty="0" err="1" smtClean="0"/>
              <a:t>kriminální</a:t>
            </a:r>
            <a:r>
              <a:rPr lang="sk-SK" sz="3200" dirty="0" smtClean="0"/>
              <a:t> skupiny</a:t>
            </a: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ozbrojených konfliktů dle mezinárodního práva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857364"/>
            <a:ext cx="9108000" cy="473063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3600" b="1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23844" y="1571612"/>
            <a:ext cx="8858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 smtClean="0">
                <a:latin typeface="+mn-lt"/>
              </a:rPr>
              <a:t>Mezistátní konflikty </a:t>
            </a:r>
            <a:r>
              <a:rPr lang="cs-CZ" sz="2000" dirty="0" smtClean="0">
                <a:latin typeface="+mn-lt"/>
              </a:rPr>
              <a:t>(</a:t>
            </a:r>
            <a:r>
              <a:rPr lang="cs-CZ" sz="2000" dirty="0" err="1" smtClean="0">
                <a:latin typeface="+mn-lt"/>
              </a:rPr>
              <a:t>international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conflicts</a:t>
            </a:r>
            <a:r>
              <a:rPr lang="cs-CZ" sz="2000" dirty="0" smtClean="0">
                <a:latin typeface="+mn-lt"/>
              </a:rPr>
              <a:t>) – vyhlášená válka nebo ozbrojený konflikt mezi 2 nebo více státy.</a:t>
            </a:r>
          </a:p>
          <a:p>
            <a:pPr lvl="0"/>
            <a:endParaRPr lang="cs-CZ" sz="2000" dirty="0" smtClean="0">
              <a:latin typeface="+mn-lt"/>
            </a:endParaRPr>
          </a:p>
          <a:p>
            <a:pPr lvl="0"/>
            <a:r>
              <a:rPr lang="cs-CZ" sz="2000" b="1" dirty="0" smtClean="0">
                <a:latin typeface="+mn-lt"/>
              </a:rPr>
              <a:t>Národně osvobozenecká hnutí </a:t>
            </a:r>
            <a:r>
              <a:rPr lang="cs-CZ" sz="2000" dirty="0" smtClean="0">
                <a:latin typeface="+mn-lt"/>
              </a:rPr>
              <a:t>(</a:t>
            </a:r>
            <a:r>
              <a:rPr lang="cs-CZ" sz="2000" dirty="0" err="1" smtClean="0">
                <a:latin typeface="+mn-lt"/>
              </a:rPr>
              <a:t>Struggles</a:t>
            </a:r>
            <a:r>
              <a:rPr lang="cs-CZ" sz="2000" dirty="0" smtClean="0">
                <a:latin typeface="+mn-lt"/>
              </a:rPr>
              <a:t> for </a:t>
            </a:r>
            <a:r>
              <a:rPr lang="cs-CZ" sz="2000" dirty="0" err="1" smtClean="0">
                <a:latin typeface="+mn-lt"/>
              </a:rPr>
              <a:t>national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self</a:t>
            </a:r>
            <a:r>
              <a:rPr lang="cs-CZ" sz="2000" dirty="0" smtClean="0">
                <a:latin typeface="+mn-lt"/>
              </a:rPr>
              <a:t>-</a:t>
            </a:r>
            <a:r>
              <a:rPr lang="cs-CZ" sz="2000" dirty="0" err="1" smtClean="0">
                <a:latin typeface="+mn-lt"/>
              </a:rPr>
              <a:t>determination</a:t>
            </a:r>
            <a:r>
              <a:rPr lang="cs-CZ" sz="2000" dirty="0" smtClean="0">
                <a:latin typeface="+mn-lt"/>
              </a:rPr>
              <a:t>) – boj proti okupaci, boj národů proti koloniálním a rasistickým režimům za sebeurčení.</a:t>
            </a:r>
          </a:p>
          <a:p>
            <a:pPr lvl="0"/>
            <a:endParaRPr lang="cs-CZ" sz="2000" dirty="0" smtClean="0">
              <a:latin typeface="+mn-lt"/>
            </a:endParaRPr>
          </a:p>
          <a:p>
            <a:pPr lvl="0" algn="just"/>
            <a:r>
              <a:rPr lang="cs-CZ" sz="2000" b="1" dirty="0" smtClean="0">
                <a:latin typeface="+mn-lt"/>
              </a:rPr>
              <a:t>Vnitrostátní konflikty </a:t>
            </a:r>
            <a:r>
              <a:rPr lang="cs-CZ" sz="2000" dirty="0" smtClean="0">
                <a:latin typeface="+mn-lt"/>
              </a:rPr>
              <a:t>(</a:t>
            </a:r>
            <a:r>
              <a:rPr lang="cs-CZ" sz="2000" dirty="0" err="1" smtClean="0">
                <a:latin typeface="+mn-lt"/>
              </a:rPr>
              <a:t>Intrastate</a:t>
            </a:r>
            <a:r>
              <a:rPr lang="cs-CZ" sz="2000" dirty="0" smtClean="0">
                <a:latin typeface="+mn-lt"/>
              </a:rPr>
              <a:t> </a:t>
            </a:r>
            <a:r>
              <a:rPr lang="cs-CZ" sz="2000" dirty="0" err="1" smtClean="0">
                <a:latin typeface="+mn-lt"/>
              </a:rPr>
              <a:t>conflicts</a:t>
            </a:r>
            <a:r>
              <a:rPr lang="cs-CZ" sz="2000" dirty="0" smtClean="0">
                <a:latin typeface="+mn-lt"/>
              </a:rPr>
              <a:t>) – ozbrojený konflikt mezi armádou státu a jinými organizovanými ozbrojenými skupinami majícími velení a kontrolujícími část území, jež umožňuje provádět trvalé a koordinované vojenské operace a aplikovat ženevské konvence; nepatří sem izolované násilné činy, vnitřní nepokoje apod.</a:t>
            </a:r>
          </a:p>
          <a:p>
            <a:pPr lvl="0"/>
            <a:endParaRPr lang="cs-CZ" sz="2000" dirty="0" smtClean="0">
              <a:latin typeface="+mn-lt"/>
            </a:endParaRPr>
          </a:p>
          <a:p>
            <a:pPr lvl="0"/>
            <a:r>
              <a:rPr lang="cs-CZ" sz="2000" b="1" dirty="0" smtClean="0">
                <a:latin typeface="+mn-lt"/>
              </a:rPr>
              <a:t>Ostatní ozbrojené konflikty </a:t>
            </a:r>
            <a:r>
              <a:rPr lang="cs-CZ" sz="2000" dirty="0" smtClean="0">
                <a:latin typeface="+mn-lt"/>
              </a:rPr>
              <a:t>– jde o konflikty vnitrostátní, kde ale bojující strany nesplňují předchozí definici.</a:t>
            </a:r>
            <a:endParaRPr lang="cs-CZ" sz="20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Druhy ozbrojených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857364"/>
            <a:ext cx="9108000" cy="473063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cs-CZ" sz="3600" b="1" dirty="0" smtClean="0"/>
              <a:t>Mezistátní konflikt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3600" b="1" dirty="0" smtClean="0">
              <a:latin typeface="+mj-lt"/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cs-CZ" sz="3600" b="1" dirty="0" smtClean="0"/>
              <a:t>Vnitrostátní konflikt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3600" b="1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600" b="1" dirty="0" smtClean="0"/>
              <a:t>Vnitrostátní konflikt s vnější účastí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3600" b="1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600" b="1" dirty="0" smtClean="0"/>
              <a:t>Nestátní konflikt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4000" b="1" dirty="0" smtClean="0"/>
              <a:t>Mezistátní střety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857364"/>
            <a:ext cx="9108000" cy="473063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cs-CZ" sz="3200" b="1" dirty="0" smtClean="0"/>
              <a:t>Území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3200" b="1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cs-CZ" sz="3200" b="1" dirty="0" smtClean="0"/>
              <a:t>Vládu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3200" b="1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200" b="1" dirty="0" smtClean="0"/>
              <a:t>Zdroje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3200" b="1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200" b="1" dirty="0" smtClean="0"/>
              <a:t>Prestiž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497">
            <a:off x="4146551" y="2168255"/>
            <a:ext cx="5040000" cy="37757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4000" b="1" dirty="0" smtClean="0"/>
              <a:t>Vnitrostátní střety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428736"/>
            <a:ext cx="9108000" cy="5159264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32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cs-CZ" sz="3200" dirty="0" smtClean="0"/>
              <a:t>Strukturální faktory (slabé státy, vnitrostátní bezpečnostní obavy apod.)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cs-CZ" sz="3200" dirty="0" smtClean="0"/>
              <a:t>Politické faktory (politika elit, geopolitické faktory)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200" dirty="0" smtClean="0"/>
              <a:t>Ekonomicko-sociální faktory (sociální nerovnost, nerovnoměrná distribuce zdrojů, apod.)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cs-CZ" sz="3200" dirty="0" smtClean="0"/>
              <a:t>Kulturně – percepční faktory (etnická mytologie, předchozí konfliktní historie)</a:t>
            </a: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b="1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Průběh konfliktu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latence</a:t>
            </a:r>
            <a:endParaRPr lang="cs-CZ" sz="2500" dirty="0">
              <a:latin typeface="+mj-lt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manifestace</a:t>
            </a:r>
            <a:endParaRPr lang="cs-CZ" sz="2500" dirty="0">
              <a:latin typeface="+mj-lt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eskalace</a:t>
            </a:r>
            <a:endParaRPr lang="cs-CZ" sz="2500" dirty="0">
              <a:latin typeface="+mj-lt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mrtvý</a:t>
            </a:r>
            <a:r>
              <a:rPr lang="en-US" sz="2500" dirty="0">
                <a:latin typeface="+mj-lt"/>
              </a:rPr>
              <a:t> bod</a:t>
            </a:r>
            <a:endParaRPr lang="cs-CZ" sz="2500" dirty="0">
              <a:latin typeface="+mj-lt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deeskalace</a:t>
            </a:r>
            <a:endParaRPr lang="cs-CZ" sz="2500" dirty="0">
              <a:latin typeface="+mj-lt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řešení</a:t>
            </a: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500" dirty="0" err="1">
                <a:latin typeface="+mj-lt"/>
              </a:rPr>
              <a:t>budování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 smtClean="0">
                <a:latin typeface="+mj-lt"/>
              </a:rPr>
              <a:t>míru</a:t>
            </a: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solidFill>
                  <a:srgbClr val="FF0000"/>
                </a:solidFill>
                <a:latin typeface="+mj-lt"/>
              </a:rPr>
              <a:t>obnovení konfliktu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solidFill>
                <a:srgbClr val="FF0000"/>
              </a:solidFill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300" dirty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500" dirty="0" smtClean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38683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796" y="1196976"/>
            <a:ext cx="7487973" cy="4968875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</p:spPr>
      </p:pic>
      <p:sp>
        <p:nvSpPr>
          <p:cNvPr id="66563" name="Line 3"/>
          <p:cNvSpPr>
            <a:spLocks noChangeShapeType="1"/>
          </p:cNvSpPr>
          <p:nvPr/>
        </p:nvSpPr>
        <p:spPr bwMode="auto">
          <a:xfrm flipV="1">
            <a:off x="739510" y="404813"/>
            <a:ext cx="0" cy="568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426508" y="5734050"/>
            <a:ext cx="87365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 rot="16200000">
            <a:off x="-346934" y="2758560"/>
            <a:ext cx="1476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k-SK" b="1"/>
              <a:t>INTENZITA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816902" y="4437063"/>
            <a:ext cx="195024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b="1" dirty="0" smtClean="0"/>
              <a:t>LATENTNÍ </a:t>
            </a:r>
            <a:r>
              <a:rPr lang="sk-SK" b="1" dirty="0"/>
              <a:t>KONFLIKT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249606" y="1125538"/>
            <a:ext cx="1793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b="1" dirty="0" smtClean="0"/>
              <a:t>MRTVÝ BOD</a:t>
            </a:r>
            <a:endParaRPr lang="sk-SK" b="1" dirty="0"/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3936604" y="5734051"/>
            <a:ext cx="150481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/>
            <a:r>
              <a:rPr lang="sk-SK" b="1"/>
              <a:t>ČAS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1518576" y="1773238"/>
            <a:ext cx="2339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 smtClean="0"/>
              <a:t>VYPUKNUTÍ NÁSILÍ</a:t>
            </a:r>
            <a:endParaRPr lang="sk-SK" b="1" dirty="0"/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6667633" y="2781301"/>
            <a:ext cx="17748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b="1" dirty="0" smtClean="0"/>
              <a:t>DEESKALACE</a:t>
            </a:r>
            <a:endParaRPr lang="sk-SK" b="1" dirty="0"/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7135417" y="3716338"/>
            <a:ext cx="163896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b="1" dirty="0" smtClean="0"/>
              <a:t>REŠENÍ </a:t>
            </a:r>
            <a:r>
              <a:rPr lang="sk-SK" b="1" dirty="0"/>
              <a:t>KONFLIKTU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7173251" y="4581525"/>
            <a:ext cx="24971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sk-SK" b="1" dirty="0" smtClean="0"/>
              <a:t>POSTKONFLIKTNÍ UROVNÁNÍ </a:t>
            </a:r>
            <a:endParaRPr lang="sk-SK" b="1" dirty="0"/>
          </a:p>
        </p:txBody>
      </p:sp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2003907" y="2636838"/>
            <a:ext cx="145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k-SK" b="1" dirty="0" smtClean="0"/>
              <a:t>ESKALACE</a:t>
            </a:r>
            <a:endParaRPr lang="sk-SK" b="1" dirty="0"/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1481775" y="3500438"/>
            <a:ext cx="18346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k-SK" b="1" dirty="0" smtClean="0"/>
              <a:t>MANIFESTACE</a:t>
            </a:r>
            <a:endParaRPr lang="sk-SK" b="1" dirty="0"/>
          </a:p>
        </p:txBody>
      </p:sp>
      <p:sp>
        <p:nvSpPr>
          <p:cNvPr id="66581" name="Text Box 21"/>
          <p:cNvSpPr txBox="1">
            <a:spLocks noChangeArrowheads="1"/>
          </p:cNvSpPr>
          <p:nvPr/>
        </p:nvSpPr>
        <p:spPr bwMode="auto">
          <a:xfrm>
            <a:off x="3761185" y="6381750"/>
            <a:ext cx="4877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k-SK" sz="1200" b="1"/>
              <a:t>In: Waisová, Š.: Řešení konfliktů v mezinárodních vztazích, 2005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-235611" y="260350"/>
            <a:ext cx="990600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sk-SK" sz="2800" b="1" dirty="0"/>
              <a:t>DYNAMIKA </a:t>
            </a:r>
            <a:r>
              <a:rPr lang="sk-SK" sz="2800" b="1" dirty="0" smtClean="0"/>
              <a:t>KONFLIKTU</a:t>
            </a:r>
            <a:endParaRPr lang="sk-SK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ozbrojených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Systémové konflikty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Cíle, zájmy, pravidla a struktura určují mezinárodní vztahy a nastavují pravidla: třicetiletá  válka, 1. a 2. světová válka, konflikt Východ – Západ (mohou měnit základní aspekty)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Mezinárodní konflikty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Konflikty mezi jednotkami – státními aktéry. Probíhají v prostředí mezinárodního systému, který určuje základní normy a pravidla (Gran </a:t>
            </a:r>
            <a:r>
              <a:rPr lang="cs-CZ" sz="2300" dirty="0" err="1">
                <a:latin typeface="+mj-lt"/>
              </a:rPr>
              <a:t>Chaco</a:t>
            </a:r>
            <a:r>
              <a:rPr lang="cs-CZ" sz="2300" dirty="0">
                <a:latin typeface="+mj-lt"/>
              </a:rPr>
              <a:t>, Malvínské/Falklandské ostrovy apod.). Tyto konflikty mění vztahy mezi aktéry, průběh a jednání je však vázáno mezinárodními normami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Vnitrostátní konflikty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Uvnitř jednotek. Podstata konfliktu se vztahuje ke státu nebo vládní moci. (války za nezávislost a občanské války). Pokud jsou v konfliktu (diplomaticky, ekonomicky, ale nikoliv vojensky) zapojeny vnější síly, lze mluvit i o vnitrostátním konfliktu pod vnějším vlivem </a:t>
            </a: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500042"/>
            <a:ext cx="8496000" cy="571504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ozbrojených konfliktů (SIPRI)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285860"/>
            <a:ext cx="9108000" cy="530214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Méně závažný ozbrojený konflikt (minor </a:t>
            </a:r>
            <a:r>
              <a:rPr lang="cs-CZ" dirty="0" err="1">
                <a:latin typeface="+mj-lt"/>
              </a:rPr>
              <a:t>conflict</a:t>
            </a:r>
            <a:r>
              <a:rPr lang="cs-CZ" dirty="0">
                <a:latin typeface="+mj-lt"/>
              </a:rPr>
              <a:t>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min. 25 mrtvých, ale méně než 1000 v průběhu konfliktu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Závažnější ozbrojený konflikt (major </a:t>
            </a:r>
            <a:r>
              <a:rPr lang="cs-CZ" dirty="0" err="1">
                <a:latin typeface="+mj-lt"/>
              </a:rPr>
              <a:t>conflict</a:t>
            </a:r>
            <a:r>
              <a:rPr lang="cs-CZ" dirty="0">
                <a:latin typeface="+mj-lt"/>
              </a:rPr>
              <a:t>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více než 1000 mrtvých během konfliktu, přičemž více než 25, ale méně než 1000 za rok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Válka (</a:t>
            </a:r>
            <a:r>
              <a:rPr lang="cs-CZ" dirty="0" err="1">
                <a:latin typeface="+mj-lt"/>
              </a:rPr>
              <a:t>war</a:t>
            </a:r>
            <a:r>
              <a:rPr lang="cs-CZ" dirty="0">
                <a:latin typeface="+mj-lt"/>
              </a:rPr>
              <a:t>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minimálně 1000 mrtvých za </a:t>
            </a:r>
            <a:r>
              <a:rPr lang="cs-CZ" sz="2300" dirty="0" smtClean="0">
                <a:latin typeface="+mj-lt"/>
              </a:rPr>
              <a:t>rok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 smtClean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i="1" dirty="0" smtClean="0">
                <a:latin typeface="+mj-lt"/>
              </a:rPr>
              <a:t>M. </a:t>
            </a:r>
            <a:r>
              <a:rPr lang="cs-CZ" sz="2300" i="1" dirty="0" err="1" smtClean="0">
                <a:latin typeface="+mj-lt"/>
              </a:rPr>
              <a:t>Small</a:t>
            </a:r>
            <a:r>
              <a:rPr lang="cs-CZ" sz="2300" i="1" dirty="0" smtClean="0">
                <a:latin typeface="+mj-lt"/>
              </a:rPr>
              <a:t> </a:t>
            </a:r>
            <a:r>
              <a:rPr lang="cs-CZ" sz="2300" dirty="0" smtClean="0">
                <a:latin typeface="+mj-lt"/>
              </a:rPr>
              <a:t>and </a:t>
            </a:r>
            <a:r>
              <a:rPr lang="cs-CZ" sz="2300" i="1" dirty="0" smtClean="0">
                <a:latin typeface="+mj-lt"/>
              </a:rPr>
              <a:t>D. </a:t>
            </a:r>
            <a:r>
              <a:rPr lang="cs-CZ" sz="2300" i="1" dirty="0" err="1" smtClean="0">
                <a:latin typeface="+mj-lt"/>
              </a:rPr>
              <a:t>Singer</a:t>
            </a:r>
            <a:r>
              <a:rPr lang="cs-CZ" sz="2300" i="1" dirty="0" smtClean="0">
                <a:latin typeface="+mj-lt"/>
              </a:rPr>
              <a:t> </a:t>
            </a:r>
            <a:r>
              <a:rPr lang="cs-CZ" sz="2300" dirty="0" smtClean="0">
                <a:latin typeface="+mj-lt"/>
              </a:rPr>
              <a:t>(</a:t>
            </a:r>
            <a:r>
              <a:rPr lang="cs-CZ" sz="2300" i="1" dirty="0" err="1" smtClean="0">
                <a:latin typeface="+mj-lt"/>
              </a:rPr>
              <a:t>Correlates</a:t>
            </a:r>
            <a:r>
              <a:rPr lang="cs-CZ" sz="2300" i="1" dirty="0" smtClean="0">
                <a:latin typeface="+mj-lt"/>
              </a:rPr>
              <a:t> </a:t>
            </a:r>
            <a:r>
              <a:rPr lang="cs-CZ" sz="2300" i="1" dirty="0" err="1" smtClean="0">
                <a:latin typeface="+mj-lt"/>
              </a:rPr>
              <a:t>of</a:t>
            </a:r>
            <a:r>
              <a:rPr lang="cs-CZ" sz="2300" i="1" dirty="0" smtClean="0">
                <a:latin typeface="+mj-lt"/>
              </a:rPr>
              <a:t> </a:t>
            </a:r>
            <a:r>
              <a:rPr lang="cs-CZ" sz="2300" i="1" dirty="0" err="1" smtClean="0">
                <a:latin typeface="+mj-lt"/>
              </a:rPr>
              <a:t>War</a:t>
            </a:r>
            <a:r>
              <a:rPr lang="cs-CZ" sz="2300" i="1" dirty="0" smtClean="0">
                <a:latin typeface="+mj-lt"/>
              </a:rPr>
              <a:t> Project) </a:t>
            </a:r>
            <a:r>
              <a:rPr lang="cs-CZ" sz="2300" dirty="0" smtClean="0">
                <a:latin typeface="+mj-lt"/>
              </a:rPr>
              <a:t>důraz na kvantitativní kritéria -snaha odlišit válku od konfliktů jiného typu a nižší intenzity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1000 mrtvých způsobených kontinuální aktivitou organizovaných ozbrojených sil odděluje válku od jiných typů konfliktů a násilného chování</a:t>
            </a:r>
            <a:endParaRPr lang="cs-CZ" sz="23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0901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přednášky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cs-CZ" sz="2500" dirty="0" smtClean="0"/>
              <a:t>Jak vnímat ozbrojený konflikt/válku?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cs-CZ" sz="2500" dirty="0" smtClean="0"/>
              <a:t>Základní definice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cs-CZ" sz="2500" dirty="0" smtClean="0"/>
              <a:t>Příčiny konfliktu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cs-CZ" sz="2500" dirty="0" smtClean="0"/>
              <a:t>Typologie aktérů konfliktu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cs-CZ" sz="2500" dirty="0" smtClean="0"/>
              <a:t>Průběh konfliktu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cs-CZ" sz="2500" dirty="0" smtClean="0"/>
              <a:t>Ukončení konfliktu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500" dirty="0" smtClean="0"/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cs-CZ" sz="2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Klasifikace ozbrojených konfliktů (UCDP)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Státní konflikty (státní aktér je aktérem konfliktu</a:t>
            </a:r>
            <a:r>
              <a:rPr lang="cs-CZ" dirty="0" smtClean="0">
                <a:latin typeface="+mj-lt"/>
              </a:rPr>
              <a:t>)</a:t>
            </a:r>
            <a:endParaRPr lang="cs-CZ" dirty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mezistátní </a:t>
            </a:r>
            <a:r>
              <a:rPr lang="cs-CZ" sz="2300" dirty="0">
                <a:latin typeface="+mj-lt"/>
              </a:rPr>
              <a:t>konflikt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vnitrostátní </a:t>
            </a:r>
            <a:r>
              <a:rPr lang="cs-CZ" sz="2300" dirty="0">
                <a:latin typeface="+mj-lt"/>
              </a:rPr>
              <a:t>konflikt (stát versus vnitřní protivník -občanská válka, secesionistické ozbrojené hnutí)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internacionalizovaný </a:t>
            </a:r>
            <a:r>
              <a:rPr lang="cs-CZ" sz="2300" dirty="0">
                <a:latin typeface="+mj-lt"/>
              </a:rPr>
              <a:t>vnitrostátní konflikt (stát versus opoziční skupiny s vnější podporou)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externí </a:t>
            </a:r>
            <a:r>
              <a:rPr lang="cs-CZ" sz="2300" dirty="0">
                <a:latin typeface="+mj-lt"/>
              </a:rPr>
              <a:t>ozbrojený konflikt (stát vs. nestátní aktér odehrávající se mimo vlastní teritorium)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Nestátní konflikty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organizované ozbrojené násilí v němž ani jedna ze stran není mezinárodně uznaným státním subjektem (konflikty mezi komunitami, klany, </a:t>
            </a:r>
            <a:r>
              <a:rPr lang="cs-CZ" sz="2300" dirty="0" err="1">
                <a:latin typeface="+mj-lt"/>
              </a:rPr>
              <a:t>warlordy</a:t>
            </a:r>
            <a:r>
              <a:rPr lang="cs-CZ" sz="2300" dirty="0">
                <a:latin typeface="+mj-lt"/>
              </a:rPr>
              <a:t>)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3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149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řešení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Mírová dohoda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Vítězství jedné ze stran</a:t>
            </a:r>
          </a:p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Jiný výsledek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např. příměří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smtClean="0">
                <a:latin typeface="+mj-lt"/>
              </a:rPr>
              <a:t>Prevence </a:t>
            </a:r>
            <a:r>
              <a:rPr lang="cs-CZ" sz="2500" dirty="0">
                <a:latin typeface="+mj-lt"/>
              </a:rPr>
              <a:t>– udržování </a:t>
            </a:r>
            <a:r>
              <a:rPr lang="cs-CZ" sz="2500" dirty="0" smtClean="0">
                <a:latin typeface="+mj-lt"/>
              </a:rPr>
              <a:t>míru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arbitrážní tribunály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Rozdělení sporného </a:t>
            </a:r>
            <a:r>
              <a:rPr lang="cs-CZ" sz="2500" dirty="0" smtClean="0">
                <a:latin typeface="+mj-lt"/>
              </a:rPr>
              <a:t>statku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1494 </a:t>
            </a:r>
            <a:r>
              <a:rPr lang="cs-CZ" sz="2300" dirty="0" err="1">
                <a:latin typeface="+mj-lt"/>
              </a:rPr>
              <a:t>Tordesillas</a:t>
            </a:r>
            <a:r>
              <a:rPr lang="cs-CZ" sz="2300" dirty="0">
                <a:latin typeface="+mj-lt"/>
              </a:rPr>
              <a:t> – </a:t>
            </a:r>
            <a:r>
              <a:rPr lang="cs-CZ" sz="2300" dirty="0" smtClean="0">
                <a:latin typeface="+mj-lt"/>
              </a:rPr>
              <a:t>španělské </a:t>
            </a:r>
            <a:r>
              <a:rPr lang="cs-CZ" sz="2300" dirty="0">
                <a:latin typeface="+mj-lt"/>
              </a:rPr>
              <a:t>a </a:t>
            </a:r>
            <a:r>
              <a:rPr lang="cs-CZ" sz="2300" dirty="0" smtClean="0">
                <a:latin typeface="+mj-lt"/>
              </a:rPr>
              <a:t>portugalské </a:t>
            </a:r>
            <a:r>
              <a:rPr lang="cs-CZ" sz="2300" dirty="0">
                <a:latin typeface="+mj-lt"/>
              </a:rPr>
              <a:t>vymezení zájmových oblastí, 1976 UK/Island – Tresčí válka, nové vymezení rybolovných zón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7633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řešení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defRPr/>
            </a:pPr>
            <a:r>
              <a:rPr lang="cs-CZ" dirty="0">
                <a:latin typeface="+mj-lt"/>
              </a:rPr>
              <a:t>Sdílená kontrola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potenciálně např. oblast Arktidy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 err="1">
                <a:latin typeface="+mj-lt"/>
              </a:rPr>
              <a:t>Externalizace</a:t>
            </a:r>
            <a:r>
              <a:rPr lang="cs-CZ" sz="2500" dirty="0">
                <a:latin typeface="+mj-lt"/>
              </a:rPr>
              <a:t> </a:t>
            </a:r>
            <a:r>
              <a:rPr lang="cs-CZ" sz="2500" dirty="0" smtClean="0">
                <a:latin typeface="+mj-lt"/>
              </a:rPr>
              <a:t>kontroly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NATO, EU: </a:t>
            </a:r>
            <a:r>
              <a:rPr lang="cs-CZ" sz="2300" dirty="0" err="1" smtClean="0">
                <a:latin typeface="+mj-lt"/>
              </a:rPr>
              <a:t>BaH</a:t>
            </a:r>
            <a:r>
              <a:rPr lang="cs-CZ" sz="2300" dirty="0">
                <a:latin typeface="+mj-lt"/>
              </a:rPr>
              <a:t>, Kosovo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Donucovací zásah třetí strany </a:t>
            </a:r>
            <a:endParaRPr lang="cs-CZ" sz="2500" dirty="0" smtClean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err="1">
                <a:latin typeface="+mj-lt"/>
              </a:rPr>
              <a:t>Peaceenforcement</a:t>
            </a:r>
            <a:r>
              <a:rPr lang="cs-CZ" sz="2300" dirty="0">
                <a:latin typeface="+mj-lt"/>
              </a:rPr>
              <a:t>, </a:t>
            </a:r>
            <a:r>
              <a:rPr lang="cs-CZ" sz="2300" dirty="0" err="1">
                <a:latin typeface="+mj-lt"/>
              </a:rPr>
              <a:t>Peacekeeping</a:t>
            </a:r>
            <a:endParaRPr lang="cs-CZ" sz="23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500" dirty="0">
                <a:latin typeface="+mj-lt"/>
              </a:rPr>
              <a:t>Odsunutí </a:t>
            </a:r>
            <a:r>
              <a:rPr lang="cs-CZ" sz="2500" dirty="0" smtClean="0">
                <a:latin typeface="+mj-lt"/>
              </a:rPr>
              <a:t>řešení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SSSR(RF)/Japonsko </a:t>
            </a:r>
            <a:r>
              <a:rPr lang="cs-CZ" sz="2300" dirty="0">
                <a:latin typeface="+mj-lt"/>
              </a:rPr>
              <a:t>– spor o Kurilské ostrovy neřešen od roku 1945</a:t>
            </a: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57409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392001"/>
            <a:ext cx="9906000" cy="512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lIns="95782" tIns="47891" rIns="95782" bIns="47891" rtlCol="0">
            <a:spAutoFit/>
          </a:bodyPr>
          <a:lstStyle/>
          <a:p>
            <a:pPr algn="ctr"/>
            <a:r>
              <a:rPr lang="cs-CZ" sz="2700" b="1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Mgr. Richard Stojar, Ph.D.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54747" y="5040001"/>
            <a:ext cx="5360940" cy="1481712"/>
          </a:xfrm>
          <a:prstGeom prst="rect">
            <a:avLst/>
          </a:prstGeom>
          <a:noFill/>
        </p:spPr>
        <p:txBody>
          <a:bodyPr wrap="none" lIns="95782" tIns="47891" rIns="95782" bIns="47891" rtlCol="0">
            <a:sp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Centrum bezpečnostních a vojenskostrategických studií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Univerzita obrany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Kounicova 65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662 10 Brno</a:t>
            </a:r>
          </a:p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richard.stojar@unob.cz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+420 973 443 273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906000" cy="11521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900" dirty="0" smtClean="0"/>
              <a:t>Děkuji za pozornost</a:t>
            </a:r>
            <a:endParaRPr lang="cs-CZ" sz="5900" dirty="0"/>
          </a:p>
        </p:txBody>
      </p:sp>
    </p:spTree>
    <p:extLst>
      <p:ext uri="{BB962C8B-B14F-4D97-AF65-F5344CB8AC3E}">
        <p14:creationId xmlns:p14="http://schemas.microsoft.com/office/powerpoint/2010/main" val="42934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Válka – dva přístupy k výzkumu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 smtClean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 smtClean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800" dirty="0" smtClean="0"/>
              <a:t>Idealistický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4800" dirty="0" smtClean="0">
              <a:latin typeface="Constantia" pitchFamily="18" charset="0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4800" dirty="0" smtClean="0">
              <a:latin typeface="Constantia" pitchFamily="18" charset="0"/>
            </a:endParaRP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4800" dirty="0" smtClean="0">
                <a:latin typeface="Constantia" pitchFamily="18" charset="0"/>
              </a:rPr>
              <a:t>Realistický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357166"/>
            <a:ext cx="8496000" cy="642942"/>
          </a:xfrm>
        </p:spPr>
        <p:txBody>
          <a:bodyPr/>
          <a:lstStyle/>
          <a:p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Ronald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J.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Glossop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Confronting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071546"/>
            <a:ext cx="9108000" cy="5516454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 smtClean="0"/>
              <a:t>        Válka jako nemoc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Hledání „nezbytné podmínky“ (</a:t>
            </a:r>
            <a:r>
              <a:rPr lang="cs-CZ" sz="2400" dirty="0" err="1" smtClean="0"/>
              <a:t>necessary</a:t>
            </a:r>
            <a:r>
              <a:rPr lang="cs-CZ" sz="2400" dirty="0" smtClean="0"/>
              <a:t> </a:t>
            </a:r>
            <a:r>
              <a:rPr lang="cs-CZ" sz="2400" dirty="0" err="1" smtClean="0"/>
              <a:t>condition</a:t>
            </a:r>
            <a:r>
              <a:rPr lang="cs-CZ" sz="2400" dirty="0" smtClean="0"/>
              <a:t>) nemožné, je třeba se soustředit na pomocné faktory vedoucí k válkám – </a:t>
            </a:r>
            <a:r>
              <a:rPr lang="cs-CZ" sz="2400" b="1" dirty="0" smtClean="0"/>
              <a:t>cílem výzkumů je válkám zabránit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Hledání alternativy k válce </a:t>
            </a:r>
            <a:r>
              <a:rPr lang="cs-CZ" sz="2400" dirty="0" smtClean="0"/>
              <a:t>– nenásilného uspořádání mezinárodních vztahů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 smtClean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Neexistuje jedna příčina válek ani jeden set příčin </a:t>
            </a:r>
            <a:r>
              <a:rPr lang="cs-CZ" sz="2400" dirty="0" smtClean="0"/>
              <a:t>– každý případ je individuální a </a:t>
            </a:r>
            <a:r>
              <a:rPr lang="cs-CZ" sz="2400" b="1" dirty="0" smtClean="0"/>
              <a:t>faktorů je mnoho</a:t>
            </a:r>
            <a:r>
              <a:rPr lang="cs-CZ" sz="2400" dirty="0" smtClean="0"/>
              <a:t>.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Násilí jako biologicky dané vs. společensky podmíněné</a:t>
            </a:r>
            <a:r>
              <a:rPr lang="cs-CZ" sz="2400" dirty="0" smtClean="0"/>
              <a:t>. Zabíjení není normální součástí lidského chování. Je umožněno třemi faktory (technologie, identita, manipulace)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 smtClean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Dominantní role vůdců </a:t>
            </a:r>
            <a:r>
              <a:rPr lang="cs-CZ" sz="2400" dirty="0" smtClean="0"/>
              <a:t>– jako původců agrese většího celku.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357166"/>
            <a:ext cx="8496000" cy="642942"/>
          </a:xfrm>
        </p:spPr>
        <p:txBody>
          <a:bodyPr/>
          <a:lstStyle/>
          <a:p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Luttwak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chance</a:t>
            </a:r>
            <a:endParaRPr lang="cs-CZ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142984"/>
            <a:ext cx="9108000" cy="5445016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Konflikt řeší spory a tím vede k míru. </a:t>
            </a:r>
            <a:r>
              <a:rPr lang="cs-CZ" sz="2400" dirty="0" smtClean="0"/>
              <a:t>Tzn. válka musí pokračovat, dokud spor není vyřešen, ať tak či tak. </a:t>
            </a:r>
            <a:r>
              <a:rPr lang="cs-CZ" sz="2400" i="1" dirty="0" smtClean="0"/>
              <a:t>Paradoxní logika války</a:t>
            </a:r>
            <a:endParaRPr lang="cs-CZ" sz="2400" b="1" i="1" dirty="0" smtClean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Příměří konflikty neřeší, </a:t>
            </a:r>
            <a:r>
              <a:rPr lang="cs-CZ" sz="2400" dirty="0" smtClean="0"/>
              <a:t>ale podporuje (zamrznutí), pauzu protivníci využijí k dozbrojení a nové eskalaci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 smtClean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Mezinárodní organizace </a:t>
            </a:r>
            <a:r>
              <a:rPr lang="cs-CZ" sz="2400" dirty="0" smtClean="0"/>
              <a:t>a jejich snahy o řešení </a:t>
            </a:r>
            <a:r>
              <a:rPr lang="cs-CZ" sz="2400" b="1" dirty="0" smtClean="0"/>
              <a:t>jen škodí</a:t>
            </a:r>
            <a:endParaRPr lang="cs-CZ" sz="2400" dirty="0" smtClean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Stabilní výsledek je založený na kumulaci a převaze jedné strany nad druhou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Humanitární intervence je ze své podstaty špatná </a:t>
            </a:r>
            <a:r>
              <a:rPr lang="cs-CZ" sz="2400" dirty="0" smtClean="0"/>
              <a:t>– podporuje např. vznik komunit celoživotních uprchlíků u nichž bují radikální názory. Podpora získávána skrz </a:t>
            </a:r>
            <a:r>
              <a:rPr lang="cs-CZ" sz="2400" dirty="0" err="1" smtClean="0"/>
              <a:t>NGOs</a:t>
            </a:r>
            <a:r>
              <a:rPr lang="cs-CZ" sz="2400" dirty="0" smtClean="0"/>
              <a:t>, snaha po mediální pokrytí vede k terorismu apod</a:t>
            </a:r>
            <a:r>
              <a:rPr lang="cs-CZ" sz="2400" b="1" dirty="0" smtClean="0"/>
              <a:t>. 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Špatná je i taková intervence, jejíž aktéři se místo dosažení cílů starají především o minimalizaci svých ztrát.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357166"/>
            <a:ext cx="8496000" cy="642942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definice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80968" y="785794"/>
            <a:ext cx="9108000" cy="5873644"/>
          </a:xfrm>
        </p:spPr>
        <p:txBody>
          <a:bodyPr/>
          <a:lstStyle/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 smtClean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Konflikt : střet mezi jasně </a:t>
            </a:r>
            <a:r>
              <a:rPr lang="cs-CZ" sz="2400" b="1" dirty="0" smtClean="0"/>
              <a:t>definovatelnými aktéry</a:t>
            </a:r>
            <a:r>
              <a:rPr lang="cs-CZ" sz="2400" dirty="0" smtClean="0"/>
              <a:t>, kteří usilují o uplatnění </a:t>
            </a:r>
            <a:r>
              <a:rPr lang="cs-CZ" sz="2400" b="1" dirty="0" smtClean="0"/>
              <a:t>svého zájmu </a:t>
            </a:r>
            <a:r>
              <a:rPr lang="cs-CZ" sz="2400" dirty="0" smtClean="0"/>
              <a:t>v jedné nebo více </a:t>
            </a:r>
            <a:r>
              <a:rPr lang="cs-CZ" sz="2400" b="1" dirty="0" smtClean="0"/>
              <a:t>oblastech</a:t>
            </a:r>
            <a:r>
              <a:rPr lang="cs-CZ" sz="2400" dirty="0" smtClean="0"/>
              <a:t>, přičemž tito aktéři pociťují vzájemný střet jako situaci, kdy </a:t>
            </a:r>
            <a:r>
              <a:rPr lang="cs-CZ" sz="2400" b="1" dirty="0" smtClean="0"/>
              <a:t>zisk jedné </a:t>
            </a:r>
            <a:r>
              <a:rPr lang="cs-CZ" sz="2400" dirty="0" smtClean="0"/>
              <a:t>strany se rovná </a:t>
            </a:r>
            <a:r>
              <a:rPr lang="cs-CZ" sz="2400" b="1" dirty="0" smtClean="0"/>
              <a:t>ztrátu strany druhé</a:t>
            </a:r>
            <a:r>
              <a:rPr lang="cs-CZ" sz="2400" dirty="0" smtClean="0"/>
              <a:t>.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 smtClean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 </a:t>
            </a:r>
            <a:r>
              <a:rPr lang="cs-CZ" sz="2400" dirty="0" smtClean="0"/>
              <a:t>Ozbrojený konflikty (UCDP): neslučitelný </a:t>
            </a:r>
            <a:r>
              <a:rPr lang="cs-CZ" sz="2400" b="1" dirty="0" smtClean="0"/>
              <a:t>střet zájmů</a:t>
            </a:r>
            <a:r>
              <a:rPr lang="cs-CZ" sz="2400" dirty="0" smtClean="0"/>
              <a:t>, kde použití zbraní některým z </a:t>
            </a:r>
            <a:r>
              <a:rPr lang="cs-CZ" sz="2400" b="1" dirty="0" smtClean="0"/>
              <a:t>aktérů</a:t>
            </a:r>
            <a:r>
              <a:rPr lang="cs-CZ" sz="2400" dirty="0" smtClean="0"/>
              <a:t> konfliktu vede  minimálně k 25 obětem na životech za rok.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err="1" smtClean="0"/>
              <a:t>Státocentrický</a:t>
            </a:r>
            <a:r>
              <a:rPr lang="cs-CZ" sz="2400" dirty="0" smtClean="0"/>
              <a:t> přístup - geografický charakter typologizace konfliktů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400" dirty="0" smtClean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Znaky konfliktu: </a:t>
            </a:r>
            <a:r>
              <a:rPr lang="cs-CZ" sz="2400" b="1" dirty="0" smtClean="0"/>
              <a:t>aktéři</a:t>
            </a:r>
            <a:r>
              <a:rPr lang="cs-CZ" sz="2400" dirty="0" smtClean="0"/>
              <a:t>, oblast střetu, napětí (týká </a:t>
            </a:r>
            <a:r>
              <a:rPr lang="cs-CZ" sz="2400" b="1" dirty="0" smtClean="0"/>
              <a:t>se zájmů</a:t>
            </a:r>
            <a:r>
              <a:rPr lang="cs-CZ" sz="2400" dirty="0" smtClean="0"/>
              <a:t>), jednání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Jaké zájmy?</a:t>
            </a:r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400" b="1" dirty="0" smtClean="0"/>
              <a:t>Jací aktéři?</a:t>
            </a:r>
            <a:endParaRPr lang="cs-CZ" sz="2400" dirty="0" smtClean="0"/>
          </a:p>
          <a:p>
            <a:pPr marL="252000" lvl="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konfliktů – neslučitelné zájmy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166654" y="1512000"/>
            <a:ext cx="9337346" cy="507600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cs-CZ" sz="2500" dirty="0" smtClean="0">
                <a:latin typeface="+mj-lt"/>
              </a:rPr>
              <a:t>   </a:t>
            </a:r>
            <a:r>
              <a:rPr lang="cs-CZ" sz="3200" dirty="0" smtClean="0">
                <a:latin typeface="+mj-lt"/>
              </a:rPr>
              <a:t>Mnoho konceptů a přístupů, např.</a:t>
            </a:r>
          </a:p>
          <a:p>
            <a:pPr>
              <a:lnSpc>
                <a:spcPct val="80000"/>
              </a:lnSpc>
              <a:buNone/>
              <a:defRPr/>
            </a:pPr>
            <a:endParaRPr lang="cs-CZ" sz="2500" dirty="0">
              <a:latin typeface="+mj-lt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sz="3200" dirty="0" err="1" smtClean="0">
                <a:latin typeface="+mj-lt"/>
              </a:rPr>
              <a:t>Greed</a:t>
            </a:r>
            <a:r>
              <a:rPr lang="cs-CZ" sz="3200" dirty="0" smtClean="0">
                <a:latin typeface="+mj-lt"/>
              </a:rPr>
              <a:t> versus </a:t>
            </a:r>
            <a:r>
              <a:rPr lang="cs-CZ" sz="3200" dirty="0" err="1" smtClean="0">
                <a:latin typeface="+mj-lt"/>
              </a:rPr>
              <a:t>grievance</a:t>
            </a:r>
            <a:r>
              <a:rPr lang="cs-CZ" sz="3200" dirty="0" smtClean="0">
                <a:latin typeface="+mj-lt"/>
              </a:rPr>
              <a:t> (Paul </a:t>
            </a:r>
            <a:r>
              <a:rPr lang="cs-CZ" sz="3200" dirty="0" err="1" smtClean="0">
                <a:latin typeface="+mj-lt"/>
              </a:rPr>
              <a:t>Collier</a:t>
            </a:r>
            <a:r>
              <a:rPr lang="cs-CZ" sz="3200" dirty="0" smtClean="0">
                <a:latin typeface="+mj-lt"/>
              </a:rPr>
              <a:t>)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3200" dirty="0" smtClean="0">
              <a:latin typeface="+mj-lt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sz="3200" dirty="0" smtClean="0">
                <a:latin typeface="+mj-lt"/>
              </a:rPr>
              <a:t>(William </a:t>
            </a:r>
            <a:r>
              <a:rPr lang="cs-CZ" sz="3200" dirty="0" err="1" smtClean="0">
                <a:latin typeface="+mj-lt"/>
              </a:rPr>
              <a:t>Zartman</a:t>
            </a:r>
            <a:r>
              <a:rPr lang="cs-CZ" sz="3200" dirty="0" smtClean="0">
                <a:latin typeface="+mj-lt"/>
              </a:rPr>
              <a:t>)</a:t>
            </a:r>
          </a:p>
          <a:p>
            <a:pPr marL="457200" indent="-457200">
              <a:lnSpc>
                <a:spcPct val="80000"/>
              </a:lnSpc>
              <a:buNone/>
              <a:defRPr/>
            </a:pPr>
            <a:endParaRPr lang="cs-CZ" sz="3200" dirty="0" smtClean="0">
              <a:latin typeface="+mj-lt"/>
            </a:endParaRPr>
          </a:p>
          <a:p>
            <a:pPr marL="457200" indent="-457200">
              <a:lnSpc>
                <a:spcPct val="80000"/>
              </a:lnSpc>
              <a:buNone/>
              <a:defRPr/>
            </a:pPr>
            <a:r>
              <a:rPr lang="cs-CZ" sz="3200" dirty="0" smtClean="0">
                <a:latin typeface="+mj-lt"/>
              </a:rPr>
              <a:t>chamtivost a křivda: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cs-CZ" sz="3200" dirty="0" smtClean="0">
                <a:latin typeface="+mj-lt"/>
              </a:rPr>
              <a:t>potenciální zisk z konfliktu 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cs-CZ" sz="3200" dirty="0" smtClean="0">
                <a:latin typeface="+mj-lt"/>
              </a:rPr>
              <a:t>motivace zahájit konflikt</a:t>
            </a:r>
          </a:p>
          <a:p>
            <a:pPr marL="457200" indent="-457200">
              <a:lnSpc>
                <a:spcPct val="80000"/>
              </a:lnSpc>
              <a:buAutoNum type="arabicParenR"/>
              <a:defRPr/>
            </a:pPr>
            <a:endParaRPr lang="cs-CZ" sz="4000" dirty="0" smtClean="0">
              <a:latin typeface="+mj-lt"/>
            </a:endParaRPr>
          </a:p>
          <a:p>
            <a:pPr marL="457200" indent="-457200">
              <a:lnSpc>
                <a:spcPct val="80000"/>
              </a:lnSpc>
              <a:buAutoNum type="arabicParenR"/>
              <a:defRPr/>
            </a:pPr>
            <a:endParaRPr lang="cs-CZ" sz="4000" dirty="0" smtClean="0">
              <a:latin typeface="+mj-lt"/>
            </a:endParaRPr>
          </a:p>
          <a:p>
            <a:pPr marL="457200" indent="-457200">
              <a:lnSpc>
                <a:spcPct val="80000"/>
              </a:lnSpc>
              <a:buAutoNum type="arabicParenR"/>
              <a:defRPr/>
            </a:pPr>
            <a:endParaRPr lang="cs-CZ" sz="40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1859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Příčiny konfliktů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512000"/>
            <a:ext cx="9108000" cy="5076000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cs-CZ" sz="2400" i="1" dirty="0" smtClean="0"/>
              <a:t>„Existuje mnoho druhů válek, nikdy však pouze jediná příčina“ </a:t>
            </a:r>
          </a:p>
          <a:p>
            <a:pPr>
              <a:lnSpc>
                <a:spcPct val="80000"/>
              </a:lnSpc>
              <a:defRPr/>
            </a:pPr>
            <a:r>
              <a:rPr lang="cs-CZ" sz="2500" dirty="0" smtClean="0">
                <a:latin typeface="+mj-lt"/>
              </a:rPr>
              <a:t>Konflikt </a:t>
            </a:r>
            <a:r>
              <a:rPr lang="cs-CZ" sz="2500" dirty="0">
                <a:latin typeface="+mj-lt"/>
              </a:rPr>
              <a:t>zájmů</a:t>
            </a:r>
            <a:r>
              <a:rPr lang="cs-CZ" sz="2500" dirty="0" smtClean="0">
                <a:latin typeface="+mj-lt"/>
              </a:rPr>
              <a:t>:</a:t>
            </a:r>
            <a:endParaRPr lang="cs-CZ" sz="2500" dirty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konflikt o </a:t>
            </a:r>
            <a:r>
              <a:rPr lang="cs-CZ" sz="2300" dirty="0" smtClean="0">
                <a:latin typeface="+mj-lt"/>
              </a:rPr>
              <a:t>území - </a:t>
            </a:r>
            <a:r>
              <a:rPr lang="cs-CZ" sz="2300" dirty="0">
                <a:latin typeface="+mj-lt"/>
              </a:rPr>
              <a:t>ovšem pouze v případě, že to území přináší nějaký ekonomický či zahraničně politický profit; má – </a:t>
            </a:r>
            <a:r>
              <a:rPr lang="cs-CZ" sz="2300" dirty="0" err="1">
                <a:latin typeface="+mj-lt"/>
              </a:rPr>
              <a:t>li</a:t>
            </a:r>
            <a:r>
              <a:rPr lang="cs-CZ" sz="2300" dirty="0">
                <a:latin typeface="+mj-lt"/>
              </a:rPr>
              <a:t> pouze symbolickou, historickou (a tudíž především vnitropolitickou) hodnotu, spadá do konfliktu hodnot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ekonomický konflikt</a:t>
            </a:r>
            <a:r>
              <a:rPr lang="en-US" sz="2300" dirty="0" smtClean="0">
                <a:latin typeface="+mj-lt"/>
              </a:rPr>
              <a:t> -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>
                <a:latin typeface="+mj-lt"/>
              </a:rPr>
              <a:t>mezi takový spadá více variant, např. konflikt o surovinové zdroje, konflikt o přístup na trhy, obchodní </a:t>
            </a:r>
            <a:r>
              <a:rPr lang="cs-CZ" sz="2300" dirty="0" smtClean="0">
                <a:latin typeface="+mj-lt"/>
              </a:rPr>
              <a:t>cesty, vojenské </a:t>
            </a:r>
            <a:r>
              <a:rPr lang="cs-CZ" sz="2300" dirty="0" err="1" smtClean="0">
                <a:latin typeface="+mj-lt"/>
              </a:rPr>
              <a:t>keynesiánství</a:t>
            </a:r>
            <a:endParaRPr lang="cs-CZ" sz="2300" dirty="0">
              <a:latin typeface="+mj-lt"/>
            </a:endParaRP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 smtClean="0">
                <a:latin typeface="+mj-lt"/>
              </a:rPr>
              <a:t>politický konflikt</a:t>
            </a:r>
            <a:r>
              <a:rPr lang="en-US" sz="2300" dirty="0" smtClean="0">
                <a:latin typeface="+mj-lt"/>
              </a:rPr>
              <a:t> -</a:t>
            </a:r>
            <a:r>
              <a:rPr lang="cs-CZ" sz="2300" dirty="0" smtClean="0">
                <a:latin typeface="+mj-lt"/>
              </a:rPr>
              <a:t> </a:t>
            </a:r>
            <a:r>
              <a:rPr lang="cs-CZ" sz="2300" dirty="0">
                <a:latin typeface="+mj-lt"/>
              </a:rPr>
              <a:t>ve smyslu prosazení politických cílů jako jsou hegemonie, geopolitická nadvláda (kolonie, expanze</a:t>
            </a:r>
            <a:r>
              <a:rPr lang="cs-CZ" sz="2300" dirty="0" smtClean="0">
                <a:latin typeface="+mj-lt"/>
              </a:rPr>
              <a:t>), státní determinismus </a:t>
            </a:r>
            <a:r>
              <a:rPr lang="cs-CZ" sz="2300" dirty="0">
                <a:latin typeface="+mj-lt"/>
              </a:rPr>
              <a:t>apod.</a:t>
            </a:r>
          </a:p>
          <a:p>
            <a:pPr>
              <a:lnSpc>
                <a:spcPct val="80000"/>
              </a:lnSpc>
              <a:defRPr/>
            </a:pPr>
            <a:r>
              <a:rPr lang="cs-CZ" sz="2500" dirty="0">
                <a:latin typeface="+mj-lt"/>
              </a:rPr>
              <a:t>Konflikt hodnot: </a:t>
            </a:r>
          </a:p>
          <a:p>
            <a:pPr marL="636125" lvl="1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2300" dirty="0">
                <a:latin typeface="+mj-lt"/>
              </a:rPr>
              <a:t>etnické konflikty, náboženské konflikty, ideologické </a:t>
            </a:r>
            <a:r>
              <a:rPr lang="cs-CZ" sz="2300" dirty="0" smtClean="0">
                <a:latin typeface="+mj-lt"/>
              </a:rPr>
              <a:t>konflikty</a:t>
            </a: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1859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000" y="792000"/>
            <a:ext cx="8496000" cy="5760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Typologie aktérů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396000" y="1857364"/>
            <a:ext cx="9108000" cy="4730636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sk-SK" sz="3200" b="1" dirty="0" err="1" smtClean="0"/>
              <a:t>primární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aktéři</a:t>
            </a:r>
            <a:r>
              <a:rPr lang="sk-SK" sz="3200" b="1" dirty="0" smtClean="0"/>
              <a:t> </a:t>
            </a:r>
            <a:r>
              <a:rPr lang="sk-SK" sz="3200" dirty="0" smtClean="0"/>
              <a:t>– ti, </a:t>
            </a:r>
            <a:r>
              <a:rPr lang="sk-SK" sz="3200" dirty="0" err="1" smtClean="0"/>
              <a:t>kteří</a:t>
            </a:r>
            <a:r>
              <a:rPr lang="sk-SK" sz="3200" dirty="0" smtClean="0"/>
              <a:t> </a:t>
            </a:r>
            <a:r>
              <a:rPr lang="sk-SK" sz="3200" dirty="0" err="1" smtClean="0"/>
              <a:t>formují</a:t>
            </a:r>
            <a:r>
              <a:rPr lang="sk-SK" sz="3200" dirty="0" smtClean="0"/>
              <a:t> inkompatibilitu</a:t>
            </a:r>
            <a:endParaRPr lang="cs-CZ" sz="32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r>
              <a:rPr lang="sk-SK" sz="3200" b="1" dirty="0" err="1" smtClean="0"/>
              <a:t>sekundární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aktéři</a:t>
            </a:r>
            <a:r>
              <a:rPr lang="sk-SK" sz="3200" b="1" dirty="0" smtClean="0"/>
              <a:t>, </a:t>
            </a:r>
            <a:r>
              <a:rPr lang="sk-SK" sz="3200" b="1" i="1" dirty="0" err="1" smtClean="0">
                <a:solidFill>
                  <a:srgbClr val="0070C0"/>
                </a:solidFill>
              </a:rPr>
              <a:t>válčící</a:t>
            </a:r>
            <a:r>
              <a:rPr lang="sk-SK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k-SK" sz="3200" dirty="0" smtClean="0"/>
              <a:t>- </a:t>
            </a:r>
            <a:r>
              <a:rPr lang="sk-SK" sz="3200" dirty="0" err="1" smtClean="0"/>
              <a:t>státní</a:t>
            </a:r>
            <a:r>
              <a:rPr lang="sk-SK" sz="3200" dirty="0" smtClean="0"/>
              <a:t> i </a:t>
            </a:r>
            <a:r>
              <a:rPr lang="sk-SK" sz="3200" dirty="0" err="1" smtClean="0"/>
              <a:t>nestátní</a:t>
            </a:r>
            <a:r>
              <a:rPr lang="sk-SK" sz="3200" dirty="0" smtClean="0"/>
              <a:t>, </a:t>
            </a:r>
            <a:r>
              <a:rPr lang="sk-SK" sz="3200" dirty="0" err="1" smtClean="0"/>
              <a:t>kteří</a:t>
            </a:r>
            <a:r>
              <a:rPr lang="sk-SK" sz="3200" dirty="0" smtClean="0"/>
              <a:t> </a:t>
            </a:r>
            <a:r>
              <a:rPr lang="sk-SK" sz="3200" dirty="0" err="1" smtClean="0"/>
              <a:t>přímo</a:t>
            </a:r>
            <a:r>
              <a:rPr lang="sk-SK" sz="3200" dirty="0" smtClean="0"/>
              <a:t> vojensky </a:t>
            </a:r>
            <a:r>
              <a:rPr lang="sk-SK" sz="3200" dirty="0" err="1" smtClean="0"/>
              <a:t>zapojují</a:t>
            </a:r>
            <a:r>
              <a:rPr lang="sk-SK" sz="3200" dirty="0" smtClean="0"/>
              <a:t> do konfliktu</a:t>
            </a:r>
            <a:endParaRPr lang="cs-CZ" sz="32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sk-SK" sz="3200" b="1" dirty="0" err="1" smtClean="0"/>
              <a:t>sekundární</a:t>
            </a:r>
            <a:r>
              <a:rPr lang="sk-SK" sz="3200" b="1" dirty="0" smtClean="0"/>
              <a:t> </a:t>
            </a:r>
            <a:r>
              <a:rPr lang="sk-SK" sz="3200" b="1" dirty="0" err="1" smtClean="0"/>
              <a:t>aktéři</a:t>
            </a:r>
            <a:r>
              <a:rPr lang="sk-SK" sz="3200" dirty="0" smtClean="0"/>
              <a:t>, </a:t>
            </a:r>
            <a:r>
              <a:rPr lang="sk-SK" sz="3200" b="1" i="1" dirty="0" err="1" smtClean="0">
                <a:solidFill>
                  <a:srgbClr val="0070C0"/>
                </a:solidFill>
              </a:rPr>
              <a:t>neválčící</a:t>
            </a:r>
            <a:r>
              <a:rPr lang="sk-SK" sz="3200" b="1" dirty="0" smtClean="0">
                <a:solidFill>
                  <a:srgbClr val="0070C0"/>
                </a:solidFill>
              </a:rPr>
              <a:t> </a:t>
            </a:r>
            <a:r>
              <a:rPr lang="sk-SK" sz="3200" dirty="0" smtClean="0"/>
              <a:t>- </a:t>
            </a:r>
            <a:r>
              <a:rPr lang="sk-SK" sz="3200" dirty="0" err="1" smtClean="0"/>
              <a:t>státní</a:t>
            </a:r>
            <a:r>
              <a:rPr lang="sk-SK" sz="3200" dirty="0" smtClean="0"/>
              <a:t> i </a:t>
            </a:r>
            <a:r>
              <a:rPr lang="sk-SK" sz="3200" dirty="0" err="1" smtClean="0"/>
              <a:t>nestátní</a:t>
            </a:r>
            <a:r>
              <a:rPr lang="sk-SK" sz="3200" dirty="0" smtClean="0"/>
              <a:t>, </a:t>
            </a:r>
            <a:r>
              <a:rPr lang="sk-SK" sz="3200" dirty="0" err="1" smtClean="0"/>
              <a:t>kteří</a:t>
            </a:r>
            <a:r>
              <a:rPr lang="sk-SK" sz="3200" dirty="0" smtClean="0"/>
              <a:t> </a:t>
            </a:r>
            <a:r>
              <a:rPr lang="sk-SK" sz="3200" dirty="0" err="1" smtClean="0"/>
              <a:t>úmyslně</a:t>
            </a:r>
            <a:r>
              <a:rPr lang="sk-SK" sz="3200" dirty="0" smtClean="0"/>
              <a:t> a v </a:t>
            </a:r>
            <a:r>
              <a:rPr lang="sk-SK" sz="3200" dirty="0" err="1" smtClean="0"/>
              <a:t>souvislosti</a:t>
            </a:r>
            <a:r>
              <a:rPr lang="sk-SK" sz="3200" dirty="0" smtClean="0"/>
              <a:t> s </a:t>
            </a:r>
            <a:r>
              <a:rPr lang="sk-SK" sz="3200" dirty="0" err="1" smtClean="0"/>
              <a:t>konfliktem</a:t>
            </a:r>
            <a:r>
              <a:rPr lang="sk-SK" sz="3200" dirty="0" smtClean="0"/>
              <a:t> </a:t>
            </a:r>
            <a:r>
              <a:rPr lang="sk-SK" sz="3200" dirty="0" err="1" smtClean="0"/>
              <a:t>poskytují</a:t>
            </a:r>
            <a:r>
              <a:rPr lang="sk-SK" sz="3200" dirty="0" smtClean="0"/>
              <a:t> pomoc (</a:t>
            </a:r>
            <a:r>
              <a:rPr lang="sk-SK" sz="3200" dirty="0" err="1" smtClean="0"/>
              <a:t>jinou</a:t>
            </a:r>
            <a:r>
              <a:rPr lang="sk-SK" sz="3200" dirty="0" smtClean="0"/>
              <a:t> než </a:t>
            </a:r>
            <a:r>
              <a:rPr lang="sk-SK" sz="3200" dirty="0" err="1" smtClean="0"/>
              <a:t>válčící</a:t>
            </a:r>
            <a:r>
              <a:rPr lang="sk-SK" sz="3200" dirty="0" smtClean="0"/>
              <a:t>) </a:t>
            </a:r>
            <a:r>
              <a:rPr lang="sk-SK" sz="3200" dirty="0" err="1" smtClean="0"/>
              <a:t>jednomu</a:t>
            </a:r>
            <a:r>
              <a:rPr lang="sk-SK" sz="3200" dirty="0" smtClean="0"/>
              <a:t> z </a:t>
            </a:r>
            <a:r>
              <a:rPr lang="sk-SK" sz="3200" dirty="0" err="1" smtClean="0"/>
              <a:t>primárních</a:t>
            </a:r>
            <a:r>
              <a:rPr lang="sk-SK" sz="3200" dirty="0" smtClean="0"/>
              <a:t> </a:t>
            </a:r>
            <a:r>
              <a:rPr lang="sk-SK" sz="3200" dirty="0" err="1" smtClean="0"/>
              <a:t>aktérů</a:t>
            </a:r>
            <a:endParaRPr lang="sk-SK" sz="32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32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r>
              <a:rPr lang="sk-SK" sz="3200" b="1" dirty="0" err="1" smtClean="0">
                <a:solidFill>
                  <a:srgbClr val="002060"/>
                </a:solidFill>
              </a:rPr>
              <a:t>terciální</a:t>
            </a:r>
            <a:r>
              <a:rPr lang="sk-SK" sz="3200" b="1" dirty="0" smtClean="0">
                <a:solidFill>
                  <a:srgbClr val="002060"/>
                </a:solidFill>
              </a:rPr>
              <a:t> </a:t>
            </a:r>
            <a:r>
              <a:rPr lang="sk-SK" sz="3200" b="1" dirty="0" err="1" smtClean="0">
                <a:solidFill>
                  <a:srgbClr val="002060"/>
                </a:solidFill>
              </a:rPr>
              <a:t>aktéři</a:t>
            </a:r>
            <a:endParaRPr lang="cs-CZ" sz="2500" b="1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 2" pitchFamily="18" charset="2"/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 smtClean="0"/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AutoNum type="arabicParenR"/>
              <a:defRPr/>
            </a:pPr>
            <a:endParaRPr lang="cs-CZ" sz="2500" dirty="0" smtClean="0">
              <a:latin typeface="+mj-lt"/>
            </a:endParaRPr>
          </a:p>
          <a:p>
            <a:pPr marL="252000" indent="-25200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2500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 marL="286014" lvl="1" indent="-286014">
              <a:lnSpc>
                <a:spcPct val="80000"/>
              </a:lnSpc>
              <a:buClr>
                <a:srgbClr val="0BD0D9"/>
              </a:buClr>
              <a:buSzPct val="95000"/>
              <a:defRPr/>
            </a:pPr>
            <a:endParaRPr lang="cs-CZ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cs-CZ" sz="2500" dirty="0">
              <a:latin typeface="+mj-lt"/>
            </a:endParaRPr>
          </a:p>
          <a:p>
            <a:pPr>
              <a:lnSpc>
                <a:spcPct val="80000"/>
              </a:lnSpc>
            </a:pPr>
            <a:endParaRPr lang="cs-CZ" sz="25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42692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9|7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3301</TotalTime>
  <Words>1195</Words>
  <Application>Microsoft Office PowerPoint</Application>
  <PresentationFormat>A4 (210 × 297 mm)</PresentationFormat>
  <Paragraphs>230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Constantia</vt:lpstr>
      <vt:lpstr>Wingdings 2</vt:lpstr>
      <vt:lpstr>Tok</vt:lpstr>
      <vt:lpstr>Ozbrojený konflikt a jeho charakteristiky</vt:lpstr>
      <vt:lpstr>Struktura přednášky</vt:lpstr>
      <vt:lpstr>Válka – dva přístupy k výzkumu</vt:lpstr>
      <vt:lpstr>Ronald J. Glossop: Confronting War</vt:lpstr>
      <vt:lpstr>Edward Luttwak: Give War a chance</vt:lpstr>
      <vt:lpstr>Základní definice</vt:lpstr>
      <vt:lpstr>Příčiny konfliktů – neslučitelné zájmy</vt:lpstr>
      <vt:lpstr>Příčiny konfliktů</vt:lpstr>
      <vt:lpstr>Typologie aktérů</vt:lpstr>
      <vt:lpstr>Prezentace aplikace PowerPoint</vt:lpstr>
      <vt:lpstr>Sekundární nestátní aktéři - válčící</vt:lpstr>
      <vt:lpstr>Druhy ozbrojených konfliktů dle mezinárodního práva</vt:lpstr>
      <vt:lpstr>Druhy ozbrojených konfliktů</vt:lpstr>
      <vt:lpstr>Mezistátní střety</vt:lpstr>
      <vt:lpstr>Vnitrostátní střety</vt:lpstr>
      <vt:lpstr>Průběh konfliktu</vt:lpstr>
      <vt:lpstr>Prezentace aplikace PowerPoint</vt:lpstr>
      <vt:lpstr>Klasifikace ozbrojených konfliktů</vt:lpstr>
      <vt:lpstr>Klasifikace ozbrojených konfliktů (SIPRI)</vt:lpstr>
      <vt:lpstr>Klasifikace ozbrojených konfliktů (UCDP)</vt:lpstr>
      <vt:lpstr>Možnosti řešení konfliktů</vt:lpstr>
      <vt:lpstr>Možnosti řešení konfliktů</vt:lpstr>
      <vt:lpstr>Děkuji za pozornost</vt:lpstr>
    </vt:vector>
  </TitlesOfParts>
  <Company>Univerzita obrany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ussfra</dc:creator>
  <cp:lastModifiedBy>Stojar Richard</cp:lastModifiedBy>
  <cp:revision>989</cp:revision>
  <dcterms:created xsi:type="dcterms:W3CDTF">2009-06-03T09:43:44Z</dcterms:created>
  <dcterms:modified xsi:type="dcterms:W3CDTF">2019-10-24T10:39:26Z</dcterms:modified>
</cp:coreProperties>
</file>