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  <p:sldMasterId id="2147483734" r:id="rId2"/>
  </p:sldMasterIdLst>
  <p:notesMasterIdLst>
    <p:notesMasterId r:id="rId46"/>
  </p:notesMasterIdLst>
  <p:handoutMasterIdLst>
    <p:handoutMasterId r:id="rId47"/>
  </p:handoutMasterIdLst>
  <p:sldIdLst>
    <p:sldId id="471" r:id="rId3"/>
    <p:sldId id="429" r:id="rId4"/>
    <p:sldId id="312" r:id="rId5"/>
    <p:sldId id="338" r:id="rId6"/>
    <p:sldId id="339" r:id="rId7"/>
    <p:sldId id="463" r:id="rId8"/>
    <p:sldId id="482" r:id="rId9"/>
    <p:sldId id="420" r:id="rId10"/>
    <p:sldId id="465" r:id="rId11"/>
    <p:sldId id="434" r:id="rId12"/>
    <p:sldId id="461" r:id="rId13"/>
    <p:sldId id="435" r:id="rId14"/>
    <p:sldId id="477" r:id="rId15"/>
    <p:sldId id="478" r:id="rId16"/>
    <p:sldId id="433" r:id="rId17"/>
    <p:sldId id="475" r:id="rId18"/>
    <p:sldId id="479" r:id="rId19"/>
    <p:sldId id="438" r:id="rId20"/>
    <p:sldId id="437" r:id="rId21"/>
    <p:sldId id="439" r:id="rId22"/>
    <p:sldId id="480" r:id="rId23"/>
    <p:sldId id="443" r:id="rId24"/>
    <p:sldId id="444" r:id="rId25"/>
    <p:sldId id="445" r:id="rId26"/>
    <p:sldId id="446" r:id="rId27"/>
    <p:sldId id="476" r:id="rId28"/>
    <p:sldId id="448" r:id="rId29"/>
    <p:sldId id="449" r:id="rId30"/>
    <p:sldId id="450" r:id="rId31"/>
    <p:sldId id="451" r:id="rId32"/>
    <p:sldId id="452" r:id="rId33"/>
    <p:sldId id="453" r:id="rId34"/>
    <p:sldId id="454" r:id="rId35"/>
    <p:sldId id="455" r:id="rId36"/>
    <p:sldId id="460" r:id="rId37"/>
    <p:sldId id="456" r:id="rId38"/>
    <p:sldId id="457" r:id="rId39"/>
    <p:sldId id="458" r:id="rId40"/>
    <p:sldId id="459" r:id="rId41"/>
    <p:sldId id="430" r:id="rId42"/>
    <p:sldId id="481" r:id="rId43"/>
    <p:sldId id="427" r:id="rId44"/>
    <p:sldId id="472" r:id="rId45"/>
  </p:sldIdLst>
  <p:sldSz cx="9906000" cy="6858000" type="A4"/>
  <p:notesSz cx="9926638" cy="1435576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7890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5781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43672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91563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394539" algn="l" defTabSz="95781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873447" algn="l" defTabSz="95781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352355" algn="l" defTabSz="95781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831263" algn="l" defTabSz="95781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Styl s motivem 2 – zvýraznění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5899" autoAdjust="0"/>
  </p:normalViewPr>
  <p:slideViewPr>
    <p:cSldViewPr>
      <p:cViewPr>
        <p:scale>
          <a:sx n="70" d="100"/>
          <a:sy n="70" d="100"/>
        </p:scale>
        <p:origin x="-1675" y="-677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3" d="100"/>
          <a:sy n="43" d="100"/>
        </p:scale>
        <p:origin x="-2904" y="-102"/>
      </p:cViewPr>
      <p:guideLst>
        <p:guide orient="horz" pos="4521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717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717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EADD6-29A2-48BF-A97D-AA07FC043A81}" type="datetimeFigureOut">
              <a:rPr lang="cs-CZ" smtClean="0"/>
              <a:pPr/>
              <a:t>9.3.2018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13635038"/>
            <a:ext cx="4302125" cy="717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2925" y="13635038"/>
            <a:ext cx="4302125" cy="717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A9356-1C30-4147-869B-F3510541CE8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84337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717788"/>
          </a:xfrm>
          <a:prstGeom prst="rect">
            <a:avLst/>
          </a:prstGeom>
        </p:spPr>
        <p:txBody>
          <a:bodyPr vert="horz" lIns="138751" tIns="69376" rIns="138751" bIns="69376" rtlCol="0"/>
          <a:lstStyle>
            <a:lvl1pPr algn="l">
              <a:defRPr sz="18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717788"/>
          </a:xfrm>
          <a:prstGeom prst="rect">
            <a:avLst/>
          </a:prstGeom>
        </p:spPr>
        <p:txBody>
          <a:bodyPr vert="horz" lIns="138751" tIns="69376" rIns="138751" bIns="69376" rtlCol="0"/>
          <a:lstStyle>
            <a:lvl1pPr algn="r">
              <a:defRPr sz="1800"/>
            </a:lvl1pPr>
          </a:lstStyle>
          <a:p>
            <a:fld id="{1F683AF4-CA0D-4965-B0C9-258A4FA5B1E0}" type="datetimeFigureOut">
              <a:rPr lang="cs-CZ" smtClean="0"/>
              <a:pPr/>
              <a:t>9.3.2018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076325" y="1076325"/>
            <a:ext cx="7773988" cy="5383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751" tIns="69376" rIns="138751" bIns="69376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664" y="6818988"/>
            <a:ext cx="7941310" cy="6460093"/>
          </a:xfrm>
          <a:prstGeom prst="rect">
            <a:avLst/>
          </a:prstGeom>
        </p:spPr>
        <p:txBody>
          <a:bodyPr vert="horz" lIns="138751" tIns="69376" rIns="138751" bIns="69376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13635483"/>
            <a:ext cx="4301543" cy="717788"/>
          </a:xfrm>
          <a:prstGeom prst="rect">
            <a:avLst/>
          </a:prstGeom>
        </p:spPr>
        <p:txBody>
          <a:bodyPr vert="horz" lIns="138751" tIns="69376" rIns="138751" bIns="69376" rtlCol="0" anchor="b"/>
          <a:lstStyle>
            <a:lvl1pPr algn="l">
              <a:defRPr sz="18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798" y="13635483"/>
            <a:ext cx="4301543" cy="717788"/>
          </a:xfrm>
          <a:prstGeom prst="rect">
            <a:avLst/>
          </a:prstGeom>
        </p:spPr>
        <p:txBody>
          <a:bodyPr vert="horz" lIns="138751" tIns="69376" rIns="138751" bIns="69376" rtlCol="0" anchor="b"/>
          <a:lstStyle>
            <a:lvl1pPr algn="r">
              <a:defRPr sz="1800"/>
            </a:lvl1pPr>
          </a:lstStyle>
          <a:p>
            <a:fld id="{FA168EFC-0AA7-46C7-9E0D-7BFDE7B8CE9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15076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8908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57816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36724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15631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94539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73447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52355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31263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76325" y="1076325"/>
            <a:ext cx="7773988" cy="5383213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1387511">
              <a:defRPr/>
            </a:pPr>
            <a:endParaRPr lang="en-US" sz="18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68EFC-0AA7-46C7-9E0D-7BFDE7B8CE91}" type="slidenum">
              <a:rPr lang="cs-CZ" smtClean="0">
                <a:solidFill>
                  <a:prstClr val="black"/>
                </a:solidFill>
              </a:rPr>
              <a:pPr/>
              <a:t>1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733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0062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76325" y="1076325"/>
            <a:ext cx="7773988" cy="5383213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1387511">
              <a:defRPr/>
            </a:pPr>
            <a:endParaRPr lang="en-US" sz="1800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76325" y="1076325"/>
            <a:ext cx="7773988" cy="5383213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1387511">
              <a:defRPr/>
            </a:pPr>
            <a:endParaRPr lang="en-US" sz="1800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76325" y="1076325"/>
            <a:ext cx="7773988" cy="5383213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1387511">
              <a:defRPr/>
            </a:pPr>
            <a:endParaRPr lang="en-US" sz="18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68EFC-0AA7-46C7-9E0D-7BFDE7B8CE91}" type="slidenum">
              <a:rPr lang="cs-CZ" smtClean="0">
                <a:solidFill>
                  <a:prstClr val="black"/>
                </a:solidFill>
              </a:rPr>
              <a:pPr/>
              <a:t>43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733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77850" y="1371600"/>
            <a:ext cx="8505952" cy="1828800"/>
          </a:xfrm>
          <a:ln>
            <a:noFill/>
          </a:ln>
        </p:spPr>
        <p:txBody>
          <a:bodyPr tIns="0" rIns="19156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8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77850" y="3228536"/>
            <a:ext cx="8509254" cy="1752600"/>
          </a:xfrm>
        </p:spPr>
        <p:txBody>
          <a:bodyPr lIns="0" rIns="19156"/>
          <a:lstStyle>
            <a:lvl1pPr marL="0" marR="47891" indent="0" algn="r">
              <a:buNone/>
              <a:defRPr>
                <a:solidFill>
                  <a:schemeClr val="tx1"/>
                </a:solidFill>
              </a:defRPr>
            </a:lvl1pPr>
            <a:lvl2pPr marL="478908" indent="0" algn="ctr">
              <a:buNone/>
            </a:lvl2pPr>
            <a:lvl3pPr marL="957816" indent="0" algn="ctr">
              <a:buNone/>
            </a:lvl3pPr>
            <a:lvl4pPr marL="1436724" indent="0" algn="ctr">
              <a:buNone/>
            </a:lvl4pPr>
            <a:lvl5pPr marL="1915631" indent="0" algn="ctr">
              <a:buNone/>
            </a:lvl5pPr>
            <a:lvl6pPr marL="2394539" indent="0" algn="ctr">
              <a:buNone/>
            </a:lvl6pPr>
            <a:lvl7pPr marL="2873447" indent="0" algn="ctr">
              <a:buNone/>
            </a:lvl7pPr>
            <a:lvl8pPr marL="3352355" indent="0" algn="ctr">
              <a:buNone/>
            </a:lvl8pPr>
            <a:lvl9pPr marL="3831263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29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 smtClean="0"/>
              <a:t>Bezpečnostní a obranná politika - Kurz vyšších důstojníků, 2011/2012, Univerzita obrany, Brno</a:t>
            </a:r>
            <a:endParaRPr lang="cs-CZ" dirty="0"/>
          </a:p>
        </p:txBody>
      </p:sp>
      <p:sp>
        <p:nvSpPr>
          <p:cNvPr id="6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E2F2A-5BBC-45F6-91DF-8C590295BFA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 smtClean="0"/>
              <a:t>Bezpečnostní a obranná politika - Kurz vyšších důstojníků, 2011/2012, Univerzita obrany, Brno</a:t>
            </a:r>
            <a:endParaRPr lang="cs-CZ" dirty="0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B9AD8-5F25-4FE7-883A-81713654038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181850" y="914401"/>
            <a:ext cx="2228850" cy="52117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95300" y="914401"/>
            <a:ext cx="6521450" cy="52117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 smtClean="0"/>
              <a:t>Bezpečnostní a obranná politika - Kurz vyšších důstojníků, 2011/2012, Univerzita obrany, Brno</a:t>
            </a:r>
            <a:endParaRPr lang="cs-CZ" dirty="0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1E488-79DD-4502-8E50-D92FDFDB9CA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77850" y="1371600"/>
            <a:ext cx="8505952" cy="1828800"/>
          </a:xfrm>
          <a:ln>
            <a:noFill/>
          </a:ln>
        </p:spPr>
        <p:txBody>
          <a:bodyPr tIns="0" rIns="19156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8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77850" y="3228536"/>
            <a:ext cx="8509254" cy="1752600"/>
          </a:xfrm>
        </p:spPr>
        <p:txBody>
          <a:bodyPr lIns="0" rIns="19156"/>
          <a:lstStyle>
            <a:lvl1pPr marL="0" marR="47891" indent="0" algn="r">
              <a:buNone/>
              <a:defRPr>
                <a:solidFill>
                  <a:schemeClr val="tx1"/>
                </a:solidFill>
              </a:defRPr>
            </a:lvl1pPr>
            <a:lvl2pPr marL="478908" indent="0" algn="ctr">
              <a:buNone/>
            </a:lvl2pPr>
            <a:lvl3pPr marL="957816" indent="0" algn="ctr">
              <a:buNone/>
            </a:lvl3pPr>
            <a:lvl4pPr marL="1436724" indent="0" algn="ctr">
              <a:buNone/>
            </a:lvl4pPr>
            <a:lvl5pPr marL="1915631" indent="0" algn="ctr">
              <a:buNone/>
            </a:lvl5pPr>
            <a:lvl6pPr marL="2394539" indent="0" algn="ctr">
              <a:buNone/>
            </a:lvl6pPr>
            <a:lvl7pPr marL="2873447" indent="0" algn="ctr">
              <a:buNone/>
            </a:lvl7pPr>
            <a:lvl8pPr marL="3352355" indent="0" algn="ctr">
              <a:buNone/>
            </a:lvl8pPr>
            <a:lvl9pPr marL="3831263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2B51E-5A28-4DC2-B4E5-E01B47553792}" type="datetimeFigureOut">
              <a:rPr lang="cs-CZ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9.3.2018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E2F2A-5BBC-45F6-91DF-8C590295BFA5}" type="slidenum">
              <a:rPr lang="cs-CZ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75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28DAE-D7DA-4792-8271-B2B8E2ED9E57}" type="datetimeFigureOut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9.3.2018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09862-6B13-4D1A-9239-1F01BD0BA367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903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548" y="1316736"/>
            <a:ext cx="84201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8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74548" y="2704665"/>
            <a:ext cx="8420100" cy="1509712"/>
          </a:xfrm>
        </p:spPr>
        <p:txBody>
          <a:bodyPr lIns="47891" rIns="47891"/>
          <a:lstStyle>
            <a:lvl1pPr marL="0" indent="0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E5670-BA5F-44AD-BD44-92DCEEE75DC5}" type="datetimeFigureOut">
              <a:rPr lang="cs-CZ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9.3.2018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1E94A-3984-43F7-B763-D225A6475537}" type="slidenum">
              <a:rPr lang="cs-CZ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187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95300" y="1920085"/>
            <a:ext cx="4375150" cy="4434840"/>
          </a:xfrm>
        </p:spPr>
        <p:txBody>
          <a:bodyPr/>
          <a:lstStyle>
            <a:lvl1pPr>
              <a:defRPr sz="27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35550" y="1920085"/>
            <a:ext cx="4375150" cy="4434840"/>
          </a:xfrm>
        </p:spPr>
        <p:txBody>
          <a:bodyPr/>
          <a:lstStyle>
            <a:lvl1pPr>
              <a:defRPr sz="27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170CE-CB92-4C45-A7E3-6E7828EBB4A2}" type="datetimeFigureOut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9.3.2018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7F294-88F8-46F3-9C14-632296926371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913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0" y="1855248"/>
            <a:ext cx="4376870" cy="659352"/>
          </a:xfrm>
        </p:spPr>
        <p:txBody>
          <a:bodyPr lIns="47891" tIns="0" rIns="47891" bIns="0" anchor="ctr">
            <a:noAutofit/>
          </a:bodyPr>
          <a:lstStyle>
            <a:lvl1pPr marL="0" indent="0">
              <a:buNone/>
              <a:defRPr sz="25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5032111" y="1859758"/>
            <a:ext cx="4378590" cy="654843"/>
          </a:xfrm>
        </p:spPr>
        <p:txBody>
          <a:bodyPr lIns="47891" tIns="0" rIns="47891" bIns="0" anchor="ctr"/>
          <a:lstStyle>
            <a:lvl1pPr marL="0" indent="0">
              <a:buNone/>
              <a:defRPr sz="25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95300" y="2514600"/>
            <a:ext cx="4376870" cy="3845720"/>
          </a:xfrm>
        </p:spPr>
        <p:txBody>
          <a:bodyPr tIns="0"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32111" y="2514600"/>
            <a:ext cx="4378590" cy="3845720"/>
          </a:xfrm>
        </p:spPr>
        <p:txBody>
          <a:bodyPr tIns="0"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77986-A82F-4674-96EC-443A14764B69}" type="datetimeFigureOut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9.3.2018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F974A-B4F9-4977-B7A5-5446E37877EF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059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9795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2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9AEDD-9401-4AD8-8E36-18D70A5B2A78}" type="datetimeFigureOut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9.3.2018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488A7-E15E-4382-AAE6-0AA7712F0730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69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33B2E-F8BE-4BB8-9B7A-7707D9763C82}" type="datetimeFigureOut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9.3.2018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F158C-9885-4BA1-9B4F-48180E26CF4F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1806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2950" y="514352"/>
            <a:ext cx="29718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7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742950" y="1676400"/>
            <a:ext cx="2971800" cy="4572000"/>
          </a:xfrm>
        </p:spPr>
        <p:txBody>
          <a:bodyPr lIns="19156" rIns="19156"/>
          <a:lstStyle>
            <a:lvl1pPr marL="0" indent="0" algn="l">
              <a:buNone/>
              <a:defRPr sz="1500"/>
            </a:lvl1pPr>
            <a:lvl2pPr indent="0" algn="l">
              <a:buNone/>
              <a:defRPr sz="1300"/>
            </a:lvl2pPr>
            <a:lvl3pPr indent="0" algn="l">
              <a:buNone/>
              <a:defRPr sz="1000"/>
            </a:lvl3pPr>
            <a:lvl4pPr indent="0" algn="l">
              <a:buNone/>
              <a:defRPr sz="1000"/>
            </a:lvl4pPr>
            <a:lvl5pPr indent="0" algn="l">
              <a:buNone/>
              <a:defRPr sz="1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872971" y="1676400"/>
            <a:ext cx="5537729" cy="4572000"/>
          </a:xfrm>
        </p:spPr>
        <p:txBody>
          <a:bodyPr tIns="0"/>
          <a:lstStyle>
            <a:lvl1pPr>
              <a:defRPr sz="2900"/>
            </a:lvl1pPr>
            <a:lvl2pPr>
              <a:defRPr sz="2700"/>
            </a:lvl2pPr>
            <a:lvl3pPr>
              <a:defRPr sz="2500"/>
            </a:lvl3pPr>
            <a:lvl4pPr>
              <a:defRPr sz="2100"/>
            </a:lvl4pPr>
            <a:lvl5pPr>
              <a:defRPr sz="1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C2175-29B8-4F37-B133-34E2B9666EEB}" type="datetimeFigureOut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9.3.2018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85470-D86A-433A-A37F-EC9C6DCC0258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129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>
          <a:xfrm>
            <a:off x="8820000" y="6624000"/>
            <a:ext cx="825500" cy="180000"/>
          </a:xfrm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25F09862-6B13-4D1A-9239-1F01BD0BA367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>
          <a:xfrm>
            <a:off x="0" y="6624000"/>
            <a:ext cx="9906000" cy="180000"/>
          </a:xfrm>
        </p:spPr>
        <p:txBody>
          <a:bodyPr/>
          <a:lstStyle>
            <a:lvl1pPr algn="ctr">
              <a:defRPr sz="1000" b="1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cs-CZ" dirty="0" smtClean="0"/>
              <a:t>Bezpečnostní a obranná politika - Kurz vyšších důstojníků, 2011/2012, Univerzita obrany, Brno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s odříznutým a zakulaceným jedním rohem 4"/>
          <p:cNvSpPr/>
          <p:nvPr/>
        </p:nvSpPr>
        <p:spPr>
          <a:xfrm rot="420000" flipV="1">
            <a:off x="3429265" y="1108075"/>
            <a:ext cx="569595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úhlý trojúhelník 5"/>
          <p:cNvSpPr/>
          <p:nvPr/>
        </p:nvSpPr>
        <p:spPr>
          <a:xfrm rot="420000" flipV="1">
            <a:off x="8671191" y="5359401"/>
            <a:ext cx="168540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lný tvar 6"/>
          <p:cNvSpPr>
            <a:spLocks/>
          </p:cNvSpPr>
          <p:nvPr/>
        </p:nvSpPr>
        <p:spPr bwMode="auto">
          <a:xfrm flipV="1">
            <a:off x="-10319" y="5816600"/>
            <a:ext cx="992663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5782" tIns="47891" rIns="95782" bIns="4789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 flipV="1">
            <a:off x="4746625" y="6219826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5782" tIns="47891" rIns="95782" bIns="4789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0400" y="1176997"/>
            <a:ext cx="2397252" cy="1582621"/>
          </a:xfrm>
        </p:spPr>
        <p:txBody>
          <a:bodyPr lIns="47891" rIns="47891" bIns="47891"/>
          <a:lstStyle>
            <a:lvl1pPr algn="l">
              <a:buNone/>
              <a:defRPr sz="21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0400" y="2828785"/>
            <a:ext cx="2393950" cy="2179320"/>
          </a:xfrm>
        </p:spPr>
        <p:txBody>
          <a:bodyPr lIns="67047" rIns="47891"/>
          <a:lstStyle>
            <a:lvl1pPr marL="0" indent="0" algn="l">
              <a:spcBef>
                <a:spcPts val="262"/>
              </a:spcBef>
              <a:buFontTx/>
              <a:buNone/>
              <a:defRPr sz="1300"/>
            </a:lvl1pPr>
            <a:lvl2pPr>
              <a:defRPr sz="13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776276" y="1199517"/>
            <a:ext cx="500253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4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C45EC-A370-499F-924A-ADCB949C2547}" type="datetimeFigureOut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9.3.2018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750300" y="6356351"/>
            <a:ext cx="66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65964-D380-4BAC-83E4-C84974BE2929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9449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55357-6FD0-4239-A308-134FE98656DB}" type="datetimeFigureOut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9.3.2018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B9AD8-5F25-4FE7-883A-817136540383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480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181850" y="914401"/>
            <a:ext cx="2228850" cy="52117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95300" y="914401"/>
            <a:ext cx="6521450" cy="52117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F84C7-86C8-4956-933B-62FBCDE57EBB}" type="datetimeFigureOut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9.3.2018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1E488-79DD-4502-8E50-D92FDFDB9CA9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398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548" y="1316736"/>
            <a:ext cx="84201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8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74548" y="2704665"/>
            <a:ext cx="8420100" cy="1509712"/>
          </a:xfrm>
        </p:spPr>
        <p:txBody>
          <a:bodyPr lIns="47891" rIns="47891"/>
          <a:lstStyle>
            <a:lvl1pPr marL="0" indent="0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 smtClean="0"/>
              <a:t>Bezpečnostní a obranná politika - Kurz vyšších důstojníků, 2011/2012, Univerzita obrany, Brno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1E94A-3984-43F7-B763-D225A647553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95300" y="1920085"/>
            <a:ext cx="4375150" cy="4434840"/>
          </a:xfrm>
        </p:spPr>
        <p:txBody>
          <a:bodyPr/>
          <a:lstStyle>
            <a:lvl1pPr>
              <a:defRPr sz="27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35550" y="1920085"/>
            <a:ext cx="4375150" cy="4434840"/>
          </a:xfrm>
        </p:spPr>
        <p:txBody>
          <a:bodyPr/>
          <a:lstStyle>
            <a:lvl1pPr>
              <a:defRPr sz="27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9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 smtClean="0"/>
              <a:t>Bezpečnostní a obranná politika - Kurz vyšších důstojníků, 2011/2012, Univerzita obrany, Brno</a:t>
            </a:r>
            <a:endParaRPr lang="cs-CZ" dirty="0"/>
          </a:p>
        </p:txBody>
      </p:sp>
      <p:sp>
        <p:nvSpPr>
          <p:cNvPr id="7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7F294-88F8-46F3-9C14-63229692637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0" y="1855248"/>
            <a:ext cx="4376870" cy="659352"/>
          </a:xfrm>
        </p:spPr>
        <p:txBody>
          <a:bodyPr lIns="47891" tIns="0" rIns="47891" bIns="0" anchor="ctr">
            <a:noAutofit/>
          </a:bodyPr>
          <a:lstStyle>
            <a:lvl1pPr marL="0" indent="0">
              <a:buNone/>
              <a:defRPr sz="25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5032111" y="1859758"/>
            <a:ext cx="4378590" cy="654843"/>
          </a:xfrm>
        </p:spPr>
        <p:txBody>
          <a:bodyPr lIns="47891" tIns="0" rIns="47891" bIns="0" anchor="ctr"/>
          <a:lstStyle>
            <a:lvl1pPr marL="0" indent="0">
              <a:buNone/>
              <a:defRPr sz="25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95300" y="2514600"/>
            <a:ext cx="4376870" cy="3845720"/>
          </a:xfrm>
        </p:spPr>
        <p:txBody>
          <a:bodyPr tIns="0"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32111" y="2514600"/>
            <a:ext cx="4378590" cy="3845720"/>
          </a:xfrm>
        </p:spPr>
        <p:txBody>
          <a:bodyPr tIns="0"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9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 smtClean="0"/>
              <a:t>Bezpečnostní a obranná politika - Kurz vyšších důstojníků, 2011/2012, Univerzita obrany, Brno</a:t>
            </a:r>
            <a:endParaRPr lang="cs-CZ" dirty="0"/>
          </a:p>
        </p:txBody>
      </p:sp>
      <p:sp>
        <p:nvSpPr>
          <p:cNvPr id="9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F974A-B4F9-4977-B7A5-5446E37877E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9795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2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9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 smtClean="0"/>
              <a:t>Bezpečnostní a obranná politika - Kurz vyšších důstojníků, 2011/2012, Univerzita obrany, Brno</a:t>
            </a:r>
            <a:endParaRPr lang="cs-CZ" dirty="0"/>
          </a:p>
        </p:txBody>
      </p:sp>
      <p:sp>
        <p:nvSpPr>
          <p:cNvPr id="5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488A7-E15E-4382-AAE6-0AA7712F073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9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 smtClean="0"/>
              <a:t>Bezpečnostní a obranná politika - Kurz vyšších důstojníků, 2011/2012, Univerzita obrany, Brno</a:t>
            </a:r>
            <a:endParaRPr lang="cs-CZ" dirty="0"/>
          </a:p>
        </p:txBody>
      </p:sp>
      <p:sp>
        <p:nvSpPr>
          <p:cNvPr id="4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F158C-9885-4BA1-9B4F-48180E26CF4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2950" y="514352"/>
            <a:ext cx="29718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7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742950" y="1676400"/>
            <a:ext cx="2971800" cy="4572000"/>
          </a:xfrm>
        </p:spPr>
        <p:txBody>
          <a:bodyPr lIns="19156" rIns="19156"/>
          <a:lstStyle>
            <a:lvl1pPr marL="0" indent="0" algn="l">
              <a:buNone/>
              <a:defRPr sz="1500"/>
            </a:lvl1pPr>
            <a:lvl2pPr indent="0" algn="l">
              <a:buNone/>
              <a:defRPr sz="1300"/>
            </a:lvl2pPr>
            <a:lvl3pPr indent="0" algn="l">
              <a:buNone/>
              <a:defRPr sz="1000"/>
            </a:lvl3pPr>
            <a:lvl4pPr indent="0" algn="l">
              <a:buNone/>
              <a:defRPr sz="1000"/>
            </a:lvl4pPr>
            <a:lvl5pPr indent="0" algn="l">
              <a:buNone/>
              <a:defRPr sz="1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872971" y="1676400"/>
            <a:ext cx="5537729" cy="4572000"/>
          </a:xfrm>
        </p:spPr>
        <p:txBody>
          <a:bodyPr tIns="0"/>
          <a:lstStyle>
            <a:lvl1pPr>
              <a:defRPr sz="2900"/>
            </a:lvl1pPr>
            <a:lvl2pPr>
              <a:defRPr sz="2700"/>
            </a:lvl2pPr>
            <a:lvl3pPr>
              <a:defRPr sz="2500"/>
            </a:lvl3pPr>
            <a:lvl4pPr>
              <a:defRPr sz="2100"/>
            </a:lvl4pPr>
            <a:lvl5pPr>
              <a:defRPr sz="1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9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 smtClean="0"/>
              <a:t>Bezpečnostní a obranná politika - Kurz vyšších důstojníků, 2011/2012, Univerzita obrany, Brno</a:t>
            </a:r>
            <a:endParaRPr lang="cs-CZ" dirty="0"/>
          </a:p>
        </p:txBody>
      </p:sp>
      <p:sp>
        <p:nvSpPr>
          <p:cNvPr id="7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85470-D86A-433A-A37F-EC9C6DCC025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s odříznutým a zakulaceným jedním rohem 4"/>
          <p:cNvSpPr/>
          <p:nvPr/>
        </p:nvSpPr>
        <p:spPr>
          <a:xfrm rot="420000" flipV="1">
            <a:off x="3429265" y="1108075"/>
            <a:ext cx="569595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Pravoúhlý trojúhelník 5"/>
          <p:cNvSpPr/>
          <p:nvPr/>
        </p:nvSpPr>
        <p:spPr>
          <a:xfrm rot="420000" flipV="1">
            <a:off x="8671191" y="5359401"/>
            <a:ext cx="168540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Volný tvar 6"/>
          <p:cNvSpPr>
            <a:spLocks/>
          </p:cNvSpPr>
          <p:nvPr/>
        </p:nvSpPr>
        <p:spPr bwMode="auto">
          <a:xfrm flipV="1">
            <a:off x="-10319" y="5816600"/>
            <a:ext cx="992663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5782" tIns="47891" rIns="95782" bIns="4789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 flipV="1">
            <a:off x="4746625" y="6219826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5782" tIns="47891" rIns="95782" bIns="4789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0400" y="1176997"/>
            <a:ext cx="2397252" cy="1582621"/>
          </a:xfrm>
        </p:spPr>
        <p:txBody>
          <a:bodyPr lIns="47891" rIns="47891" bIns="47891"/>
          <a:lstStyle>
            <a:lvl1pPr algn="l">
              <a:buNone/>
              <a:defRPr sz="21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0400" y="2828785"/>
            <a:ext cx="2393950" cy="2179320"/>
          </a:xfrm>
        </p:spPr>
        <p:txBody>
          <a:bodyPr lIns="67047" rIns="47891"/>
          <a:lstStyle>
            <a:lvl1pPr marL="0" indent="0" algn="l">
              <a:spcBef>
                <a:spcPts val="262"/>
              </a:spcBef>
              <a:buFontTx/>
              <a:buNone/>
              <a:defRPr sz="1300"/>
            </a:lvl1pPr>
            <a:lvl2pPr>
              <a:defRPr sz="13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776276" y="1199517"/>
            <a:ext cx="500253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400"/>
            </a:lvl1pPr>
          </a:lstStyle>
          <a:p>
            <a:pPr lvl="0"/>
            <a:r>
              <a:rPr lang="cs-CZ" noProof="0" dirty="0" smtClean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 smtClean="0"/>
              <a:t>Bezpečnostní a obranná politika - Kurz vyšších důstojníků, 2011/2012, Univerzita obrany, Brno</a:t>
            </a:r>
            <a:endParaRPr lang="cs-CZ" dirty="0"/>
          </a:p>
        </p:txBody>
      </p:sp>
      <p:sp>
        <p:nvSpPr>
          <p:cNvPr id="11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750300" y="6356351"/>
            <a:ext cx="66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65964-D380-4BAC-83E4-C84974BE292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10319" y="-7937"/>
            <a:ext cx="9926638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5782" tIns="47891" rIns="95782" bIns="4789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746625" y="-7938"/>
            <a:ext cx="5159375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5782" tIns="47891" rIns="95782" bIns="4789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495300" y="70485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7891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9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95300" y="1935164"/>
            <a:ext cx="89154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 smtClean="0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889250" y="6356351"/>
            <a:ext cx="36322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 dirty="0" smtClean="0"/>
              <a:t>Bezpečnostní a obranná politika - Kurz vyšších důstojníků, 2011/2012, Univerzita obrany, Brno</a:t>
            </a:r>
            <a:endParaRPr lang="cs-CZ" dirty="0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585200" y="6356351"/>
            <a:ext cx="8255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192397-408F-4D60-ACA8-D3470A4D48B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20637" y="203200"/>
            <a:ext cx="9945556" cy="647700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3" r:id="rId2"/>
    <p:sldLayoutId id="2147483732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33" r:id="rId9"/>
    <p:sldLayoutId id="2147483729" r:id="rId10"/>
    <p:sldLayoutId id="2147483730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5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Calibri" pitchFamily="34" charset="0"/>
        </a:defRPr>
      </a:lvl5pPr>
      <a:lvl6pPr marL="478908"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Calibri" pitchFamily="34" charset="0"/>
        </a:defRPr>
      </a:lvl6pPr>
      <a:lvl7pPr marL="957816"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Calibri" pitchFamily="34" charset="0"/>
        </a:defRPr>
      </a:lvl7pPr>
      <a:lvl8pPr marL="1436724"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Calibri" pitchFamily="34" charset="0"/>
        </a:defRPr>
      </a:lvl8pPr>
      <a:lvl9pPr marL="1915631"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Calibri" pitchFamily="34" charset="0"/>
        </a:defRPr>
      </a:lvl9pPr>
    </p:titleStyle>
    <p:bodyStyle>
      <a:lvl1pPr marL="286014" indent="-286014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700" kern="1200">
          <a:solidFill>
            <a:schemeClr val="tx1"/>
          </a:solidFill>
          <a:latin typeface="+mj-lt"/>
          <a:ea typeface="+mn-ea"/>
          <a:cs typeface="+mn-cs"/>
        </a:defRPr>
      </a:lvl1pPr>
      <a:lvl2pPr marL="670139" indent="-257746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500" kern="1200">
          <a:solidFill>
            <a:schemeClr val="tx1"/>
          </a:solidFill>
          <a:latin typeface="+mj-lt"/>
          <a:ea typeface="+mn-ea"/>
          <a:cs typeface="+mn-cs"/>
        </a:defRPr>
      </a:lvl2pPr>
      <a:lvl3pPr marL="957816" indent="-257746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200" kern="1200">
          <a:solidFill>
            <a:schemeClr val="tx1"/>
          </a:solidFill>
          <a:latin typeface="+mj-lt"/>
          <a:ea typeface="+mn-ea"/>
          <a:cs typeface="+mn-cs"/>
        </a:defRPr>
      </a:lvl3pPr>
      <a:lvl4pPr marL="1243830" indent="-219499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100" kern="1200">
          <a:solidFill>
            <a:schemeClr val="tx1"/>
          </a:solidFill>
          <a:latin typeface="+mj-lt"/>
          <a:ea typeface="+mn-ea"/>
          <a:cs typeface="+mn-cs"/>
        </a:defRPr>
      </a:lvl4pPr>
      <a:lvl5pPr marL="1531508" indent="-219499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100" kern="1200">
          <a:solidFill>
            <a:schemeClr val="tx1"/>
          </a:solidFill>
          <a:latin typeface="+mj-lt"/>
          <a:ea typeface="+mn-ea"/>
          <a:cs typeface="+mn-cs"/>
        </a:defRPr>
      </a:lvl5pPr>
      <a:lvl6pPr marL="1819850" indent="-220298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413" indent="-19156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98758" indent="-191563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86102" indent="-19156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10319" y="-7937"/>
            <a:ext cx="9926638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5782" tIns="47891" rIns="95782" bIns="4789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746625" y="-7938"/>
            <a:ext cx="5159375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5782" tIns="47891" rIns="95782" bIns="4789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02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495300" y="70485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7891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9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95300" y="1935164"/>
            <a:ext cx="89154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D0CDF1-5F4E-4961-9103-D996A9405232}" type="datetimeFigureOut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9.3.2018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889250" y="6356351"/>
            <a:ext cx="36322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585200" y="6356351"/>
            <a:ext cx="8255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192397-408F-4D60-ACA8-D3470A4D48BD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20637" y="203200"/>
            <a:ext cx="9945556" cy="647700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0237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Calibri" pitchFamily="34" charset="0"/>
        </a:defRPr>
      </a:lvl5pPr>
      <a:lvl6pPr marL="478908"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Calibri" pitchFamily="34" charset="0"/>
        </a:defRPr>
      </a:lvl6pPr>
      <a:lvl7pPr marL="957816"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Calibri" pitchFamily="34" charset="0"/>
        </a:defRPr>
      </a:lvl7pPr>
      <a:lvl8pPr marL="1436724"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Calibri" pitchFamily="34" charset="0"/>
        </a:defRPr>
      </a:lvl8pPr>
      <a:lvl9pPr marL="1915631"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Calibri" pitchFamily="34" charset="0"/>
        </a:defRPr>
      </a:lvl9pPr>
    </p:titleStyle>
    <p:bodyStyle>
      <a:lvl1pPr marL="286014" indent="-286014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70139" indent="-257746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6" indent="-257746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830" indent="-219499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531508" indent="-219499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819850" indent="-220298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413" indent="-19156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98758" indent="-191563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86102" indent="-19156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ce.org/activities/13049.html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ce.org/mc/17502" TargetMode="External"/><Relationship Id="rId2" Type="http://schemas.openxmlformats.org/officeDocument/2006/relationships/hyperlink" Target="http://www.osce.org/secretariat/3577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ezinarodnivztahy.com/article/view/680" TargetMode="External"/><Relationship Id="rId4" Type="http://schemas.openxmlformats.org/officeDocument/2006/relationships/hyperlink" Target="http://www.osce.org/annual-report/2016?download=true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6JGT6bcfs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0" y="2160000"/>
            <a:ext cx="9906000" cy="800219"/>
          </a:xfr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5200" dirty="0" smtClean="0"/>
              <a:t>BEZPEČNOST A OZBROJENÉ SÍLY</a:t>
            </a:r>
            <a:endParaRPr lang="cs-CZ" sz="5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0" y="4392001"/>
            <a:ext cx="9906000" cy="2484000"/>
          </a:xfrm>
          <a:prstGeom prst="rect">
            <a:avLst/>
          </a:prstGeom>
          <a:solidFill>
            <a:schemeClr val="tx1"/>
          </a:solidFill>
        </p:spPr>
        <p:txBody>
          <a:bodyPr wrap="square" lIns="95782" tIns="47891" rIns="95782" bIns="47891" rtlCol="0">
            <a:spAutoFit/>
          </a:bodyPr>
          <a:lstStyle/>
          <a:p>
            <a:pPr algn="ctr"/>
            <a:endParaRPr lang="cs-CZ" sz="2700" b="1" dirty="0" smtClean="0">
              <a:solidFill>
                <a:srgbClr val="04617B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Calibri"/>
            </a:endParaRPr>
          </a:p>
        </p:txBody>
      </p:sp>
      <p:pic>
        <p:nvPicPr>
          <p:cNvPr id="9" name="Picture 7" descr="http://www.unob.cz/PublishingImages/esf_uo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250" y="5940000"/>
            <a:ext cx="5282184" cy="9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dnadpis 2"/>
          <p:cNvSpPr>
            <a:spLocks noGrp="1"/>
          </p:cNvSpPr>
          <p:nvPr>
            <p:ph type="subTitle" idx="1"/>
          </p:nvPr>
        </p:nvSpPr>
        <p:spPr>
          <a:xfrm>
            <a:off x="0" y="4932000"/>
            <a:ext cx="9906000" cy="840319"/>
          </a:xfrm>
          <a:noFill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cs-CZ" sz="1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Operační program Vzdělávání pro konkurenceschopnost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cs-CZ" sz="16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Projekt: </a:t>
            </a:r>
            <a:r>
              <a:rPr lang="cs-CZ" sz="1600" b="1" i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Vzdělávání pro bezpečnostní systém státu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cs-CZ" sz="1100" dirty="0">
                <a:solidFill>
                  <a:schemeClr val="bg1"/>
                </a:solidFill>
                <a:latin typeface="+mj-lt"/>
                <a:cs typeface="Arial" pitchFamily="34" charset="0"/>
              </a:rPr>
              <a:t>(</a:t>
            </a:r>
            <a:r>
              <a:rPr lang="cs-CZ" sz="11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reg</a:t>
            </a:r>
            <a:r>
              <a:rPr lang="cs-CZ" sz="1100" dirty="0">
                <a:solidFill>
                  <a:schemeClr val="bg1"/>
                </a:solidFill>
                <a:latin typeface="+mj-lt"/>
                <a:cs typeface="Arial" pitchFamily="34" charset="0"/>
              </a:rPr>
              <a:t>. č.: </a:t>
            </a:r>
            <a:r>
              <a:rPr lang="cs-CZ" sz="11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CZ.1.01/2.2.00/15.0070)</a:t>
            </a:r>
            <a:endParaRPr lang="cs-CZ" sz="11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0" y="4392001"/>
            <a:ext cx="9906000" cy="51221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lIns="95782" tIns="47891" rIns="95782" bIns="47891" rtlCol="0">
            <a:spAutoFit/>
          </a:bodyPr>
          <a:lstStyle/>
          <a:p>
            <a:pPr algn="ctr"/>
            <a:endParaRPr lang="cs-CZ" sz="2700" b="1" dirty="0" smtClean="0">
              <a:solidFill>
                <a:srgbClr val="04617B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Calibri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0" y="3240000"/>
            <a:ext cx="9906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700" b="1" dirty="0"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</a:rPr>
              <a:t>Doprovodná </a:t>
            </a:r>
            <a:r>
              <a:rPr lang="cs-CZ" sz="2700" b="1" dirty="0" smtClean="0"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</a:rPr>
              <a:t>prezentace</a:t>
            </a:r>
            <a:endParaRPr lang="cs-CZ" sz="2700" b="1" dirty="0">
              <a:solidFill>
                <a:srgbClr val="0BD0D9">
                  <a:tint val="90000"/>
                  <a:satMod val="120000"/>
                </a:srgb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765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Charakteristika OBSE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/>
              <a:t>V </a:t>
            </a:r>
            <a:r>
              <a:rPr lang="cs-CZ" sz="2500" dirty="0"/>
              <a:t>souladu s tímto pojetím se OBSE zaměřuje na široké spektrum činností souvisejících s bezpečností, zahrnující agendu kontroly zbrojení, budování prostředků důvěry a bezpečnosti, lidských práv, národnostních menšin, demokratizace, policie, boje proti terorismu, hospodářství a životního </a:t>
            </a:r>
            <a:r>
              <a:rPr lang="cs-CZ" sz="2500" dirty="0" smtClean="0"/>
              <a:t>prostředí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/>
              <a:t>Kooperativní </a:t>
            </a:r>
            <a:r>
              <a:rPr lang="cs-CZ" sz="2500" dirty="0"/>
              <a:t>přístup je založen na skutečnosti, že všech </a:t>
            </a:r>
            <a:r>
              <a:rPr lang="cs-CZ" sz="2500" dirty="0" smtClean="0"/>
              <a:t>57 </a:t>
            </a:r>
            <a:r>
              <a:rPr lang="cs-CZ" sz="2500" dirty="0"/>
              <a:t>členských států požívá stejné postavení v rámci </a:t>
            </a:r>
            <a:r>
              <a:rPr lang="cs-CZ" sz="2500" dirty="0" smtClean="0"/>
              <a:t>OBSE, </a:t>
            </a:r>
            <a:r>
              <a:rPr lang="cs-CZ" sz="2500" dirty="0"/>
              <a:t>která přijímá rozhodnutí konsensem na politickém, ale ne právně závazném, </a:t>
            </a:r>
            <a:r>
              <a:rPr lang="cs-CZ" sz="2500" dirty="0" smtClean="0"/>
              <a:t>základě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/>
              <a:t>OBSE je organizací kooperativní bezpečnosti</a:t>
            </a:r>
            <a:endParaRPr lang="cs-CZ" sz="2500" dirty="0"/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500" dirty="0"/>
          </a:p>
        </p:txBody>
      </p:sp>
      <p:sp>
        <p:nvSpPr>
          <p:cNvPr id="6" name="Zástupný symbol pro číslo snímku 11"/>
          <p:cNvSpPr>
            <a:spLocks noGrp="1"/>
          </p:cNvSpPr>
          <p:nvPr>
            <p:ph type="sldNum" sz="quarter" idx="12"/>
          </p:nvPr>
        </p:nvSpPr>
        <p:spPr>
          <a:xfrm>
            <a:off x="8820000" y="6624000"/>
            <a:ext cx="825500" cy="180000"/>
          </a:xfrm>
        </p:spPr>
        <p:txBody>
          <a:bodyPr/>
          <a:lstStyle/>
          <a:p>
            <a:pPr>
              <a:defRPr/>
            </a:pPr>
            <a:fld id="{25F09862-6B13-4D1A-9239-1F01BD0BA367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41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918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Slabiny OBSE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/>
              <a:t>Široká </a:t>
            </a:r>
            <a:r>
              <a:rPr lang="cs-CZ" sz="2500" dirty="0"/>
              <a:t>členská základna vylučující politický konsensus v citlivých otázkách (nedostatečný </a:t>
            </a:r>
            <a:r>
              <a:rPr lang="cs-CZ" sz="2500" dirty="0" err="1"/>
              <a:t>consensus</a:t>
            </a:r>
            <a:r>
              <a:rPr lang="cs-CZ" sz="2500" dirty="0"/>
              <a:t> minus </a:t>
            </a:r>
            <a:r>
              <a:rPr lang="cs-CZ" sz="2500" dirty="0" err="1"/>
              <a:t>one</a:t>
            </a:r>
            <a:r>
              <a:rPr lang="cs-CZ" sz="2500" dirty="0"/>
              <a:t>)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Absence skutečně efektivních policejních a vojenských nástrojů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Absence dlouhodobé vize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Absence „přidané hodnoty“ oproti stávajícím bezpečnostním </a:t>
            </a:r>
            <a:r>
              <a:rPr lang="cs-CZ" sz="2500" dirty="0" smtClean="0"/>
              <a:t>organizacím (NATO, EU)</a:t>
            </a:r>
            <a:endParaRPr lang="cs-CZ" sz="2500" dirty="0"/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/>
              <a:t>Postupný posun </a:t>
            </a:r>
            <a:r>
              <a:rPr lang="cs-CZ" sz="2500" dirty="0"/>
              <a:t>od bezpečnostně-vojenské agendy k agendě spojené se soft </a:t>
            </a:r>
            <a:r>
              <a:rPr lang="cs-CZ" sz="2500" dirty="0" err="1"/>
              <a:t>security</a:t>
            </a:r>
            <a:r>
              <a:rPr lang="cs-CZ" sz="2500" dirty="0"/>
              <a:t> (lidská práva, enviromentální rozvoj apod.)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500" dirty="0"/>
          </a:p>
        </p:txBody>
      </p:sp>
      <p:sp>
        <p:nvSpPr>
          <p:cNvPr id="6" name="Zástupný symbol pro číslo snímku 11"/>
          <p:cNvSpPr>
            <a:spLocks noGrp="1"/>
          </p:cNvSpPr>
          <p:nvPr>
            <p:ph type="sldNum" sz="quarter" idx="12"/>
          </p:nvPr>
        </p:nvSpPr>
        <p:spPr>
          <a:xfrm>
            <a:off x="8820000" y="6624000"/>
            <a:ext cx="825500" cy="180000"/>
          </a:xfrm>
        </p:spPr>
        <p:txBody>
          <a:bodyPr/>
          <a:lstStyle/>
          <a:p>
            <a:pPr>
              <a:defRPr/>
            </a:pPr>
            <a:fld id="{25F09862-6B13-4D1A-9239-1F01BD0BA367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932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Principy OBSE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/>
              <a:t>OBSE </a:t>
            </a:r>
            <a:r>
              <a:rPr lang="cs-CZ" sz="2500" dirty="0"/>
              <a:t>je založená na sérii principů daných Závěrečným aktem Helsinské konference z roku 1975. Mezi tyto principy patří </a:t>
            </a:r>
            <a:r>
              <a:rPr lang="cs-CZ" sz="2500" dirty="0" smtClean="0"/>
              <a:t>zásady: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/>
              <a:t>s</a:t>
            </a:r>
            <a:r>
              <a:rPr lang="cs-CZ" sz="2300" dirty="0" smtClean="0"/>
              <a:t>vrchované rovnosti</a:t>
            </a:r>
            <a:endParaRPr lang="cs-CZ" sz="2300" dirty="0"/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/>
              <a:t>zdržení </a:t>
            </a:r>
            <a:r>
              <a:rPr lang="cs-CZ" sz="2300" dirty="0"/>
              <a:t>se hrozby nebo použití </a:t>
            </a:r>
            <a:r>
              <a:rPr lang="cs-CZ" sz="2300" dirty="0" smtClean="0"/>
              <a:t>síly</a:t>
            </a:r>
            <a:endParaRPr lang="cs-CZ" sz="2300" dirty="0"/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/>
              <a:t>n</a:t>
            </a:r>
            <a:r>
              <a:rPr lang="cs-CZ" sz="2300" dirty="0" smtClean="0"/>
              <a:t>eporušitelnosti hranic</a:t>
            </a:r>
            <a:endParaRPr lang="cs-CZ" sz="2300" dirty="0"/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/>
              <a:t>t</a:t>
            </a:r>
            <a:r>
              <a:rPr lang="cs-CZ" sz="2300" dirty="0" smtClean="0"/>
              <a:t>eritoriální </a:t>
            </a:r>
            <a:r>
              <a:rPr lang="cs-CZ" sz="2300" dirty="0"/>
              <a:t>integrity </a:t>
            </a:r>
            <a:r>
              <a:rPr lang="cs-CZ" sz="2300" dirty="0" smtClean="0"/>
              <a:t>státu</a:t>
            </a:r>
            <a:endParaRPr lang="cs-CZ" sz="2300" dirty="0"/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/>
              <a:t>mírového </a:t>
            </a:r>
            <a:r>
              <a:rPr lang="cs-CZ" sz="2300" dirty="0"/>
              <a:t>řešení </a:t>
            </a:r>
            <a:r>
              <a:rPr lang="cs-CZ" sz="2300" dirty="0" smtClean="0"/>
              <a:t>sporů</a:t>
            </a:r>
            <a:endParaRPr lang="cs-CZ" sz="2300" dirty="0"/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/>
              <a:t>nezasahování </a:t>
            </a:r>
            <a:r>
              <a:rPr lang="cs-CZ" sz="2300" dirty="0"/>
              <a:t>do vnitřních záležitostí </a:t>
            </a:r>
            <a:r>
              <a:rPr lang="cs-CZ" sz="2300" dirty="0" smtClean="0"/>
              <a:t>státu</a:t>
            </a:r>
            <a:endParaRPr lang="cs-CZ" sz="2300" dirty="0"/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/>
              <a:t>d</a:t>
            </a:r>
            <a:r>
              <a:rPr lang="cs-CZ" sz="2300" dirty="0" smtClean="0"/>
              <a:t>održování </a:t>
            </a:r>
            <a:r>
              <a:rPr lang="cs-CZ" sz="2300" dirty="0"/>
              <a:t>lidských práv a základních </a:t>
            </a:r>
            <a:r>
              <a:rPr lang="cs-CZ" sz="2300" dirty="0" smtClean="0"/>
              <a:t>svobod</a:t>
            </a:r>
            <a:endParaRPr lang="cs-CZ" sz="2300" dirty="0"/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/>
              <a:t>r</a:t>
            </a:r>
            <a:r>
              <a:rPr lang="cs-CZ" sz="2300" dirty="0" smtClean="0"/>
              <a:t>ovných </a:t>
            </a:r>
            <a:r>
              <a:rPr lang="cs-CZ" sz="2300" dirty="0"/>
              <a:t>práv a sebeurčení </a:t>
            </a:r>
            <a:r>
              <a:rPr lang="cs-CZ" sz="2300" dirty="0" smtClean="0"/>
              <a:t>jednotlivců</a:t>
            </a:r>
            <a:endParaRPr lang="cs-CZ" sz="2300" dirty="0"/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/>
              <a:t>s</a:t>
            </a:r>
            <a:r>
              <a:rPr lang="cs-CZ" sz="2300" dirty="0" smtClean="0"/>
              <a:t>polupráce </a:t>
            </a:r>
            <a:r>
              <a:rPr lang="cs-CZ" sz="2300" dirty="0"/>
              <a:t>mezi státy a poctivého plnění </a:t>
            </a:r>
            <a:r>
              <a:rPr lang="cs-CZ" sz="2300" dirty="0" smtClean="0"/>
              <a:t>závazků</a:t>
            </a:r>
            <a:endParaRPr lang="cs-CZ" sz="2300" dirty="0"/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500" dirty="0"/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500" dirty="0"/>
          </a:p>
        </p:txBody>
      </p:sp>
      <p:sp>
        <p:nvSpPr>
          <p:cNvPr id="6" name="Zástupný symbol pro číslo snímku 11"/>
          <p:cNvSpPr>
            <a:spLocks noGrp="1"/>
          </p:cNvSpPr>
          <p:nvPr>
            <p:ph type="sldNum" sz="quarter" idx="12"/>
          </p:nvPr>
        </p:nvSpPr>
        <p:spPr>
          <a:xfrm>
            <a:off x="8820000" y="6624000"/>
            <a:ext cx="825500" cy="180000"/>
          </a:xfrm>
        </p:spPr>
        <p:txBody>
          <a:bodyPr/>
          <a:lstStyle/>
          <a:p>
            <a:pPr>
              <a:defRPr/>
            </a:pPr>
            <a:fld id="{25F09862-6B13-4D1A-9239-1F01BD0BA367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596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Hlavní orgány OBSE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/>
              <a:t>Summit</a:t>
            </a:r>
            <a:r>
              <a:rPr lang="cs-CZ" sz="2500" dirty="0"/>
              <a:t>, Rada ministrů, Stálá rada, Fórum pro bezpečnostní spolupráci, Parlamentní shromáždění OBSE atd.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Úřadující předseda, Trojka, Úřad pro demokratické instituce a lidská práva, Zástupce OBSE pro svobodu médií, </a:t>
            </a:r>
            <a:r>
              <a:rPr lang="cs-CZ" sz="2500" dirty="0" smtClean="0"/>
              <a:t>Koordinátor </a:t>
            </a:r>
            <a:r>
              <a:rPr lang="cs-CZ" sz="2500" dirty="0"/>
              <a:t>pro aktivity v oblasti životního prostředí a ekonomiky, Úřad vysokého komisaře pro národnostní menšiny atd</a:t>
            </a:r>
            <a:r>
              <a:rPr lang="cs-CZ" sz="2500" dirty="0" smtClean="0"/>
              <a:t>.</a:t>
            </a:r>
            <a:endParaRPr lang="cs-CZ" sz="2500" dirty="0"/>
          </a:p>
        </p:txBody>
      </p:sp>
      <p:sp>
        <p:nvSpPr>
          <p:cNvPr id="6" name="Zástupný symbol pro číslo snímku 11"/>
          <p:cNvSpPr>
            <a:spLocks noGrp="1"/>
          </p:cNvSpPr>
          <p:nvPr>
            <p:ph type="sldNum" sz="quarter" idx="12"/>
          </p:nvPr>
        </p:nvSpPr>
        <p:spPr>
          <a:xfrm>
            <a:off x="8820000" y="6624000"/>
            <a:ext cx="825500" cy="180000"/>
          </a:xfrm>
        </p:spPr>
        <p:txBody>
          <a:bodyPr/>
          <a:lstStyle/>
          <a:p>
            <a:pPr>
              <a:defRPr/>
            </a:pPr>
            <a:fld id="{25F09862-6B13-4D1A-9239-1F01BD0BA367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  <p:pic>
        <p:nvPicPr>
          <p:cNvPr id="2" name="Picture 2" descr="https://www.osce.org/files/imagecache/62_frontpage_slider_variant/images/contentreference/6/a/204261.jpg?14492471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9" y="3618000"/>
            <a:ext cx="5112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PŘÍPRAVY 2017_2018\KVD P2\OBSE\Obrázek_OBSE Itáli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48" y="4221088"/>
            <a:ext cx="418235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65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Obrázek_OBSE_Organigram 02_20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440832" y="3244334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Rakousko, Itálie. Slovensko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231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Obrázek_OBSE2_Organigram 02_20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16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Dimenze bezpečnosti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/>
              <a:t>V</a:t>
            </a:r>
            <a:r>
              <a:rPr lang="cs-CZ" sz="2500" dirty="0"/>
              <a:t> terminologii OBSE je termín dimenze používán k popsání souboru norem a činnosti souvisejících s hlavní náplní práce OBSE, která spočívá v zajištění bezpečnosti členských států. Mezi tři hlavní dimenze bezpečnosti OBSE patří: </a:t>
            </a:r>
            <a:endParaRPr lang="cs-CZ" sz="2500" dirty="0" smtClean="0"/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/>
              <a:t>Politicko-vojenská dimenze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/>
              <a:t>Hospodářsko-enviromentální </a:t>
            </a:r>
            <a:r>
              <a:rPr lang="cs-CZ" sz="2300" dirty="0" smtClean="0"/>
              <a:t>dimenze</a:t>
            </a:r>
            <a:endParaRPr lang="cs-CZ" sz="2300" dirty="0"/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/>
              <a:t>Lidsko-právní dimenze</a:t>
            </a:r>
            <a:endParaRPr lang="cs-CZ" sz="2300" dirty="0"/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sz="2500" dirty="0" smtClean="0"/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sz="2500" dirty="0"/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sz="2500" dirty="0"/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sz="2000" dirty="0" smtClean="0"/>
              <a:t>        OBSE SG </a:t>
            </a:r>
            <a:r>
              <a:rPr lang="cs-CZ" sz="2000" b="1" dirty="0" smtClean="0"/>
              <a:t>Thomas GREMINGER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sz="2000" dirty="0" smtClean="0"/>
              <a:t>                       Švýcarsko, od 18.7.2017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sz="2000" dirty="0"/>
          </a:p>
        </p:txBody>
      </p:sp>
      <p:sp>
        <p:nvSpPr>
          <p:cNvPr id="6" name="Zástupný symbol pro číslo snímku 11"/>
          <p:cNvSpPr>
            <a:spLocks noGrp="1"/>
          </p:cNvSpPr>
          <p:nvPr>
            <p:ph type="sldNum" sz="quarter" idx="12"/>
          </p:nvPr>
        </p:nvSpPr>
        <p:spPr>
          <a:xfrm>
            <a:off x="8820000" y="6624000"/>
            <a:ext cx="825500" cy="180000"/>
          </a:xfrm>
        </p:spPr>
        <p:txBody>
          <a:bodyPr/>
          <a:lstStyle/>
          <a:p>
            <a:pPr>
              <a:defRPr/>
            </a:pPr>
            <a:fld id="{25F09862-6B13-4D1A-9239-1F01BD0BA367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  <p:pic>
        <p:nvPicPr>
          <p:cNvPr id="7" name="obrázek 3" descr="Výsledek obrázku pro thomas greming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00" y="3780521"/>
            <a:ext cx="4758253" cy="28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725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76536" y="404664"/>
            <a:ext cx="849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Volba nového Generálního tajemníka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052736"/>
            <a:ext cx="9108000" cy="5535264"/>
          </a:xfrm>
        </p:spPr>
        <p:txBody>
          <a:bodyPr/>
          <a:lstStyle/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/>
              <a:t>V</a:t>
            </a:r>
            <a:r>
              <a:rPr lang="cs-CZ" sz="2500" dirty="0"/>
              <a:t> </a:t>
            </a:r>
            <a:r>
              <a:rPr lang="cs-CZ" sz="2500" dirty="0" smtClean="0"/>
              <a:t>únoru 2017 vláda ČR vzala na vědomí kandidaturu Štefana F</a:t>
            </a:r>
            <a:r>
              <a:rPr lang="hu-HU" sz="2400" dirty="0" smtClean="0"/>
              <a:t>űlleho na generálního tajemníka OBSE. 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400" dirty="0"/>
              <a:t>Jmenování </a:t>
            </a:r>
            <a:r>
              <a:rPr lang="cs-CZ" sz="2400" dirty="0" smtClean="0"/>
              <a:t>podléhá </a:t>
            </a:r>
            <a:r>
              <a:rPr lang="cs-CZ" sz="2400" dirty="0"/>
              <a:t>jednohlasnému schválení Ministerskou radou OBSE. </a:t>
            </a:r>
            <a:r>
              <a:rPr lang="cs-CZ" sz="2400" dirty="0" smtClean="0"/>
              <a:t>O </a:t>
            </a:r>
            <a:r>
              <a:rPr lang="cs-CZ" sz="2400" dirty="0"/>
              <a:t>novém </a:t>
            </a:r>
            <a:r>
              <a:rPr lang="cs-CZ" sz="2400" dirty="0" smtClean="0"/>
              <a:t>GT rozhodly členské </a:t>
            </a:r>
            <a:r>
              <a:rPr lang="cs-CZ" sz="2400" dirty="0"/>
              <a:t>země </a:t>
            </a:r>
            <a:r>
              <a:rPr lang="cs-CZ" sz="2400" dirty="0" smtClean="0"/>
              <a:t>pod vedením Rakouska v červenci 2017</a:t>
            </a:r>
            <a:r>
              <a:rPr lang="cs-CZ" sz="2400" dirty="0"/>
              <a:t>.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400" dirty="0" smtClean="0"/>
              <a:t>Narozen 1962, vystudoval </a:t>
            </a:r>
            <a:r>
              <a:rPr lang="cs-CZ" sz="2400" dirty="0" smtClean="0"/>
              <a:t>sovětský </a:t>
            </a:r>
            <a:r>
              <a:rPr lang="cs-CZ" sz="2400" dirty="0"/>
              <a:t>Státní institut mezinárodních vztahů v Moskvě </a:t>
            </a:r>
            <a:r>
              <a:rPr lang="cs-CZ" sz="2400" dirty="0" smtClean="0"/>
              <a:t>(MGIMO), </a:t>
            </a:r>
            <a:r>
              <a:rPr lang="cs-CZ" sz="2400" dirty="0"/>
              <a:t>a během své kariéry působil jako člen české mise v OSN, velvyslanec v Litvě i Velké Británii a v letech 2005 až 2009 také jako velvyslanec </a:t>
            </a:r>
            <a:r>
              <a:rPr lang="cs-CZ" sz="2400" dirty="0" smtClean="0"/>
              <a:t>ČR </a:t>
            </a:r>
            <a:r>
              <a:rPr lang="cs-CZ" sz="2400" dirty="0"/>
              <a:t>při </a:t>
            </a:r>
            <a:r>
              <a:rPr lang="cs-CZ" sz="2400" dirty="0" smtClean="0"/>
              <a:t>NATO.</a:t>
            </a:r>
            <a:r>
              <a:rPr lang="cs-CZ" sz="2400" dirty="0"/>
              <a:t> Od května do listopadu 2009 byl ministrem pro evropské </a:t>
            </a:r>
            <a:r>
              <a:rPr lang="cs-CZ" sz="2400" dirty="0" smtClean="0"/>
              <a:t>záležitosti, od </a:t>
            </a:r>
            <a:r>
              <a:rPr lang="cs-CZ" sz="2400" dirty="0"/>
              <a:t>února 2010 do konce října 2014 </a:t>
            </a:r>
            <a:r>
              <a:rPr lang="cs-CZ" sz="2400" dirty="0" smtClean="0"/>
              <a:t>byl komisař </a:t>
            </a:r>
            <a:r>
              <a:rPr lang="cs-CZ" sz="2400" dirty="0"/>
              <a:t>EU pro rozšíření a evropskou sousedskou politiku.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400" dirty="0"/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300" dirty="0"/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sz="2500" dirty="0" smtClean="0"/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sz="2500" dirty="0"/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sz="2500" dirty="0"/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sz="2000" dirty="0" smtClean="0"/>
              <a:t>        </a:t>
            </a:r>
            <a:endParaRPr lang="cs-CZ" sz="2000" dirty="0"/>
          </a:p>
        </p:txBody>
      </p:sp>
      <p:sp>
        <p:nvSpPr>
          <p:cNvPr id="6" name="Zástupný symbol pro číslo snímku 11"/>
          <p:cNvSpPr>
            <a:spLocks noGrp="1"/>
          </p:cNvSpPr>
          <p:nvPr>
            <p:ph type="sldNum" sz="quarter" idx="12"/>
          </p:nvPr>
        </p:nvSpPr>
        <p:spPr>
          <a:xfrm>
            <a:off x="8820000" y="6624000"/>
            <a:ext cx="825500" cy="180000"/>
          </a:xfrm>
        </p:spPr>
        <p:txBody>
          <a:bodyPr/>
          <a:lstStyle/>
          <a:p>
            <a:pPr>
              <a:defRPr/>
            </a:pPr>
            <a:fld id="{25F09862-6B13-4D1A-9239-1F01BD0BA367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  <p:pic>
        <p:nvPicPr>
          <p:cNvPr id="7" name="Obrázek 6" descr="Související obrázek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832" y="4682787"/>
            <a:ext cx="2979292" cy="21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321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Politicko-vojenská dimenze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/>
              <a:t>OBSE </a:t>
            </a:r>
            <a:r>
              <a:rPr lang="cs-CZ" sz="2500" dirty="0"/>
              <a:t>jako organizace se přímo nepodílí na kontrole zbrojení. Přesto je v současnosti zapojena do různých politicko-vojenských aktivit zaměřených na posílení důvěry mezi členskými státy v otázce dodržování limitů </a:t>
            </a:r>
            <a:r>
              <a:rPr lang="cs-CZ" sz="2500" dirty="0" smtClean="0"/>
              <a:t>konvenčních </a:t>
            </a:r>
            <a:r>
              <a:rPr lang="cs-CZ" sz="2500" dirty="0"/>
              <a:t>zbraní a pomoci při ničení malých a ručních zbraní a </a:t>
            </a:r>
            <a:r>
              <a:rPr lang="cs-CZ" sz="2500" dirty="0" smtClean="0"/>
              <a:t>konvenční munice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/>
              <a:t>Klíčovým </a:t>
            </a:r>
            <a:r>
              <a:rPr lang="cs-CZ" sz="2500" dirty="0"/>
              <a:t>posláním OBSE na poli první dimenze je pomoc při implementaci Smlouvy o </a:t>
            </a:r>
            <a:r>
              <a:rPr lang="cs-CZ" sz="2500" dirty="0" smtClean="0"/>
              <a:t>konvenčních </a:t>
            </a:r>
            <a:r>
              <a:rPr lang="cs-CZ" sz="2500" dirty="0"/>
              <a:t>silách v Evropě a Smlouvy o otevřeném nebi. OBSE dále podporuje realizaci dokumentu o Prostředcích budování důvěry a bezpečnosti (</a:t>
            </a:r>
            <a:r>
              <a:rPr lang="cs-CZ" sz="2500" dirty="0" err="1"/>
              <a:t>CSBMs</a:t>
            </a:r>
            <a:r>
              <a:rPr lang="cs-CZ" sz="2500" dirty="0"/>
              <a:t>), Kodexu chování o politicko-vojenských aspektech bezpečnosti a Dokumentu o malých a lehkých zbraních (SALW). OBSE se rovněž podílí na implementaci kontroly zbrojení stanovených v rámci Daytonské mírové </a:t>
            </a:r>
            <a:r>
              <a:rPr lang="cs-CZ" sz="2500" dirty="0" smtClean="0"/>
              <a:t>dohody</a:t>
            </a:r>
            <a:endParaRPr lang="cs-CZ" sz="2500" dirty="0"/>
          </a:p>
        </p:txBody>
      </p:sp>
      <p:sp>
        <p:nvSpPr>
          <p:cNvPr id="6" name="Zástupný symbol pro číslo snímku 11"/>
          <p:cNvSpPr>
            <a:spLocks noGrp="1"/>
          </p:cNvSpPr>
          <p:nvPr>
            <p:ph type="sldNum" sz="quarter" idx="12"/>
          </p:nvPr>
        </p:nvSpPr>
        <p:spPr>
          <a:xfrm>
            <a:off x="8820000" y="6624000"/>
            <a:ext cx="825500" cy="180000"/>
          </a:xfrm>
        </p:spPr>
        <p:txBody>
          <a:bodyPr/>
          <a:lstStyle/>
          <a:p>
            <a:pPr>
              <a:defRPr/>
            </a:pPr>
            <a:fld id="{25F09862-6B13-4D1A-9239-1F01BD0BA367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448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Politicko-vojenská dimenze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/>
              <a:t>Hlavním </a:t>
            </a:r>
            <a:r>
              <a:rPr lang="cs-CZ" sz="2500" dirty="0"/>
              <a:t>orgánem OBSE pro politicko-vojenské otázky bezpečnosti je Fórum pro bezpečnostní spolupráci, které je odpovědné za přípravou dokumentů formulující principy nešíření </a:t>
            </a:r>
            <a:r>
              <a:rPr lang="cs-CZ" sz="2500" dirty="0" smtClean="0"/>
              <a:t>konvenčních </a:t>
            </a:r>
            <a:r>
              <a:rPr lang="cs-CZ" sz="2500" dirty="0"/>
              <a:t>zbraní a regulující jejich </a:t>
            </a:r>
            <a:r>
              <a:rPr lang="cs-CZ" sz="2500" dirty="0" smtClean="0"/>
              <a:t>pohyb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/>
              <a:t>Zatímco </a:t>
            </a:r>
            <a:r>
              <a:rPr lang="cs-CZ" sz="2500" dirty="0"/>
              <a:t>Fórum poskytuje prostor pro </a:t>
            </a:r>
            <a:r>
              <a:rPr lang="cs-CZ" sz="2500" dirty="0" smtClean="0"/>
              <a:t>politický </a:t>
            </a:r>
            <a:r>
              <a:rPr lang="cs-CZ" sz="2500" dirty="0"/>
              <a:t>dialog, většina praktické práce, včetně pomoci při zabezpečení a zničení munice a skladů lehkých a ručních zbraní, je prováděno prostřednictvím Centra pro prevenci konfliktů a </a:t>
            </a:r>
            <a:r>
              <a:rPr lang="cs-CZ" sz="2500" dirty="0" smtClean="0"/>
              <a:t>misí (tzv. polních operací) OBSE</a:t>
            </a:r>
            <a:endParaRPr lang="cs-CZ" sz="2500" dirty="0"/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500" dirty="0"/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500" dirty="0"/>
          </a:p>
        </p:txBody>
      </p:sp>
      <p:sp>
        <p:nvSpPr>
          <p:cNvPr id="6" name="Zástupný symbol pro číslo snímku 11"/>
          <p:cNvSpPr>
            <a:spLocks noGrp="1"/>
          </p:cNvSpPr>
          <p:nvPr>
            <p:ph type="sldNum" sz="quarter" idx="12"/>
          </p:nvPr>
        </p:nvSpPr>
        <p:spPr>
          <a:xfrm>
            <a:off x="8820000" y="6624000"/>
            <a:ext cx="825500" cy="180000"/>
          </a:xfrm>
        </p:spPr>
        <p:txBody>
          <a:bodyPr/>
          <a:lstStyle/>
          <a:p>
            <a:pPr>
              <a:defRPr/>
            </a:pPr>
            <a:fld id="{25F09862-6B13-4D1A-9239-1F01BD0BA367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808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4392001"/>
            <a:ext cx="9906000" cy="51221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lIns="95782" tIns="47891" rIns="95782" bIns="47891" rtlCol="0">
            <a:spAutoFit/>
          </a:bodyPr>
          <a:lstStyle/>
          <a:p>
            <a:pPr algn="ctr"/>
            <a:r>
              <a:rPr lang="cs-CZ" sz="2700" b="1" dirty="0" smtClean="0">
                <a:solidFill>
                  <a:schemeClr val="bg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Ing. Antonín NOVOTNÝ, Ph.D.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54747" y="5040001"/>
            <a:ext cx="6422769" cy="1758711"/>
          </a:xfrm>
          <a:prstGeom prst="rect">
            <a:avLst/>
          </a:prstGeom>
          <a:noFill/>
        </p:spPr>
        <p:txBody>
          <a:bodyPr wrap="none" lIns="95782" tIns="47891" rIns="95782" bIns="47891" rtlCol="0">
            <a:spAutoFit/>
          </a:bodyPr>
          <a:lstStyle/>
          <a:p>
            <a:r>
              <a:rPr lang="cs-CZ" dirty="0"/>
              <a:t>Centrum bezpečnostních a vojenskostrategických studií</a:t>
            </a:r>
          </a:p>
          <a:p>
            <a:r>
              <a:rPr lang="cs-CZ" dirty="0"/>
              <a:t>Oddělení bezpečnostních studií a analýz</a:t>
            </a:r>
            <a:endParaRPr lang="en-US" dirty="0"/>
          </a:p>
          <a:p>
            <a:r>
              <a:rPr lang="cs-CZ" dirty="0"/>
              <a:t>Univerzita </a:t>
            </a:r>
            <a:r>
              <a:rPr lang="cs-CZ" dirty="0" smtClean="0"/>
              <a:t>obrany v Brně</a:t>
            </a:r>
            <a:endParaRPr lang="cs-CZ" dirty="0"/>
          </a:p>
          <a:p>
            <a:r>
              <a:rPr lang="cs-CZ" dirty="0"/>
              <a:t>Kounicova 65</a:t>
            </a:r>
          </a:p>
          <a:p>
            <a:r>
              <a:rPr lang="cs-CZ" dirty="0"/>
              <a:t>662 10 Brno</a:t>
            </a:r>
          </a:p>
          <a:p>
            <a:r>
              <a:rPr lang="cs-CZ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antonin.novotny@unob.cz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+420 973 443 055, </a:t>
            </a:r>
            <a:r>
              <a:rPr lang="cs-CZ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www.cbvss.cz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 bwMode="auto">
          <a:xfrm>
            <a:off x="0" y="1772816"/>
            <a:ext cx="99060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9156" bIns="0" numCol="1" anchor="b" anchorCtr="0" compatLnSpc="1">
            <a:prstTxWarp prst="textNoShape">
              <a:avLst/>
            </a:prstTxWarp>
            <a:normAutofit fontScale="92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buNone/>
              <a:defRPr sz="58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2"/>
                </a:solidFill>
                <a:latin typeface="Calibri" pitchFamily="34" charset="0"/>
              </a:defRPr>
            </a:lvl5pPr>
            <a:lvl6pPr marL="478908" algn="l" rtl="0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2"/>
                </a:solidFill>
                <a:latin typeface="Calibri" pitchFamily="34" charset="0"/>
              </a:defRPr>
            </a:lvl6pPr>
            <a:lvl7pPr marL="957816" algn="l" rtl="0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2"/>
                </a:solidFill>
                <a:latin typeface="Calibri" pitchFamily="34" charset="0"/>
              </a:defRPr>
            </a:lvl7pPr>
            <a:lvl8pPr marL="1436724" algn="l" rtl="0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2"/>
                </a:solidFill>
                <a:latin typeface="Calibri" pitchFamily="34" charset="0"/>
              </a:defRPr>
            </a:lvl8pPr>
            <a:lvl9pPr marL="1915631" algn="l" rtl="0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5200" dirty="0" smtClean="0"/>
              <a:t>Vývoj, postavení,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cs-CZ" sz="5200" dirty="0"/>
              <a:t>s</a:t>
            </a:r>
            <a:r>
              <a:rPr lang="cs-CZ" sz="5200" dirty="0" smtClean="0"/>
              <a:t>truktury a aktivity OBSE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cs-CZ" sz="5200" dirty="0" smtClean="0"/>
              <a:t>v oblasti bezpečnosti</a:t>
            </a:r>
            <a:endParaRPr lang="cs-CZ" sz="5200" dirty="0"/>
          </a:p>
        </p:txBody>
      </p:sp>
    </p:spTree>
    <p:extLst>
      <p:ext uri="{BB962C8B-B14F-4D97-AF65-F5344CB8AC3E}">
        <p14:creationId xmlns:p14="http://schemas.microsoft.com/office/powerpoint/2010/main" val="147606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CFE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/>
              <a:t>Smlouva </a:t>
            </a:r>
            <a:r>
              <a:rPr lang="cs-CZ" sz="2500" dirty="0"/>
              <a:t>o </a:t>
            </a:r>
            <a:r>
              <a:rPr lang="cs-CZ" sz="2500" dirty="0" smtClean="0"/>
              <a:t>konvenčních </a:t>
            </a:r>
            <a:r>
              <a:rPr lang="cs-CZ" sz="2500" dirty="0"/>
              <a:t>silách v Evropě (</a:t>
            </a:r>
            <a:r>
              <a:rPr lang="cs-CZ" sz="2500" dirty="0" smtClean="0"/>
              <a:t>CFE/KOS) </a:t>
            </a:r>
            <a:r>
              <a:rPr lang="cs-CZ" sz="2500" dirty="0"/>
              <a:t>je považována za základ stability a bezpečnosti od Atlantiku po Ural a představuje jeden z nejdůležitějších nástrojů kontroly zbrojení v rámci </a:t>
            </a:r>
            <a:r>
              <a:rPr lang="cs-CZ" sz="2500" dirty="0" smtClean="0"/>
              <a:t>OBSE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/>
              <a:t>Právně </a:t>
            </a:r>
            <a:r>
              <a:rPr lang="cs-CZ" sz="2500" dirty="0"/>
              <a:t>závazná smlouva, podepsaná v Paříži v roce 1990 mezi zástupci NATO a Varšavské smlouvy, byla výsledkem pěti let vyjednávání o omezení </a:t>
            </a:r>
            <a:r>
              <a:rPr lang="cs-CZ" sz="2500" dirty="0" smtClean="0"/>
              <a:t>konvenčních </a:t>
            </a:r>
            <a:r>
              <a:rPr lang="cs-CZ" sz="2500" dirty="0"/>
              <a:t>sil v rámci </a:t>
            </a:r>
            <a:r>
              <a:rPr lang="cs-CZ" sz="2500" dirty="0" smtClean="0"/>
              <a:t>KBSE</a:t>
            </a:r>
            <a:endParaRPr lang="cs-CZ" sz="2500" dirty="0"/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/>
              <a:t>Smyslem </a:t>
            </a:r>
            <a:r>
              <a:rPr lang="cs-CZ" sz="2500" dirty="0"/>
              <a:t>smlouvy bylo ustavení vojenské rovnováhy mezi dvěma tehdy soupeřícími </a:t>
            </a:r>
            <a:r>
              <a:rPr lang="cs-CZ" sz="2500" dirty="0" smtClean="0"/>
              <a:t>organizacemi</a:t>
            </a:r>
            <a:r>
              <a:rPr lang="cs-CZ" sz="2500" dirty="0"/>
              <a:t>. Smlouva stanovila početní limity stavu armád a výzbroje a po dvou letech byla doplněna Závěrečným aktem jednání o početních stavech </a:t>
            </a:r>
            <a:r>
              <a:rPr lang="cs-CZ" sz="2500" dirty="0" smtClean="0"/>
              <a:t>konvenčních </a:t>
            </a:r>
            <a:r>
              <a:rPr lang="cs-CZ" sz="2500" dirty="0"/>
              <a:t>sil v Evropě (CFE-1A) ve Vídni. Smlouva ustavila fungující verifikační mechanismus a umožnila zničení více než 50 000 zbraňových </a:t>
            </a:r>
            <a:r>
              <a:rPr lang="cs-CZ" sz="2500" dirty="0" smtClean="0"/>
              <a:t>systémů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/>
              <a:t>Smlouva byla v souvislosti s rozšiřováním NATO revidována (1999)</a:t>
            </a:r>
            <a:endParaRPr lang="cs-CZ" sz="2500" dirty="0"/>
          </a:p>
        </p:txBody>
      </p:sp>
      <p:sp>
        <p:nvSpPr>
          <p:cNvPr id="6" name="Zástupný symbol pro číslo snímku 11"/>
          <p:cNvSpPr>
            <a:spLocks noGrp="1"/>
          </p:cNvSpPr>
          <p:nvPr>
            <p:ph type="sldNum" sz="quarter" idx="12"/>
          </p:nvPr>
        </p:nvSpPr>
        <p:spPr>
          <a:xfrm>
            <a:off x="8820000" y="6624000"/>
            <a:ext cx="825500" cy="180000"/>
          </a:xfrm>
        </p:spPr>
        <p:txBody>
          <a:bodyPr/>
          <a:lstStyle/>
          <a:p>
            <a:pPr>
              <a:defRPr/>
            </a:pPr>
            <a:fld id="{25F09862-6B13-4D1A-9239-1F01BD0BA367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693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476672"/>
            <a:ext cx="8496000" cy="72008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Naplňování </a:t>
            </a:r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CFE </a:t>
            </a:r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(1999) ze </a:t>
            </a:r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strany (A)ČR</a:t>
            </a:r>
            <a:endParaRPr lang="cs-CZ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Zástupný symbol pro obsah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3544973"/>
              </p:ext>
            </p:extLst>
          </p:nvPr>
        </p:nvGraphicFramePr>
        <p:xfrm>
          <a:off x="200472" y="1268760"/>
          <a:ext cx="9505058" cy="5430336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368153"/>
                <a:gridCol w="792088"/>
                <a:gridCol w="1944216"/>
                <a:gridCol w="1944216"/>
                <a:gridCol w="1152128"/>
                <a:gridCol w="1152128"/>
                <a:gridCol w="1152129"/>
              </a:tblGrid>
              <a:tr h="793656"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>
                          <a:effectLst/>
                          <a:latin typeface="+mj-lt"/>
                        </a:rPr>
                        <a:t> </a:t>
                      </a:r>
                      <a:endParaRPr lang="cs-CZ" sz="23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 smtClean="0">
                          <a:effectLst/>
                          <a:latin typeface="+mj-lt"/>
                        </a:rPr>
                        <a:t>Tanky</a:t>
                      </a:r>
                      <a:endParaRPr lang="cs-CZ" sz="2300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>
                          <a:effectLst/>
                          <a:latin typeface="+mj-lt"/>
                        </a:rPr>
                        <a:t>Bojová </a:t>
                      </a:r>
                      <a:r>
                        <a:rPr lang="cs-CZ" sz="2300" dirty="0" smtClean="0">
                          <a:effectLst/>
                          <a:latin typeface="+mj-lt"/>
                        </a:rPr>
                        <a:t>obrněná </a:t>
                      </a:r>
                      <a:r>
                        <a:rPr lang="cs-CZ" sz="2300" dirty="0">
                          <a:effectLst/>
                          <a:latin typeface="+mj-lt"/>
                        </a:rPr>
                        <a:t>vozidla</a:t>
                      </a:r>
                      <a:endParaRPr lang="cs-CZ" sz="23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>
                          <a:effectLst/>
                          <a:latin typeface="+mj-lt"/>
                        </a:rPr>
                        <a:t>Dělostřelecké systémy</a:t>
                      </a:r>
                      <a:endParaRPr lang="cs-CZ" sz="23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>
                          <a:effectLst/>
                          <a:latin typeface="+mj-lt"/>
                        </a:rPr>
                        <a:t>Bojové letouny</a:t>
                      </a:r>
                      <a:endParaRPr lang="cs-CZ" sz="23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 smtClean="0">
                          <a:effectLst/>
                          <a:latin typeface="+mj-lt"/>
                        </a:rPr>
                        <a:t>Bojové vrtulníky</a:t>
                      </a:r>
                      <a:endParaRPr lang="cs-CZ" sz="23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>
                          <a:effectLst/>
                          <a:latin typeface="+mj-lt"/>
                        </a:rPr>
                        <a:t>Osoby</a:t>
                      </a:r>
                      <a:endParaRPr lang="cs-CZ" sz="23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02148"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>
                          <a:effectLst/>
                          <a:latin typeface="+mj-lt"/>
                        </a:rPr>
                        <a:t>1993</a:t>
                      </a:r>
                      <a:endParaRPr lang="cs-CZ" sz="23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>
                          <a:effectLst/>
                          <a:latin typeface="+mj-lt"/>
                        </a:rPr>
                        <a:t>1617</a:t>
                      </a:r>
                      <a:endParaRPr lang="cs-CZ" sz="23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>
                          <a:effectLst/>
                          <a:latin typeface="+mj-lt"/>
                        </a:rPr>
                        <a:t>2315</a:t>
                      </a:r>
                      <a:endParaRPr lang="cs-CZ" sz="23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>
                          <a:effectLst/>
                          <a:latin typeface="+mj-lt"/>
                        </a:rPr>
                        <a:t>1516</a:t>
                      </a:r>
                      <a:endParaRPr lang="cs-CZ" sz="23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>
                          <a:effectLst/>
                          <a:latin typeface="+mj-lt"/>
                        </a:rPr>
                        <a:t>227</a:t>
                      </a:r>
                      <a:endParaRPr lang="cs-CZ" sz="23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>
                          <a:effectLst/>
                          <a:latin typeface="+mj-lt"/>
                        </a:rPr>
                        <a:t>36</a:t>
                      </a:r>
                      <a:endParaRPr lang="cs-CZ" sz="23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>
                          <a:effectLst/>
                          <a:latin typeface="+mj-lt"/>
                        </a:rPr>
                        <a:t>117838</a:t>
                      </a:r>
                      <a:endParaRPr lang="cs-CZ" sz="23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02148"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CFE 1999</a:t>
                      </a:r>
                      <a:endParaRPr lang="cs-CZ" sz="23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957</a:t>
                      </a:r>
                      <a:endParaRPr lang="cs-CZ" sz="23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1367</a:t>
                      </a:r>
                      <a:endParaRPr lang="cs-CZ" sz="23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767</a:t>
                      </a:r>
                      <a:endParaRPr lang="cs-CZ" sz="23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230</a:t>
                      </a:r>
                      <a:endParaRPr lang="cs-CZ" sz="23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50</a:t>
                      </a:r>
                      <a:endParaRPr lang="cs-CZ" sz="23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93333</a:t>
                      </a:r>
                      <a:endParaRPr lang="cs-CZ" sz="23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02148"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>
                          <a:effectLst/>
                          <a:latin typeface="+mj-lt"/>
                        </a:rPr>
                        <a:t>1999</a:t>
                      </a:r>
                      <a:endParaRPr lang="cs-CZ" sz="23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>
                          <a:effectLst/>
                          <a:latin typeface="+mj-lt"/>
                        </a:rPr>
                        <a:t>938</a:t>
                      </a:r>
                      <a:endParaRPr lang="cs-CZ" sz="23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>
                          <a:effectLst/>
                          <a:latin typeface="+mj-lt"/>
                        </a:rPr>
                        <a:t>1219</a:t>
                      </a:r>
                      <a:endParaRPr lang="cs-CZ" sz="23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>
                          <a:effectLst/>
                          <a:latin typeface="+mj-lt"/>
                        </a:rPr>
                        <a:t>754</a:t>
                      </a:r>
                      <a:endParaRPr lang="cs-CZ" sz="23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>
                          <a:effectLst/>
                          <a:latin typeface="+mj-lt"/>
                        </a:rPr>
                        <a:t>114</a:t>
                      </a:r>
                      <a:endParaRPr lang="cs-CZ" sz="23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>
                          <a:effectLst/>
                          <a:latin typeface="+mj-lt"/>
                        </a:rPr>
                        <a:t>34</a:t>
                      </a:r>
                      <a:endParaRPr lang="cs-CZ" sz="23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>
                          <a:effectLst/>
                          <a:latin typeface="+mj-lt"/>
                        </a:rPr>
                        <a:t>58193</a:t>
                      </a:r>
                      <a:endParaRPr lang="cs-CZ" sz="23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02148"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 smtClean="0">
                          <a:effectLst/>
                          <a:latin typeface="+mj-lt"/>
                        </a:rPr>
                        <a:t>2011</a:t>
                      </a:r>
                      <a:endParaRPr lang="cs-CZ" sz="23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 smtClean="0">
                          <a:effectLst/>
                          <a:latin typeface="+mj-lt"/>
                        </a:rPr>
                        <a:t>166</a:t>
                      </a:r>
                      <a:endParaRPr lang="cs-CZ" sz="23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 smtClean="0">
                          <a:effectLst/>
                          <a:latin typeface="+mj-lt"/>
                        </a:rPr>
                        <a:t>494</a:t>
                      </a:r>
                      <a:endParaRPr lang="cs-CZ" sz="23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 smtClean="0">
                          <a:effectLst/>
                          <a:latin typeface="+mj-lt"/>
                        </a:rPr>
                        <a:t>244</a:t>
                      </a:r>
                      <a:endParaRPr lang="cs-CZ" sz="23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 smtClean="0">
                          <a:effectLst/>
                          <a:latin typeface="+mj-lt"/>
                        </a:rPr>
                        <a:t>38</a:t>
                      </a:r>
                      <a:endParaRPr lang="cs-CZ" sz="23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 smtClean="0">
                          <a:effectLst/>
                          <a:latin typeface="+mj-lt"/>
                        </a:rPr>
                        <a:t>25</a:t>
                      </a:r>
                      <a:endParaRPr lang="cs-CZ" sz="23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 smtClean="0">
                          <a:effectLst/>
                          <a:latin typeface="+mj-lt"/>
                        </a:rPr>
                        <a:t>33549</a:t>
                      </a:r>
                      <a:endParaRPr lang="cs-CZ" sz="23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02148"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2012</a:t>
                      </a:r>
                      <a:endParaRPr lang="cs-CZ" sz="23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164</a:t>
                      </a:r>
                      <a:endParaRPr lang="cs-CZ" sz="23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528</a:t>
                      </a:r>
                      <a:endParaRPr lang="cs-CZ" sz="23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194</a:t>
                      </a:r>
                      <a:endParaRPr lang="cs-CZ" sz="23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38</a:t>
                      </a:r>
                      <a:endParaRPr lang="cs-CZ" sz="23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24</a:t>
                      </a:r>
                      <a:endParaRPr lang="cs-CZ" sz="23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33546</a:t>
                      </a:r>
                      <a:endParaRPr lang="cs-CZ" sz="23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02148"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2013</a:t>
                      </a:r>
                      <a:endParaRPr lang="cs-CZ" sz="23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123</a:t>
                      </a:r>
                      <a:endParaRPr lang="cs-CZ" sz="23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501</a:t>
                      </a:r>
                      <a:endParaRPr lang="cs-CZ" sz="23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182</a:t>
                      </a:r>
                      <a:endParaRPr lang="cs-CZ" sz="23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39</a:t>
                      </a:r>
                      <a:endParaRPr lang="cs-CZ" sz="23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24</a:t>
                      </a:r>
                      <a:endParaRPr lang="cs-CZ" sz="23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30021</a:t>
                      </a:r>
                      <a:endParaRPr lang="cs-CZ" sz="23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02148"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2014</a:t>
                      </a:r>
                      <a:endParaRPr lang="cs-CZ" sz="23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123</a:t>
                      </a:r>
                      <a:endParaRPr lang="cs-CZ" sz="23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442</a:t>
                      </a:r>
                      <a:endParaRPr lang="cs-CZ" sz="23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179</a:t>
                      </a:r>
                      <a:endParaRPr lang="cs-CZ" sz="23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39</a:t>
                      </a:r>
                      <a:endParaRPr lang="cs-CZ" sz="23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17</a:t>
                      </a:r>
                      <a:endParaRPr lang="cs-CZ" sz="23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28541</a:t>
                      </a:r>
                      <a:endParaRPr lang="cs-CZ" sz="23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95764"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2015</a:t>
                      </a:r>
                      <a:endParaRPr lang="cs-CZ" sz="23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123</a:t>
                      </a:r>
                      <a:endParaRPr lang="cs-CZ" sz="23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440</a:t>
                      </a:r>
                      <a:endParaRPr lang="cs-CZ" sz="23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179</a:t>
                      </a:r>
                      <a:endParaRPr lang="cs-CZ" sz="23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35</a:t>
                      </a:r>
                      <a:endParaRPr lang="cs-CZ" sz="23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17</a:t>
                      </a:r>
                      <a:endParaRPr lang="cs-CZ" sz="23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29512</a:t>
                      </a:r>
                      <a:endParaRPr lang="cs-CZ" sz="23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32048">
                <a:tc>
                  <a:txBody>
                    <a:bodyPr/>
                    <a:lstStyle/>
                    <a:p>
                      <a:pPr marL="36000" algn="ctr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GB" sz="2300" kern="120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201</a:t>
                      </a:r>
                      <a:r>
                        <a:rPr kumimoji="0" lang="cs-CZ" sz="2300" kern="120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6</a:t>
                      </a:r>
                      <a:endParaRPr kumimoji="0" lang="en-GB" sz="230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36000" algn="ctr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cs-CZ" sz="2300" kern="120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120</a:t>
                      </a:r>
                      <a:endParaRPr kumimoji="0" lang="en-GB" sz="230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36000" algn="ctr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cs-CZ" sz="2300" kern="120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439</a:t>
                      </a:r>
                      <a:endParaRPr kumimoji="0" lang="en-GB" sz="230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36000" algn="ctr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GB" sz="2300" kern="120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1</a:t>
                      </a:r>
                      <a:r>
                        <a:rPr kumimoji="0" lang="cs-CZ" sz="2300" kern="120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79</a:t>
                      </a:r>
                      <a:endParaRPr kumimoji="0" lang="en-GB" sz="230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36000" algn="ctr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GB" sz="2300" kern="120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3</a:t>
                      </a:r>
                      <a:r>
                        <a:rPr kumimoji="0" lang="cs-CZ" sz="2300" kern="120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5</a:t>
                      </a:r>
                      <a:endParaRPr kumimoji="0" lang="en-GB" sz="230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36000" algn="ctr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cs-CZ" sz="2300" kern="120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17</a:t>
                      </a:r>
                      <a:endParaRPr kumimoji="0" lang="en-GB" sz="230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3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30847</a:t>
                      </a:r>
                      <a:endParaRPr kumimoji="0" lang="cs-CZ" sz="23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22136">
                <a:tc>
                  <a:txBody>
                    <a:bodyPr/>
                    <a:lstStyle/>
                    <a:p>
                      <a:pPr marL="36000" algn="ctr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cs-CZ" sz="2300" kern="120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2017</a:t>
                      </a:r>
                      <a:endParaRPr kumimoji="0" lang="en-GB" sz="230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36000" algn="ctr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cs-CZ" sz="2300" kern="120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120</a:t>
                      </a:r>
                      <a:endParaRPr kumimoji="0" lang="en-GB" sz="230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36000" algn="ctr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cs-CZ" sz="2300" kern="120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439</a:t>
                      </a:r>
                      <a:endParaRPr kumimoji="0" lang="en-GB" sz="230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36000" algn="ctr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cs-CZ" sz="2300" kern="120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179</a:t>
                      </a:r>
                      <a:endParaRPr kumimoji="0" lang="en-GB" sz="230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36000" algn="ctr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cs-CZ" sz="2300" kern="120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35</a:t>
                      </a:r>
                      <a:endParaRPr kumimoji="0" lang="en-GB" sz="230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36000" algn="ctr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cs-CZ" sz="2300" kern="120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17</a:t>
                      </a:r>
                      <a:endParaRPr kumimoji="0" lang="en-GB" sz="230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3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30847</a:t>
                      </a:r>
                      <a:endParaRPr kumimoji="0" lang="cs-CZ" sz="23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60040">
                <a:tc>
                  <a:txBody>
                    <a:bodyPr/>
                    <a:lstStyle/>
                    <a:p>
                      <a:pPr marL="36000" algn="ctr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cs-CZ" sz="2300" kern="120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2018</a:t>
                      </a:r>
                      <a:endParaRPr kumimoji="0" lang="en-GB" sz="230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36000" algn="ctr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cs-CZ" sz="2300" kern="120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119</a:t>
                      </a:r>
                      <a:endParaRPr kumimoji="0" lang="en-GB" sz="230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36000" algn="ctr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cs-CZ" sz="2300" kern="120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439</a:t>
                      </a:r>
                      <a:endParaRPr kumimoji="0" lang="en-GB" sz="230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36000" algn="ctr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cs-CZ" sz="2300" kern="120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179</a:t>
                      </a:r>
                      <a:endParaRPr kumimoji="0" lang="en-GB" sz="230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36000" algn="ctr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cs-CZ" sz="2300" kern="120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35</a:t>
                      </a:r>
                      <a:endParaRPr kumimoji="0" lang="en-GB" sz="230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36000" algn="ctr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cs-CZ" sz="2300" kern="120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17</a:t>
                      </a:r>
                      <a:endParaRPr kumimoji="0" lang="en-GB" sz="230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3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32120</a:t>
                      </a:r>
                      <a:endParaRPr kumimoji="0" lang="cs-CZ" sz="23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Zástupný symbol pro číslo snímku 11"/>
          <p:cNvSpPr>
            <a:spLocks noGrp="1"/>
          </p:cNvSpPr>
          <p:nvPr>
            <p:ph type="sldNum" sz="quarter" idx="12"/>
          </p:nvPr>
        </p:nvSpPr>
        <p:spPr>
          <a:xfrm>
            <a:off x="8820000" y="6624000"/>
            <a:ext cx="825500" cy="180000"/>
          </a:xfrm>
        </p:spPr>
        <p:txBody>
          <a:bodyPr/>
          <a:lstStyle/>
          <a:p>
            <a:pPr>
              <a:defRPr/>
            </a:pPr>
            <a:fld id="{25F09862-6B13-4D1A-9239-1F01BD0BA367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749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918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Instituce politicko-vojenské dimenze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/>
              <a:t>Fórum </a:t>
            </a:r>
            <a:r>
              <a:rPr lang="cs-CZ" sz="2500" dirty="0"/>
              <a:t>pro bezpečnostní </a:t>
            </a:r>
            <a:r>
              <a:rPr lang="cs-CZ" sz="2500" dirty="0" smtClean="0"/>
              <a:t>spolupráci:</a:t>
            </a:r>
            <a:endParaRPr lang="cs-CZ" sz="2500" dirty="0"/>
          </a:p>
          <a:p>
            <a:pPr marL="636125" lvl="1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/>
              <a:t>Ustaveno v roce 1992 rozhodnutím Helsinského summitu s cílem vést nové kolo jednání o kontrole zbrojení v důsledku vypuknutí nových ozbrojených konfliktů a zvýšené </a:t>
            </a:r>
            <a:r>
              <a:rPr lang="cs-CZ" sz="2300" dirty="0" smtClean="0"/>
              <a:t>proliferace konvenčních zbraní</a:t>
            </a:r>
            <a:endParaRPr lang="cs-CZ" sz="2300" dirty="0"/>
          </a:p>
          <a:p>
            <a:pPr marL="636125" lvl="1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/>
              <a:t>Fórum </a:t>
            </a:r>
            <a:r>
              <a:rPr lang="cs-CZ" sz="2300" dirty="0"/>
              <a:t>se schází každý týden a pořádá každoroční setkaní zhodnocující implementaci závazku sjednaných členskými státy OBSE v první </a:t>
            </a:r>
            <a:r>
              <a:rPr lang="cs-CZ" sz="2300" dirty="0" smtClean="0"/>
              <a:t>dimenzi</a:t>
            </a:r>
          </a:p>
          <a:p>
            <a:pPr marL="636125" lvl="1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/>
              <a:t>Během 90. let </a:t>
            </a:r>
            <a:r>
              <a:rPr lang="cs-CZ" sz="2300" dirty="0"/>
              <a:t>fórum schválilo mnoho významných dokumentů. Jedním z nejdůležitějších je Kodex chování v politicko-vojenských aspektech bezpečnosti, který se věnuje demokratické kontrole ozbrojených a bezpečnostních sil, mezinárodnímu humanitárnímu právu a principům použití ozbrojené síly na mezinárodní i národní </a:t>
            </a:r>
            <a:r>
              <a:rPr lang="cs-CZ" sz="2300" dirty="0" smtClean="0"/>
              <a:t>úrovni</a:t>
            </a:r>
            <a:endParaRPr lang="cs-CZ" sz="2300" dirty="0"/>
          </a:p>
        </p:txBody>
      </p:sp>
      <p:sp>
        <p:nvSpPr>
          <p:cNvPr id="6" name="Zástupný symbol pro číslo snímku 11"/>
          <p:cNvSpPr>
            <a:spLocks noGrp="1"/>
          </p:cNvSpPr>
          <p:nvPr>
            <p:ph type="sldNum" sz="quarter" idx="12"/>
          </p:nvPr>
        </p:nvSpPr>
        <p:spPr>
          <a:xfrm>
            <a:off x="8820000" y="6624000"/>
            <a:ext cx="825500" cy="180000"/>
          </a:xfrm>
        </p:spPr>
        <p:txBody>
          <a:bodyPr/>
          <a:lstStyle/>
          <a:p>
            <a:pPr>
              <a:defRPr/>
            </a:pPr>
            <a:fld id="{25F09862-6B13-4D1A-9239-1F01BD0BA367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791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918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Instituce politicko-vojenské dimenze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/>
              <a:t>Konzultační </a:t>
            </a:r>
            <a:r>
              <a:rPr lang="cs-CZ" sz="2500" dirty="0"/>
              <a:t>skupina Otevřené </a:t>
            </a:r>
            <a:r>
              <a:rPr lang="cs-CZ" sz="2500" dirty="0" smtClean="0"/>
              <a:t>nebe:</a:t>
            </a:r>
            <a:endParaRPr lang="cs-CZ" sz="2500" dirty="0"/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/>
              <a:t>Projednává otázky týkajících se dodržování Smlouvy o otevřeném nebi podepsané v roce 1992 v Helsinkách (v platnost od 2002). Cílem smlouvy je podporovat transparentnost a otevřenost ve vojenských činnostech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/>
              <a:t>Smlouva ustavila režim pozorovatelských letů, které mohou být prováděny neozbrojenými letadly nad územím signatářských zemí k získávání informací o </a:t>
            </a:r>
            <a:r>
              <a:rPr lang="cs-CZ" sz="2300" dirty="0" smtClean="0"/>
              <a:t>jejich ozbrojených silách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/>
              <a:t>Smlouva </a:t>
            </a:r>
            <a:r>
              <a:rPr lang="cs-CZ" sz="2300" dirty="0"/>
              <a:t>předpokládá rozšíření </a:t>
            </a:r>
            <a:r>
              <a:rPr lang="cs-CZ" sz="2300" dirty="0" smtClean="0"/>
              <a:t>o </a:t>
            </a:r>
            <a:r>
              <a:rPr lang="cs-CZ" sz="2300" dirty="0"/>
              <a:t>další oblasti činnosti, jako je krizový management a ochrana životního prostředí.  </a:t>
            </a:r>
          </a:p>
          <a:p>
            <a:pPr marL="252000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dirty="0"/>
              <a:t>Společná konzultační skupina: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/>
              <a:t>Založená 1990 ve Vídni, řeší nejasnosti a rozdíly v interpretaci </a:t>
            </a:r>
            <a:r>
              <a:rPr lang="cs-CZ" sz="2300" dirty="0" smtClean="0"/>
              <a:t>vztahující </a:t>
            </a:r>
            <a:r>
              <a:rPr lang="cs-CZ" sz="2300" dirty="0"/>
              <a:t>se k ustanovením Smlouvy o </a:t>
            </a:r>
            <a:r>
              <a:rPr lang="cs-CZ" sz="2300" dirty="0" smtClean="0"/>
              <a:t>konvenčních </a:t>
            </a:r>
            <a:r>
              <a:rPr lang="cs-CZ" sz="2300" dirty="0"/>
              <a:t>silách v Evropě. Usiluje o zvýšení efektivity smlouvy, řeší technické otázky, a vyšetřuje spory, které mohou vyvstat při její </a:t>
            </a:r>
            <a:r>
              <a:rPr lang="cs-CZ" sz="2300" dirty="0" smtClean="0"/>
              <a:t>implementaci</a:t>
            </a:r>
            <a:endParaRPr lang="cs-CZ" sz="2300" dirty="0"/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300" dirty="0"/>
          </a:p>
        </p:txBody>
      </p:sp>
      <p:sp>
        <p:nvSpPr>
          <p:cNvPr id="6" name="Zástupný symbol pro číslo snímku 11"/>
          <p:cNvSpPr>
            <a:spLocks noGrp="1"/>
          </p:cNvSpPr>
          <p:nvPr>
            <p:ph type="sldNum" sz="quarter" idx="12"/>
          </p:nvPr>
        </p:nvSpPr>
        <p:spPr>
          <a:xfrm>
            <a:off x="8820000" y="6624000"/>
            <a:ext cx="825500" cy="180000"/>
          </a:xfrm>
        </p:spPr>
        <p:txBody>
          <a:bodyPr/>
          <a:lstStyle/>
          <a:p>
            <a:pPr>
              <a:defRPr/>
            </a:pPr>
            <a:fld id="{25F09862-6B13-4D1A-9239-1F01BD0BA367}" type="slidenum">
              <a:rPr lang="cs-CZ" smtClean="0"/>
              <a:pPr>
                <a:defRPr/>
              </a:pPr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537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918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Instituce politicko-vojenské dimenze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/>
              <a:t>Středisko </a:t>
            </a:r>
            <a:r>
              <a:rPr lang="cs-CZ" sz="2500" dirty="0"/>
              <a:t>prevence konfliktů </a:t>
            </a:r>
            <a:r>
              <a:rPr lang="cs-CZ" sz="2500" dirty="0" smtClean="0"/>
              <a:t>– Sekretariát:</a:t>
            </a:r>
            <a:endParaRPr lang="cs-CZ" sz="2500" dirty="0"/>
          </a:p>
          <a:p>
            <a:pPr marL="636125" lvl="1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/>
              <a:t>Asistuje předsednictví OBSE, Stále radě a Fóru pro bezpečnost a spolupráci při naplňování závazků, smluv a politicko-vojenských dokumentů OBSE a projektů politicko-vojenské </a:t>
            </a:r>
            <a:r>
              <a:rPr lang="cs-CZ" sz="2300" dirty="0" smtClean="0"/>
              <a:t>dimenze</a:t>
            </a:r>
          </a:p>
          <a:p>
            <a:pPr marL="636125" lvl="1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/>
              <a:t>S</a:t>
            </a:r>
            <a:r>
              <a:rPr lang="cs-CZ" sz="2300" dirty="0"/>
              <a:t> pomocí komunikačního systému OBSE zajišťuje spojení mezi hlavními městy členských států, a poskytuje pomoc při implementaci prostředků budování důvěry a bezpečnosti (</a:t>
            </a:r>
            <a:r>
              <a:rPr lang="cs-CZ" sz="2300" dirty="0" err="1"/>
              <a:t>CSBMs</a:t>
            </a:r>
            <a:r>
              <a:rPr lang="cs-CZ" sz="2300" dirty="0"/>
              <a:t>) dohodnuté ve Vídeňském dokumentu v roce </a:t>
            </a:r>
            <a:r>
              <a:rPr lang="cs-CZ" sz="2300" dirty="0" smtClean="0"/>
              <a:t>1999</a:t>
            </a:r>
            <a:endParaRPr lang="cs-CZ" sz="2300" dirty="0"/>
          </a:p>
          <a:p>
            <a:pPr marL="636125" lvl="1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/>
              <a:t>Středisko také pomáhá předsednictví OBSE při organizaci Roční revizní bezpečnostní konference a distribuuje relevantní </a:t>
            </a:r>
            <a:r>
              <a:rPr lang="cs-CZ" sz="2300" dirty="0" smtClean="0"/>
              <a:t>dokumenty</a:t>
            </a:r>
            <a:endParaRPr lang="cs-CZ" sz="2300" dirty="0"/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300" dirty="0"/>
          </a:p>
        </p:txBody>
      </p:sp>
      <p:sp>
        <p:nvSpPr>
          <p:cNvPr id="6" name="Zástupný symbol pro číslo snímku 11"/>
          <p:cNvSpPr>
            <a:spLocks noGrp="1"/>
          </p:cNvSpPr>
          <p:nvPr>
            <p:ph type="sldNum" sz="quarter" idx="12"/>
          </p:nvPr>
        </p:nvSpPr>
        <p:spPr>
          <a:xfrm>
            <a:off x="8820000" y="6624000"/>
            <a:ext cx="825500" cy="180000"/>
          </a:xfrm>
        </p:spPr>
        <p:txBody>
          <a:bodyPr/>
          <a:lstStyle/>
          <a:p>
            <a:pPr>
              <a:defRPr/>
            </a:pPr>
            <a:fld id="{25F09862-6B13-4D1A-9239-1F01BD0BA367}" type="slidenum">
              <a:rPr lang="cs-CZ" smtClean="0"/>
              <a:pPr>
                <a:defRPr/>
              </a:pPr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776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918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Prevence konfliktů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/>
              <a:t>Tradiční </a:t>
            </a:r>
            <a:r>
              <a:rPr lang="cs-CZ" sz="2500" dirty="0"/>
              <a:t>role OBSE jako fóra pro politické konzultace a jednání se v důsledku řady vnitřních a etnických konfliktů 90. let postupně rozšířila o nové funkce v oblasti včasného varování, prevence konfliktů a obnovy konflikty postižených </a:t>
            </a:r>
            <a:r>
              <a:rPr lang="cs-CZ" sz="2500" dirty="0" smtClean="0"/>
              <a:t>oblastí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/>
              <a:t>S</a:t>
            </a:r>
            <a:r>
              <a:rPr lang="cs-CZ" sz="2500" dirty="0"/>
              <a:t> pomocí svých institucí a informačních sítí OBSE monitoruje napětí přerůstající v konflikt a snaží se podnikat okamžité kroky k jeho </a:t>
            </a:r>
            <a:r>
              <a:rPr lang="cs-CZ" sz="2500" dirty="0" smtClean="0"/>
              <a:t>deeskalaci</a:t>
            </a:r>
            <a:r>
              <a:rPr lang="cs-CZ" sz="2500" dirty="0"/>
              <a:t>. Aktivita OBSE pokrývá oblasti Balkánu, Kavkazu a střední Asie, kde spolupracuje s OSN a ostatními mezinárodními </a:t>
            </a:r>
            <a:r>
              <a:rPr lang="cs-CZ" sz="2500" dirty="0" smtClean="0"/>
              <a:t>organizacemi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/>
              <a:t>OBSE </a:t>
            </a:r>
            <a:r>
              <a:rPr lang="cs-CZ" sz="2500" dirty="0"/>
              <a:t>na tomto poli vyvinula několik specifických nástrojů. Příkladem je zřízení úřadu  Vysoké komisaře OBSE pro národnostní menšiny, který pomáhá předcházet eskalaci etnického </a:t>
            </a:r>
            <a:r>
              <a:rPr lang="cs-CZ" sz="2500" dirty="0" smtClean="0"/>
              <a:t>napětí</a:t>
            </a:r>
            <a:endParaRPr lang="cs-CZ" sz="2500" dirty="0"/>
          </a:p>
        </p:txBody>
      </p:sp>
      <p:sp>
        <p:nvSpPr>
          <p:cNvPr id="6" name="Zástupný symbol pro číslo snímku 11"/>
          <p:cNvSpPr>
            <a:spLocks noGrp="1"/>
          </p:cNvSpPr>
          <p:nvPr>
            <p:ph type="sldNum" sz="quarter" idx="12"/>
          </p:nvPr>
        </p:nvSpPr>
        <p:spPr>
          <a:xfrm>
            <a:off x="8820000" y="6624000"/>
            <a:ext cx="825500" cy="180000"/>
          </a:xfrm>
        </p:spPr>
        <p:txBody>
          <a:bodyPr/>
          <a:lstStyle/>
          <a:p>
            <a:pPr>
              <a:defRPr/>
            </a:pPr>
            <a:fld id="{25F09862-6B13-4D1A-9239-1F01BD0BA367}" type="slidenum">
              <a:rPr lang="cs-CZ" smtClean="0"/>
              <a:pPr>
                <a:defRPr/>
              </a:pPr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062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918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Prevence konfliktů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Vysoký komisař pro národnostní </a:t>
            </a:r>
            <a:r>
              <a:rPr lang="cs-CZ" sz="2500" dirty="0" smtClean="0"/>
              <a:t>menšiny:</a:t>
            </a:r>
          </a:p>
          <a:p>
            <a:pPr marL="636125" lvl="1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/>
              <a:t>Zřízen </a:t>
            </a:r>
            <a:r>
              <a:rPr lang="cs-CZ" sz="2300" dirty="0"/>
              <a:t>v Haagu v roce 1993 v reakci na konflikt v bývalé </a:t>
            </a:r>
            <a:r>
              <a:rPr lang="cs-CZ" sz="2300" dirty="0" smtClean="0"/>
              <a:t>Jugoslávii</a:t>
            </a:r>
          </a:p>
          <a:p>
            <a:pPr marL="636125" lvl="1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/>
              <a:t>Jeho úkolem je identifikovat a usilovat o včasné řešení etnického napětí, které může ohrozit mír, stabilitu a přátelské vztahy mezi členskými státy. V souladu se svým mandátem představuje „instrument předcházení konfliktů v nejranější možné fázi.“</a:t>
            </a:r>
          </a:p>
          <a:p>
            <a:pPr marL="636125" lvl="1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/>
              <a:t>Vysoký komisař poskytuje včasné varování a poradenství v situacích etnického </a:t>
            </a:r>
            <a:r>
              <a:rPr lang="cs-CZ" sz="2300" dirty="0" smtClean="0"/>
              <a:t>napětí</a:t>
            </a:r>
            <a:endParaRPr lang="cs-CZ" sz="2300" dirty="0"/>
          </a:p>
        </p:txBody>
      </p:sp>
      <p:sp>
        <p:nvSpPr>
          <p:cNvPr id="6" name="Zástupný symbol pro číslo snímku 11"/>
          <p:cNvSpPr>
            <a:spLocks noGrp="1"/>
          </p:cNvSpPr>
          <p:nvPr>
            <p:ph type="sldNum" sz="quarter" idx="12"/>
          </p:nvPr>
        </p:nvSpPr>
        <p:spPr>
          <a:xfrm>
            <a:off x="8820000" y="6624000"/>
            <a:ext cx="825500" cy="180000"/>
          </a:xfrm>
        </p:spPr>
        <p:txBody>
          <a:bodyPr/>
          <a:lstStyle/>
          <a:p>
            <a:pPr>
              <a:defRPr/>
            </a:pPr>
            <a:fld id="{25F09862-6B13-4D1A-9239-1F01BD0BA367}" type="slidenum">
              <a:rPr lang="cs-CZ" smtClean="0"/>
              <a:pPr>
                <a:defRPr/>
              </a:pPr>
              <a:t>26</a:t>
            </a:fld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2000672" y="4690634"/>
            <a:ext cx="3096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err="1" smtClean="0"/>
              <a:t>Lamberto</a:t>
            </a:r>
            <a:r>
              <a:rPr lang="cs-CZ" b="1" dirty="0" smtClean="0"/>
              <a:t> ZANNIER</a:t>
            </a:r>
          </a:p>
          <a:p>
            <a:r>
              <a:rPr lang="cs-CZ" dirty="0" smtClean="0"/>
              <a:t>Itálie, od 18.7.2017</a:t>
            </a:r>
          </a:p>
          <a:p>
            <a:r>
              <a:rPr lang="cs-CZ" dirty="0" smtClean="0"/>
              <a:t>Bývalý GT OBSE</a:t>
            </a:r>
            <a:endParaRPr lang="cs-CZ" dirty="0"/>
          </a:p>
        </p:txBody>
      </p:sp>
      <p:pic>
        <p:nvPicPr>
          <p:cNvPr id="7" name="obrázek 2" descr="http://www.osce.org/files/imagecache/10_large_gallery/images/hires/9/0/102776.jpg?13714591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0952" y="4077072"/>
            <a:ext cx="4996069" cy="27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368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918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Hospodářsko-enviromentální dimenze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/>
              <a:t>Třebaže </a:t>
            </a:r>
            <a:r>
              <a:rPr lang="cs-CZ" sz="2500" dirty="0"/>
              <a:t>OBSE není primárně hospodářskou organizací ani organizací na poli ochrany životního prostředí, organizace si klade za cíl podporovat hospodářskou prosperitu a spolupráci v oblasti ochrany životního prostředí, kterou považuje jako příspěvek k posílení mezinárodní bezpečnosti a </a:t>
            </a:r>
            <a:r>
              <a:rPr lang="cs-CZ" sz="2500" dirty="0" smtClean="0"/>
              <a:t>stability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/>
              <a:t>Oblasti </a:t>
            </a:r>
            <a:r>
              <a:rPr lang="cs-CZ" sz="2500" dirty="0"/>
              <a:t>hospodářství a životního prostředí jsou součástí agendy OBSE od Helsinské konference. Jejich zařazení do Závěrečného aktu reflektuje snahu o celostní přístup Organizace k otázce </a:t>
            </a:r>
            <a:r>
              <a:rPr lang="cs-CZ" sz="2500" dirty="0" smtClean="0"/>
              <a:t>bezpečnosti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/>
              <a:t>Závěrečný </a:t>
            </a:r>
            <a:r>
              <a:rPr lang="cs-CZ" sz="2500" dirty="0"/>
              <a:t>akt </a:t>
            </a:r>
            <a:r>
              <a:rPr lang="cs-CZ" sz="2500" dirty="0" smtClean="0"/>
              <a:t>KBSE </a:t>
            </a:r>
            <a:r>
              <a:rPr lang="cs-CZ" sz="2500" dirty="0"/>
              <a:t>se v této oblasti soustředil na otázky hospodářského rozvoje, vědy, technologie a ochrany životního prostředí a jejich úlohy ve vztahu k mezinárodní </a:t>
            </a:r>
            <a:r>
              <a:rPr lang="cs-CZ" sz="2500" dirty="0" smtClean="0"/>
              <a:t>bezpečnosti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/>
              <a:t>Bylo </a:t>
            </a:r>
            <a:r>
              <a:rPr lang="cs-CZ" sz="2500" dirty="0"/>
              <a:t>ustaveno Hospodářské fórum, zřízena funkce Koordinátora pro oblast hospodářství a životního prostředí a vznikl Podvýbor </a:t>
            </a:r>
            <a:r>
              <a:rPr lang="cs-CZ" sz="2500" dirty="0" smtClean="0"/>
              <a:t>Stálé </a:t>
            </a:r>
            <a:r>
              <a:rPr lang="cs-CZ" sz="2500" dirty="0"/>
              <a:t>rady pro hospodářství a životní </a:t>
            </a:r>
            <a:r>
              <a:rPr lang="cs-CZ" sz="2500" dirty="0" smtClean="0"/>
              <a:t>prostředí</a:t>
            </a:r>
            <a:endParaRPr lang="cs-CZ" sz="2500" dirty="0"/>
          </a:p>
        </p:txBody>
      </p:sp>
      <p:sp>
        <p:nvSpPr>
          <p:cNvPr id="6" name="Zástupný symbol pro číslo snímku 11"/>
          <p:cNvSpPr>
            <a:spLocks noGrp="1"/>
          </p:cNvSpPr>
          <p:nvPr>
            <p:ph type="sldNum" sz="quarter" idx="12"/>
          </p:nvPr>
        </p:nvSpPr>
        <p:spPr>
          <a:xfrm>
            <a:off x="8820000" y="6624000"/>
            <a:ext cx="825500" cy="180000"/>
          </a:xfrm>
        </p:spPr>
        <p:txBody>
          <a:bodyPr/>
          <a:lstStyle/>
          <a:p>
            <a:pPr>
              <a:defRPr/>
            </a:pPr>
            <a:fld id="{25F09862-6B13-4D1A-9239-1F01BD0BA367}" type="slidenum">
              <a:rPr lang="cs-CZ" smtClean="0"/>
              <a:pPr>
                <a:defRPr/>
              </a:pPr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509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918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Hospodářsko-enviromentální dimenze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cs-CZ" sz="2500" dirty="0" smtClean="0"/>
              <a:t>OBSE </a:t>
            </a:r>
            <a:r>
              <a:rPr lang="cs-CZ" sz="2500" dirty="0"/>
              <a:t>podporuje dialog v oblasti hospodářství a životního prostředí prostřednictvím pravidelných setkání svých stálých orgánů ve Vídni (Stálá rada a Podvýbor pro hospodářství a životní prostředí). Operativní činnost se provádí na místě v rámci institucí a misí </a:t>
            </a:r>
            <a:r>
              <a:rPr lang="cs-CZ" sz="2500" dirty="0" smtClean="0"/>
              <a:t>OBSE</a:t>
            </a:r>
          </a:p>
          <a:p>
            <a:pPr algn="just">
              <a:lnSpc>
                <a:spcPct val="80000"/>
              </a:lnSpc>
            </a:pPr>
            <a:r>
              <a:rPr lang="cs-CZ" sz="2500" dirty="0"/>
              <a:t>OBSE organizuje Ekonomické fórum, na kterém se každoročně schází představitelé členských států. Fórum vydává doporučení a slouží jako platforma pro dialog mezi vládami </a:t>
            </a:r>
            <a:r>
              <a:rPr lang="cs-CZ" sz="2500" dirty="0" smtClean="0"/>
              <a:t>a zástupci hospodářského </a:t>
            </a:r>
            <a:r>
              <a:rPr lang="cs-CZ" sz="2500" dirty="0"/>
              <a:t>života, akademické obce a občanské společnosti</a:t>
            </a:r>
          </a:p>
          <a:p>
            <a:pPr algn="just">
              <a:lnSpc>
                <a:spcPct val="80000"/>
              </a:lnSpc>
            </a:pPr>
            <a:r>
              <a:rPr lang="cs-CZ" sz="2500" dirty="0" smtClean="0"/>
              <a:t>Agenda </a:t>
            </a:r>
            <a:r>
              <a:rPr lang="cs-CZ" sz="2500" dirty="0"/>
              <a:t>druhé dimenze dnes zahrnuje především aktivity na poli zpracování nebezpečnému odpadu, nakládání s vodními zdroji, a boje korupci, praní špinavých peněz a obchodu s </a:t>
            </a:r>
            <a:r>
              <a:rPr lang="cs-CZ" sz="2500" dirty="0" smtClean="0"/>
              <a:t>lidmi</a:t>
            </a:r>
            <a:endParaRPr lang="cs-CZ" sz="2500" dirty="0"/>
          </a:p>
          <a:p>
            <a:pPr>
              <a:lnSpc>
                <a:spcPct val="80000"/>
              </a:lnSpc>
              <a:defRPr/>
            </a:pPr>
            <a:endParaRPr lang="cs-CZ" sz="2500" dirty="0"/>
          </a:p>
        </p:txBody>
      </p:sp>
      <p:sp>
        <p:nvSpPr>
          <p:cNvPr id="6" name="Zástupný symbol pro číslo snímku 11"/>
          <p:cNvSpPr>
            <a:spLocks noGrp="1"/>
          </p:cNvSpPr>
          <p:nvPr>
            <p:ph type="sldNum" sz="quarter" idx="12"/>
          </p:nvPr>
        </p:nvSpPr>
        <p:spPr>
          <a:xfrm>
            <a:off x="8820000" y="6624000"/>
            <a:ext cx="825500" cy="180000"/>
          </a:xfrm>
        </p:spPr>
        <p:txBody>
          <a:bodyPr/>
          <a:lstStyle/>
          <a:p>
            <a:pPr>
              <a:defRPr/>
            </a:pPr>
            <a:fld id="{25F09862-6B13-4D1A-9239-1F01BD0BA367}" type="slidenum">
              <a:rPr lang="cs-CZ" smtClean="0"/>
              <a:pPr>
                <a:defRPr/>
              </a:pPr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469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918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Instituce </a:t>
            </a:r>
            <a:r>
              <a:rPr lang="cs-CZ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</a:t>
            </a:r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.-environmentální dimenze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dirty="0" smtClean="0"/>
              <a:t>Koordinátor </a:t>
            </a:r>
            <a:r>
              <a:rPr lang="cs-CZ" dirty="0"/>
              <a:t>aktivit OBSE v oblasti hospodářství a životního </a:t>
            </a:r>
            <a:r>
              <a:rPr lang="cs-CZ" dirty="0" smtClean="0"/>
              <a:t>prostředí:</a:t>
            </a:r>
            <a:endParaRPr lang="cs-CZ" dirty="0"/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/>
              <a:t>Funkce koordinátora byla ustavena 1997 s cílem poskytnout větší prostor hospodářským aspektům bezpečnosti v oblasti teritoriální působnosti </a:t>
            </a:r>
            <a:r>
              <a:rPr lang="cs-CZ" sz="2300" dirty="0" smtClean="0"/>
              <a:t>OBSE</a:t>
            </a:r>
            <a:endParaRPr lang="cs-CZ" sz="2300" dirty="0"/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/>
              <a:t>Koordinátor </a:t>
            </a:r>
            <a:r>
              <a:rPr lang="cs-CZ" sz="2300" dirty="0" smtClean="0"/>
              <a:t>má </a:t>
            </a:r>
            <a:r>
              <a:rPr lang="cs-CZ" sz="2300" dirty="0"/>
              <a:t>za úkol posilovat schopnost Stále rady a ostatních institucí OBSE zabývat se hospodářskými, sociálními a </a:t>
            </a:r>
            <a:r>
              <a:rPr lang="cs-CZ" sz="2300" dirty="0" err="1"/>
              <a:t>eviromentálními</a:t>
            </a:r>
            <a:r>
              <a:rPr lang="cs-CZ" sz="2300" dirty="0"/>
              <a:t> aspekty </a:t>
            </a:r>
            <a:r>
              <a:rPr lang="cs-CZ" sz="2300" dirty="0" smtClean="0"/>
              <a:t>bezpečnosti</a:t>
            </a:r>
            <a:endParaRPr lang="cs-CZ" sz="2300" dirty="0"/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/>
              <a:t>Zajišťuje spolupráci s relevantními mezinárodními organizacemi, nevládními organizacemi a soukromým </a:t>
            </a:r>
            <a:r>
              <a:rPr lang="cs-CZ" sz="2300" dirty="0" smtClean="0"/>
              <a:t>sektorem</a:t>
            </a:r>
            <a:endParaRPr lang="cs-CZ" sz="2300" dirty="0"/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/>
              <a:t>Spolupodílí se na formulaci programu činnosti druhé dimenze a koordinuje hospodářské a enviromentální činnosti v misích </a:t>
            </a:r>
            <a:r>
              <a:rPr lang="cs-CZ" sz="2300" dirty="0" smtClean="0"/>
              <a:t>OBSE</a:t>
            </a:r>
            <a:endParaRPr lang="cs-CZ" sz="2300" dirty="0"/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300" dirty="0"/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300" dirty="0"/>
          </a:p>
        </p:txBody>
      </p:sp>
      <p:sp>
        <p:nvSpPr>
          <p:cNvPr id="6" name="Zástupný symbol pro číslo snímku 11"/>
          <p:cNvSpPr>
            <a:spLocks noGrp="1"/>
          </p:cNvSpPr>
          <p:nvPr>
            <p:ph type="sldNum" sz="quarter" idx="12"/>
          </p:nvPr>
        </p:nvSpPr>
        <p:spPr>
          <a:xfrm>
            <a:off x="8820000" y="6624000"/>
            <a:ext cx="825500" cy="180000"/>
          </a:xfrm>
        </p:spPr>
        <p:txBody>
          <a:bodyPr/>
          <a:lstStyle/>
          <a:p>
            <a:pPr>
              <a:defRPr/>
            </a:pPr>
            <a:fld id="{25F09862-6B13-4D1A-9239-1F01BD0BA367}" type="slidenum">
              <a:rPr lang="cs-CZ" smtClean="0"/>
              <a:pPr>
                <a:defRPr/>
              </a:pPr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868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Cíle přednášky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500" dirty="0" smtClean="0"/>
              <a:t>Seznámit s </a:t>
            </a:r>
            <a:r>
              <a:rPr lang="cs-CZ" sz="2500" dirty="0"/>
              <a:t>úlohou OBSE a její agendou na poli evropské </a:t>
            </a:r>
            <a:r>
              <a:rPr lang="cs-CZ" sz="2500" dirty="0" smtClean="0"/>
              <a:t>bezpečnosti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500" dirty="0" smtClean="0"/>
              <a:t>Přiblížit </a:t>
            </a:r>
            <a:r>
              <a:rPr lang="cs-CZ" sz="2500" dirty="0"/>
              <a:t>aktivitu OBSE ve všech třech dimenzích činnosti: politicko-vojenské, hospodářské a enviromentální a </a:t>
            </a:r>
            <a:r>
              <a:rPr lang="cs-CZ" sz="2500" dirty="0" smtClean="0"/>
              <a:t>lidsko-právní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500" dirty="0" smtClean="0"/>
              <a:t>Nastínit </a:t>
            </a:r>
            <a:r>
              <a:rPr lang="cs-CZ" sz="2500" dirty="0"/>
              <a:t>mechanismy kontroly zbrojení, prevence konfliktů, hospodářské spolupráce demokratizace a ochrany lidských </a:t>
            </a:r>
            <a:r>
              <a:rPr lang="cs-CZ" sz="2500" dirty="0" smtClean="0"/>
              <a:t>práv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500" dirty="0" smtClean="0"/>
              <a:t>Poukázat </a:t>
            </a:r>
            <a:r>
              <a:rPr lang="cs-CZ" sz="2500" dirty="0"/>
              <a:t>na ostatní činnosti OBSE související s udržováním bezpečnosti v </a:t>
            </a:r>
            <a:r>
              <a:rPr lang="cs-CZ" sz="2500" dirty="0" smtClean="0"/>
              <a:t>Evropě</a:t>
            </a:r>
            <a:endParaRPr lang="cs-CZ" sz="2500" dirty="0"/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cs-CZ" sz="2500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>
          <a:xfrm>
            <a:off x="8820000" y="6624000"/>
            <a:ext cx="825500" cy="180000"/>
          </a:xfrm>
        </p:spPr>
        <p:txBody>
          <a:bodyPr/>
          <a:lstStyle/>
          <a:p>
            <a:pPr>
              <a:defRPr/>
            </a:pPr>
            <a:fld id="{25F09862-6B13-4D1A-9239-1F01BD0BA367}" type="slidenum">
              <a:rPr lang="cs-CZ" sz="1000" b="1" smtClean="0">
                <a:solidFill>
                  <a:schemeClr val="tx1"/>
                </a:solidFill>
                <a:latin typeface="+mj-lt"/>
              </a:rPr>
              <a:pPr>
                <a:defRPr/>
              </a:pPr>
              <a:t>3</a:t>
            </a:fld>
            <a:endParaRPr lang="cs-CZ" sz="1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Zástupný symbol pro číslo snímku 11"/>
          <p:cNvSpPr txBox="1">
            <a:spLocks/>
          </p:cNvSpPr>
          <p:nvPr/>
        </p:nvSpPr>
        <p:spPr>
          <a:xfrm>
            <a:off x="8820000" y="6624000"/>
            <a:ext cx="825500" cy="180000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cs-CZ"/>
            </a:defPPr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7890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5781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43672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91563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394539" algn="l" defTabSz="957816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873447" algn="l" defTabSz="957816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352355" algn="l" defTabSz="957816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31263" algn="l" defTabSz="957816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5F09862-6B13-4D1A-9239-1F01BD0BA367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918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Lidsko-právní dimenze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lvl="1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dirty="0" smtClean="0"/>
              <a:t>OBSE </a:t>
            </a:r>
            <a:r>
              <a:rPr lang="cs-CZ" dirty="0"/>
              <a:t>byla vytvořena jako bezpečnostní organizace, ale nezabývá se výlučně otázkami vojenské bezpečnosti a kontroly zbrojení. OBSE obhajuje široké pojetí bezpečnosti zahrnující i problematiku lidských </a:t>
            </a:r>
            <a:r>
              <a:rPr lang="cs-CZ" dirty="0" smtClean="0"/>
              <a:t>práv</a:t>
            </a:r>
          </a:p>
          <a:p>
            <a:pPr marL="252000" lvl="1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dirty="0" smtClean="0"/>
              <a:t>Poprvé </a:t>
            </a:r>
            <a:r>
              <a:rPr lang="cs-CZ" dirty="0"/>
              <a:t>se problematika lidských práv stala integrální součástí regionálního bezpečnostního uspořádání v Závěrečném aktu Helsinské konference. Ten postavil lidská práva naroveň politicko-vojenským a hospodářským otázkám, což představovalo mezník v historii ochrany lidských </a:t>
            </a:r>
            <a:r>
              <a:rPr lang="cs-CZ" dirty="0" smtClean="0"/>
              <a:t>práv</a:t>
            </a:r>
          </a:p>
          <a:p>
            <a:pPr marL="252000" lvl="1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dirty="0" smtClean="0"/>
              <a:t>Řada </a:t>
            </a:r>
            <a:r>
              <a:rPr lang="cs-CZ" dirty="0"/>
              <a:t>etnických konfliktů 90. let doprovázených hromadným porušováním lidských práv potvrdila správnost širokého konceptu bezpečnosti OBSE v tom smyslu, že svobodná společnost umožňující každému plně se podílet na veřejném životě je zárukou proti násilí a </a:t>
            </a:r>
            <a:r>
              <a:rPr lang="cs-CZ" dirty="0" smtClean="0"/>
              <a:t>nestabilitě</a:t>
            </a:r>
            <a:endParaRPr lang="cs-CZ" dirty="0"/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300" dirty="0"/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300" dirty="0"/>
          </a:p>
        </p:txBody>
      </p:sp>
      <p:sp>
        <p:nvSpPr>
          <p:cNvPr id="6" name="Zástupný symbol pro číslo snímku 11"/>
          <p:cNvSpPr>
            <a:spLocks noGrp="1"/>
          </p:cNvSpPr>
          <p:nvPr>
            <p:ph type="sldNum" sz="quarter" idx="12"/>
          </p:nvPr>
        </p:nvSpPr>
        <p:spPr>
          <a:xfrm>
            <a:off x="8820000" y="6624000"/>
            <a:ext cx="825500" cy="180000"/>
          </a:xfrm>
        </p:spPr>
        <p:txBody>
          <a:bodyPr/>
          <a:lstStyle/>
          <a:p>
            <a:pPr>
              <a:defRPr/>
            </a:pPr>
            <a:fld id="{25F09862-6B13-4D1A-9239-1F01BD0BA367}" type="slidenum">
              <a:rPr lang="cs-CZ" smtClean="0"/>
              <a:pPr>
                <a:defRPr/>
              </a:pPr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480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918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Lidsko-právní dimenze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lvl="1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dirty="0" smtClean="0"/>
              <a:t>OBSE - jako </a:t>
            </a:r>
            <a:r>
              <a:rPr lang="cs-CZ" dirty="0"/>
              <a:t>politický </a:t>
            </a:r>
            <a:r>
              <a:rPr lang="cs-CZ" dirty="0" smtClean="0"/>
              <a:t>proces - nevytváří </a:t>
            </a:r>
            <a:r>
              <a:rPr lang="cs-CZ" dirty="0"/>
              <a:t>právně závazné normy a principy v oblasti lidských práv. Závazky z oblasti lidské dimenze OBSE jsou politického charakteru: nejsou sice právně vynutitelné, ale politicky zavazují členské státy k naplňování dohodnutých </a:t>
            </a:r>
            <a:r>
              <a:rPr lang="cs-CZ" dirty="0" smtClean="0"/>
              <a:t>principů</a:t>
            </a:r>
          </a:p>
          <a:p>
            <a:pPr marL="252000" lvl="1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dirty="0" smtClean="0"/>
              <a:t>V</a:t>
            </a:r>
            <a:r>
              <a:rPr lang="cs-CZ" dirty="0"/>
              <a:t> mnoha případech závazky lidské dimenze OBSE překračují mezinárodněprávní úpravu lidských práv. Státy OBSE v rámci lidské dimenze například souhlasily, že pluralitní demokracie založená na vládě práva je jedinými způsobem vlády zajišťující efektivní ochranu lidských </a:t>
            </a:r>
            <a:r>
              <a:rPr lang="cs-CZ" dirty="0" smtClean="0"/>
              <a:t>práv</a:t>
            </a:r>
          </a:p>
          <a:p>
            <a:pPr marL="252000" lvl="1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dirty="0" smtClean="0"/>
              <a:t>OBSE </a:t>
            </a:r>
            <a:r>
              <a:rPr lang="cs-CZ" dirty="0"/>
              <a:t>bývá v tomto ohledu také někdy označována jako </a:t>
            </a:r>
            <a:r>
              <a:rPr lang="cs-CZ" dirty="0" smtClean="0"/>
              <a:t>pan-Evropský </a:t>
            </a:r>
            <a:r>
              <a:rPr lang="cs-CZ" dirty="0"/>
              <a:t>společenský řád. OBSE se nepovažuje pouze za mezinárodní organizací, ale za společenství </a:t>
            </a:r>
            <a:r>
              <a:rPr lang="cs-CZ" dirty="0" smtClean="0"/>
              <a:t>hodnot, </a:t>
            </a:r>
            <a:r>
              <a:rPr lang="cs-CZ" dirty="0"/>
              <a:t>ve kterém pluralitní demokracie, právní řád a ochrana lidských práv hrají prvořadou </a:t>
            </a:r>
            <a:r>
              <a:rPr lang="cs-CZ" dirty="0" smtClean="0"/>
              <a:t>úlohu</a:t>
            </a:r>
            <a:endParaRPr lang="cs-CZ" dirty="0"/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300" dirty="0"/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300" dirty="0"/>
          </a:p>
        </p:txBody>
      </p:sp>
      <p:sp>
        <p:nvSpPr>
          <p:cNvPr id="6" name="Zástupný symbol pro číslo snímku 11"/>
          <p:cNvSpPr>
            <a:spLocks noGrp="1"/>
          </p:cNvSpPr>
          <p:nvPr>
            <p:ph type="sldNum" sz="quarter" idx="12"/>
          </p:nvPr>
        </p:nvSpPr>
        <p:spPr>
          <a:xfrm>
            <a:off x="8820000" y="6624000"/>
            <a:ext cx="825500" cy="180000"/>
          </a:xfrm>
        </p:spPr>
        <p:txBody>
          <a:bodyPr/>
          <a:lstStyle/>
          <a:p>
            <a:pPr>
              <a:defRPr/>
            </a:pPr>
            <a:fld id="{25F09862-6B13-4D1A-9239-1F01BD0BA367}" type="slidenum">
              <a:rPr lang="cs-CZ" smtClean="0"/>
              <a:pPr>
                <a:defRPr/>
              </a:pPr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893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918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Lidsko-právní dimenze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lvl="1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dirty="0" smtClean="0"/>
              <a:t>V </a:t>
            </a:r>
            <a:r>
              <a:rPr lang="cs-CZ" dirty="0"/>
              <a:t>rámci OBSE nejsou otázky týkajících se lidských práv, základních svobod a právního řádu považovány za vnitřní záležitost státu, nýbrž jsou považovány za záležitost mezinárodního zájmu, neboť respektovaní těchto práv představuje jeden ze základů mezinárodního řádu (Moskevský dokument, </a:t>
            </a:r>
            <a:r>
              <a:rPr lang="cs-CZ" dirty="0" smtClean="0"/>
              <a:t>1991)</a:t>
            </a:r>
          </a:p>
          <a:p>
            <a:pPr marL="252000" lvl="1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dirty="0" smtClean="0"/>
              <a:t>Členské </a:t>
            </a:r>
            <a:r>
              <a:rPr lang="cs-CZ" dirty="0"/>
              <a:t>státy OBSE se nemohou dovolávat principu neintervence a bránit diskuzi o lidských právech ve svých zemích. OBSE je v tomto smyslu nejen společenství hodnot ale i zodpovědnosti: členské státy OBSE jsou nejen oprávněni kritizovat ostatní členské státy s ohledem na lidská práva, ale mají také povinnost těmto státům pomoci při řešení problémů spjatých s ochranou lidských </a:t>
            </a:r>
            <a:r>
              <a:rPr lang="cs-CZ" dirty="0" smtClean="0"/>
              <a:t>práv</a:t>
            </a:r>
            <a:endParaRPr lang="cs-CZ" dirty="0"/>
          </a:p>
          <a:p>
            <a:pPr marL="636125" lvl="1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300" dirty="0"/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300" dirty="0"/>
          </a:p>
        </p:txBody>
      </p:sp>
      <p:sp>
        <p:nvSpPr>
          <p:cNvPr id="6" name="Zástupný symbol pro číslo snímku 11"/>
          <p:cNvSpPr>
            <a:spLocks noGrp="1"/>
          </p:cNvSpPr>
          <p:nvPr>
            <p:ph type="sldNum" sz="quarter" idx="12"/>
          </p:nvPr>
        </p:nvSpPr>
        <p:spPr>
          <a:xfrm>
            <a:off x="8820000" y="6624000"/>
            <a:ext cx="825500" cy="180000"/>
          </a:xfrm>
        </p:spPr>
        <p:txBody>
          <a:bodyPr/>
          <a:lstStyle/>
          <a:p>
            <a:pPr>
              <a:defRPr/>
            </a:pPr>
            <a:fld id="{25F09862-6B13-4D1A-9239-1F01BD0BA367}" type="slidenum">
              <a:rPr lang="cs-CZ" smtClean="0"/>
              <a:pPr>
                <a:defRPr/>
              </a:pPr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739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918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Lidsko-právní dimenze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dirty="0" smtClean="0"/>
              <a:t>Aktivity </a:t>
            </a:r>
            <a:r>
              <a:rPr lang="cs-CZ" dirty="0"/>
              <a:t>OBSE na poli lidských práv se soustředí na problematiku svobody pohybu, vyznání, boji proti mučení a obchodu s </a:t>
            </a:r>
            <a:r>
              <a:rPr lang="cs-CZ" dirty="0" smtClean="0"/>
              <a:t>lidmi</a:t>
            </a:r>
          </a:p>
          <a:p>
            <a:pPr marL="252000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dirty="0" smtClean="0"/>
              <a:t>OBSE </a:t>
            </a:r>
            <a:r>
              <a:rPr lang="cs-CZ" dirty="0"/>
              <a:t>monitoruje situaci v oblasti lidských práv ve všech členských zemích, zvláště pak na poli svobody shromažďování, práva na řádný a spravedlivý soudní proces a trestu </a:t>
            </a:r>
            <a:r>
              <a:rPr lang="cs-CZ" dirty="0" smtClean="0"/>
              <a:t>smrti</a:t>
            </a:r>
          </a:p>
          <a:p>
            <a:pPr marL="252000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dirty="0" smtClean="0"/>
              <a:t>Organizuje </a:t>
            </a:r>
            <a:r>
              <a:rPr lang="cs-CZ" dirty="0"/>
              <a:t>školení a výcvik v oblasti lidských práv pro studenty, ochránce práva, vládní představitele a pracovníky zodpovědné za vynucení </a:t>
            </a:r>
            <a:r>
              <a:rPr lang="cs-CZ" dirty="0" smtClean="0"/>
              <a:t>práva. </a:t>
            </a:r>
            <a:r>
              <a:rPr lang="cs-CZ" dirty="0"/>
              <a:t>Rovněž se podílí na boji proti rasismu, diskriminaci a </a:t>
            </a:r>
            <a:r>
              <a:rPr lang="cs-CZ" dirty="0" smtClean="0"/>
              <a:t>netoleranci</a:t>
            </a:r>
            <a:endParaRPr lang="cs-CZ" dirty="0"/>
          </a:p>
          <a:p>
            <a:pPr marL="252000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dirty="0"/>
              <a:t>OBSE podporuje demokratizaci a pomáhá členským státům v budování demokratických institucí a vytváření kapacit nutných ke konsolidaci demokratické </a:t>
            </a:r>
            <a:r>
              <a:rPr lang="cs-CZ" dirty="0" smtClean="0"/>
              <a:t>kultury</a:t>
            </a:r>
            <a:endParaRPr lang="cs-CZ" sz="2300" dirty="0"/>
          </a:p>
        </p:txBody>
      </p:sp>
      <p:sp>
        <p:nvSpPr>
          <p:cNvPr id="6" name="Zástupný symbol pro číslo snímku 11"/>
          <p:cNvSpPr>
            <a:spLocks noGrp="1"/>
          </p:cNvSpPr>
          <p:nvPr>
            <p:ph type="sldNum" sz="quarter" idx="12"/>
          </p:nvPr>
        </p:nvSpPr>
        <p:spPr>
          <a:xfrm>
            <a:off x="8820000" y="6624000"/>
            <a:ext cx="825500" cy="180000"/>
          </a:xfrm>
        </p:spPr>
        <p:txBody>
          <a:bodyPr/>
          <a:lstStyle/>
          <a:p>
            <a:pPr>
              <a:defRPr/>
            </a:pPr>
            <a:fld id="{25F09862-6B13-4D1A-9239-1F01BD0BA367}" type="slidenum">
              <a:rPr lang="cs-CZ" smtClean="0"/>
              <a:pPr>
                <a:defRPr/>
              </a:pPr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133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918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Instituce lidsko-právní dimenze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/>
              <a:t>Úřad </a:t>
            </a:r>
            <a:r>
              <a:rPr lang="cs-CZ" sz="2500" dirty="0"/>
              <a:t>pro demokratické instituce a lidská práva (ODIHR</a:t>
            </a:r>
            <a:r>
              <a:rPr lang="cs-CZ" sz="2500" dirty="0" smtClean="0"/>
              <a:t>):</a:t>
            </a:r>
            <a:endParaRPr lang="cs-CZ" sz="2500" dirty="0"/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/>
              <a:t>Nejstarší institucí OBSE ustavenou v roce 1990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/>
              <a:t>Operační instituce zodpovědná za „lidskou dimenzi“ OBSE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/>
              <a:t>Organizuje volby, monitoruje mise, podporuje demokracii a právní řád, poskytuje pomoc a poradenství v oblasti budovaní institucí a dohledu nad dodržováním standardů v oblasti lidské dimenze OBSE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/>
              <a:t>Od roku 1995 se OBSE jako pozorovatel účastnila více než 150 voleb a referend a vyslala více než 15000 pozorovatelů (mimo vlastní území OBSE poprvé operovala v roce 2004, kdy vyslala 43 členný technický tým jako pomoc při prezidentských volbách do Afghánistánu)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/>
              <a:t>Zvláštní </a:t>
            </a:r>
            <a:r>
              <a:rPr lang="cs-CZ" sz="2500" dirty="0"/>
              <a:t>představitel pro boj proti obchodu s </a:t>
            </a:r>
            <a:r>
              <a:rPr lang="cs-CZ" sz="2500" dirty="0" smtClean="0"/>
              <a:t>lidmi:</a:t>
            </a:r>
            <a:endParaRPr lang="cs-CZ" sz="2500" dirty="0"/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/>
              <a:t>Jmenován </a:t>
            </a:r>
            <a:r>
              <a:rPr lang="cs-CZ" sz="2300" dirty="0"/>
              <a:t>v rámci Akčního plánu pro boj proti obchodu s lidmi v roce 2003 s cílem pomocí členským státům implementovat doporučení akčního </a:t>
            </a:r>
            <a:r>
              <a:rPr lang="cs-CZ" sz="2300" dirty="0" smtClean="0"/>
              <a:t>plánu</a:t>
            </a:r>
            <a:endParaRPr lang="cs-CZ" sz="2300" dirty="0"/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500" dirty="0"/>
          </a:p>
        </p:txBody>
      </p:sp>
      <p:sp>
        <p:nvSpPr>
          <p:cNvPr id="6" name="Zástupný symbol pro číslo snímku 11"/>
          <p:cNvSpPr>
            <a:spLocks noGrp="1"/>
          </p:cNvSpPr>
          <p:nvPr>
            <p:ph type="sldNum" sz="quarter" idx="12"/>
          </p:nvPr>
        </p:nvSpPr>
        <p:spPr>
          <a:xfrm>
            <a:off x="8820000" y="6624000"/>
            <a:ext cx="825500" cy="180000"/>
          </a:xfrm>
        </p:spPr>
        <p:txBody>
          <a:bodyPr/>
          <a:lstStyle/>
          <a:p>
            <a:pPr>
              <a:defRPr/>
            </a:pPr>
            <a:fld id="{25F09862-6B13-4D1A-9239-1F01BD0BA367}" type="slidenum">
              <a:rPr lang="cs-CZ" smtClean="0"/>
              <a:pPr>
                <a:defRPr/>
              </a:pPr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239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9186000" cy="576000"/>
          </a:xfrm>
        </p:spPr>
        <p:txBody>
          <a:bodyPr/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statní aktivity OBSE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/>
              <a:t>Volby</a:t>
            </a:r>
            <a:endParaRPr lang="cs-CZ" sz="2500" dirty="0"/>
          </a:p>
          <a:p>
            <a:pPr marL="636125" lvl="1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/>
              <a:t>Organizace </a:t>
            </a:r>
            <a:r>
              <a:rPr lang="cs-CZ" sz="2300" dirty="0"/>
              <a:t>voleb OBSE je součástí demokratizačních aktivit. OBSE poskytuje technickou pomoc ve vybraných zemích s cílem zlepšit administrativní a právní rámec pro konání </a:t>
            </a:r>
            <a:r>
              <a:rPr lang="cs-CZ" sz="2300" dirty="0" smtClean="0"/>
              <a:t>voleb</a:t>
            </a:r>
            <a:endParaRPr lang="cs-CZ" sz="2300" dirty="0"/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/>
              <a:t>Vzdělávání</a:t>
            </a:r>
            <a:endParaRPr lang="cs-CZ" sz="2500" dirty="0"/>
          </a:p>
          <a:p>
            <a:pPr marL="636125" lvl="1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/>
              <a:t>Součástí </a:t>
            </a:r>
            <a:r>
              <a:rPr lang="cs-CZ" sz="2300" dirty="0"/>
              <a:t>snah o prevenci konfliktů. Zahrnují vzdělávání státních </a:t>
            </a:r>
            <a:r>
              <a:rPr lang="cs-CZ" sz="2300" dirty="0" smtClean="0"/>
              <a:t>úředníků </a:t>
            </a:r>
            <a:r>
              <a:rPr lang="cs-CZ" sz="2300" dirty="0"/>
              <a:t>v oblasti lidských práv, životního prostředí a ženské otázky s cílem  osvojit si praktické schopnosti v oblastech projektového managementu k provádění strukturálních </a:t>
            </a:r>
            <a:r>
              <a:rPr lang="cs-CZ" sz="2300" dirty="0" smtClean="0"/>
              <a:t>reforem</a:t>
            </a:r>
            <a:endParaRPr lang="cs-CZ" sz="2300" dirty="0"/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/>
              <a:t>Zákon </a:t>
            </a:r>
            <a:r>
              <a:rPr lang="cs-CZ" sz="2500" dirty="0"/>
              <a:t>práva</a:t>
            </a:r>
          </a:p>
          <a:p>
            <a:pPr marL="636125" lvl="1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/>
              <a:t>Jedna </a:t>
            </a:r>
            <a:r>
              <a:rPr lang="cs-CZ" sz="2300" dirty="0"/>
              <a:t>z klíčových aktivit OBSE na poli lidských práv. OBSE podává doporučení k legislativním reformám a podporuje členské státy v boji proti korupci. Monitoruje humanitární situaci v členských zemích, včetně nelegální migrace, pohybu a návratu </a:t>
            </a:r>
            <a:r>
              <a:rPr lang="cs-CZ" sz="2300" dirty="0" smtClean="0"/>
              <a:t>uprchlíků</a:t>
            </a:r>
            <a:endParaRPr lang="cs-CZ" sz="2300" dirty="0"/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500" dirty="0"/>
          </a:p>
        </p:txBody>
      </p:sp>
      <p:sp>
        <p:nvSpPr>
          <p:cNvPr id="6" name="Zástupný symbol pro číslo snímku 11"/>
          <p:cNvSpPr>
            <a:spLocks noGrp="1"/>
          </p:cNvSpPr>
          <p:nvPr>
            <p:ph type="sldNum" sz="quarter" idx="12"/>
          </p:nvPr>
        </p:nvSpPr>
        <p:spPr>
          <a:xfrm>
            <a:off x="8820000" y="6624000"/>
            <a:ext cx="825500" cy="180000"/>
          </a:xfrm>
        </p:spPr>
        <p:txBody>
          <a:bodyPr/>
          <a:lstStyle/>
          <a:p>
            <a:pPr>
              <a:defRPr/>
            </a:pPr>
            <a:fld id="{25F09862-6B13-4D1A-9239-1F01BD0BA367}" type="slidenum">
              <a:rPr lang="cs-CZ" smtClean="0"/>
              <a:pPr>
                <a:defRPr/>
              </a:pPr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155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9186000" cy="576000"/>
          </a:xfrm>
        </p:spPr>
        <p:txBody>
          <a:bodyPr/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statní aktivity OBSE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/>
              <a:t>Kontrola </a:t>
            </a:r>
            <a:r>
              <a:rPr lang="cs-CZ" sz="2500" dirty="0"/>
              <a:t>hranic</a:t>
            </a:r>
          </a:p>
          <a:p>
            <a:pPr marL="636125" lvl="1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/>
              <a:t>Činnosti </a:t>
            </a:r>
            <a:r>
              <a:rPr lang="cs-CZ" sz="2300" dirty="0"/>
              <a:t>OBSE v této oblasti sahají od prevence konfliktů po </a:t>
            </a:r>
            <a:r>
              <a:rPr lang="cs-CZ" sz="2300" dirty="0" smtClean="0"/>
              <a:t>poválečnou </a:t>
            </a:r>
            <a:r>
              <a:rPr lang="cs-CZ" sz="2300" dirty="0"/>
              <a:t>a post-konfliktní obnovu. Příkladem může být Monitorovací mise ve Skopje pověřená kontrolou hranic. V ostatních regionech OBSE cvičí a školí hraniční polici a podporuje regionální spolupráci v boji proti nelegální </a:t>
            </a:r>
            <a:r>
              <a:rPr lang="cs-CZ" sz="2300" dirty="0" smtClean="0"/>
              <a:t>migraci</a:t>
            </a:r>
            <a:endParaRPr lang="cs-CZ" sz="2300" dirty="0"/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Nelegální migrace, obchod s malými a ručními </a:t>
            </a:r>
            <a:r>
              <a:rPr lang="cs-CZ" sz="2500" dirty="0" smtClean="0"/>
              <a:t>zbraněmi (SALW), </a:t>
            </a:r>
            <a:r>
              <a:rPr lang="cs-CZ" sz="2500" dirty="0"/>
              <a:t>obchod s drogami</a:t>
            </a:r>
          </a:p>
          <a:p>
            <a:pPr marL="636125" lvl="1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/>
              <a:t>Jedna z priorit </a:t>
            </a:r>
            <a:r>
              <a:rPr lang="cs-CZ" sz="2300" dirty="0"/>
              <a:t>OBSE. Organizace podporuje relevantní legislativní reformy, výcvik orgánů odpovědných za vynucení práva a zvyšování bezpečnosti cestovních </a:t>
            </a:r>
            <a:r>
              <a:rPr lang="cs-CZ" sz="2300" dirty="0" smtClean="0"/>
              <a:t>dokladů</a:t>
            </a:r>
            <a:endParaRPr lang="cs-CZ" sz="2300" dirty="0"/>
          </a:p>
        </p:txBody>
      </p:sp>
      <p:sp>
        <p:nvSpPr>
          <p:cNvPr id="6" name="Zástupný symbol pro číslo snímku 11"/>
          <p:cNvSpPr>
            <a:spLocks noGrp="1"/>
          </p:cNvSpPr>
          <p:nvPr>
            <p:ph type="sldNum" sz="quarter" idx="12"/>
          </p:nvPr>
        </p:nvSpPr>
        <p:spPr>
          <a:xfrm>
            <a:off x="8820000" y="6624000"/>
            <a:ext cx="825500" cy="180000"/>
          </a:xfrm>
        </p:spPr>
        <p:txBody>
          <a:bodyPr/>
          <a:lstStyle/>
          <a:p>
            <a:pPr>
              <a:defRPr/>
            </a:pPr>
            <a:fld id="{25F09862-6B13-4D1A-9239-1F01BD0BA367}" type="slidenum">
              <a:rPr lang="cs-CZ" smtClean="0"/>
              <a:pPr>
                <a:defRPr/>
              </a:pPr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520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9186000" cy="576000"/>
          </a:xfrm>
        </p:spPr>
        <p:txBody>
          <a:bodyPr/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statní aktivity OBSE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/>
              <a:t>Policie</a:t>
            </a:r>
            <a:r>
              <a:rPr lang="cs-CZ" sz="2500" dirty="0"/>
              <a:t>	</a:t>
            </a:r>
          </a:p>
          <a:p>
            <a:pPr marL="636125" lvl="1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/>
              <a:t>Organizace </a:t>
            </a:r>
            <a:r>
              <a:rPr lang="cs-CZ" sz="2300" dirty="0"/>
              <a:t>policejních jednotek OBSE je integrální součástí snah o prevenci konfliktu a aktivit na poli poválečné a post-konfliktní obnovy. OBSE disponuje policejními poradci a organizuje programy policejní spolupráce v mnoha zemích. Soustředí se zejména na oblasti vzdělávání, výcviku, administrativní a strukturální </a:t>
            </a:r>
            <a:r>
              <a:rPr lang="cs-CZ" sz="2300" dirty="0" smtClean="0"/>
              <a:t>reformy</a:t>
            </a:r>
          </a:p>
          <a:p>
            <a:pPr>
              <a:lnSpc>
                <a:spcPct val="80000"/>
              </a:lnSpc>
            </a:pPr>
            <a:r>
              <a:rPr lang="cs-CZ" sz="2500" dirty="0"/>
              <a:t>Rasová tolerance a nediskriminace</a:t>
            </a:r>
          </a:p>
          <a:p>
            <a:pPr marL="636125" lvl="1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/>
              <a:t>Orgány </a:t>
            </a:r>
            <a:r>
              <a:rPr lang="cs-CZ" sz="2300" dirty="0"/>
              <a:t>OBSE, zejména </a:t>
            </a:r>
            <a:r>
              <a:rPr lang="cs-CZ" sz="2300" dirty="0" smtClean="0"/>
              <a:t>varšavský Úřad </a:t>
            </a:r>
            <a:r>
              <a:rPr lang="cs-CZ" sz="2300" dirty="0"/>
              <a:t>pro demokratické instituce a lidská práva (ODIHR), vedou cílenou kampaň proti všem formám rasismu xenofobie, antisemitismu a diskriminace. OBSE spolupracuje v této oblasti s ostatními Evropskými institucemi a OSN, především s Evropskou komisí proti rasismu a netoleranci, Evropským monitorovacím centrem rasismu a </a:t>
            </a:r>
            <a:r>
              <a:rPr lang="cs-CZ" sz="2300" dirty="0" smtClean="0"/>
              <a:t>xenofobie </a:t>
            </a:r>
            <a:r>
              <a:rPr lang="cs-CZ" sz="2300" dirty="0"/>
              <a:t>a výborem OSN pro </a:t>
            </a:r>
            <a:r>
              <a:rPr lang="cs-CZ" sz="2300" dirty="0" smtClean="0"/>
              <a:t>eliminaci </a:t>
            </a:r>
            <a:r>
              <a:rPr lang="cs-CZ" sz="2300" dirty="0"/>
              <a:t>rasové </a:t>
            </a:r>
            <a:r>
              <a:rPr lang="cs-CZ" sz="2300" dirty="0" smtClean="0"/>
              <a:t>diskriminace</a:t>
            </a:r>
            <a:endParaRPr lang="cs-CZ" sz="2300" dirty="0"/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300" dirty="0"/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300" dirty="0"/>
          </a:p>
        </p:txBody>
      </p:sp>
      <p:sp>
        <p:nvSpPr>
          <p:cNvPr id="6" name="Zástupný symbol pro číslo snímku 11"/>
          <p:cNvSpPr>
            <a:spLocks noGrp="1"/>
          </p:cNvSpPr>
          <p:nvPr>
            <p:ph type="sldNum" sz="quarter" idx="12"/>
          </p:nvPr>
        </p:nvSpPr>
        <p:spPr>
          <a:xfrm>
            <a:off x="8820000" y="6624000"/>
            <a:ext cx="825500" cy="180000"/>
          </a:xfrm>
        </p:spPr>
        <p:txBody>
          <a:bodyPr/>
          <a:lstStyle/>
          <a:p>
            <a:pPr>
              <a:defRPr/>
            </a:pPr>
            <a:fld id="{25F09862-6B13-4D1A-9239-1F01BD0BA367}" type="slidenum">
              <a:rPr lang="cs-CZ" smtClean="0"/>
              <a:pPr>
                <a:defRPr/>
              </a:pPr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599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9186000" cy="576000"/>
          </a:xfrm>
        </p:spPr>
        <p:txBody>
          <a:bodyPr/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statní aktivity OBSE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/>
              <a:t>Práva </a:t>
            </a:r>
            <a:r>
              <a:rPr lang="cs-CZ" sz="2500" dirty="0"/>
              <a:t>menšin</a:t>
            </a:r>
          </a:p>
          <a:p>
            <a:pPr marL="636125" lvl="1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/>
              <a:t>Snahou </a:t>
            </a:r>
            <a:r>
              <a:rPr lang="cs-CZ" sz="2300" dirty="0"/>
              <a:t>OBSE je stanovit standardy práv osob náležejících k menšinovým skupinám. Podporuje politická práva Romů a rozvoj občanské společnosti mezi </a:t>
            </a:r>
            <a:r>
              <a:rPr lang="cs-CZ" sz="2300" dirty="0" smtClean="0"/>
              <a:t>romskými </a:t>
            </a:r>
            <a:r>
              <a:rPr lang="cs-CZ" sz="2300" dirty="0"/>
              <a:t>komunitami na </a:t>
            </a:r>
            <a:r>
              <a:rPr lang="cs-CZ" sz="2300" dirty="0" smtClean="0"/>
              <a:t>Balkáně</a:t>
            </a:r>
            <a:r>
              <a:rPr lang="cs-CZ" sz="2300" dirty="0"/>
              <a:t>	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/>
              <a:t>Svoboda </a:t>
            </a:r>
            <a:r>
              <a:rPr lang="cs-CZ" sz="2500" dirty="0"/>
              <a:t>medií</a:t>
            </a:r>
          </a:p>
          <a:p>
            <a:pPr marL="636125" lvl="1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/>
              <a:t>OBSE </a:t>
            </a:r>
            <a:r>
              <a:rPr lang="cs-CZ" sz="2300" dirty="0"/>
              <a:t>sleduje vývoj medií ve členských státech a provádí včasné varování v případě porušení svobody projevu. OBSE poskytuje výcvik novinářům a technikům při zřizování radiových </a:t>
            </a:r>
            <a:r>
              <a:rPr lang="cs-CZ" sz="2300" dirty="0" smtClean="0"/>
              <a:t>stanic</a:t>
            </a:r>
            <a:r>
              <a:rPr lang="cs-CZ" sz="2300" dirty="0"/>
              <a:t>, a monitoruje svobodný přístup k informacím na </a:t>
            </a:r>
            <a:r>
              <a:rPr lang="cs-CZ" sz="2300" dirty="0" smtClean="0"/>
              <a:t>internetu</a:t>
            </a:r>
            <a:endParaRPr lang="cs-CZ" sz="1600" dirty="0"/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Terorismus </a:t>
            </a:r>
          </a:p>
          <a:p>
            <a:pPr marL="636125" lvl="1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/>
              <a:t>OBSE </a:t>
            </a:r>
            <a:r>
              <a:rPr lang="cs-CZ" sz="2300" dirty="0"/>
              <a:t>přispívá do celosvětového boje proti terorismu zejména výcvikem policistů a monitorováním </a:t>
            </a:r>
            <a:r>
              <a:rPr lang="cs-CZ" sz="2300" dirty="0" smtClean="0"/>
              <a:t>hranic</a:t>
            </a:r>
            <a:endParaRPr lang="cs-CZ" sz="2300" dirty="0">
              <a:hlinkClick r:id="rId3"/>
            </a:endParaRPr>
          </a:p>
          <a:p>
            <a:pPr marL="636125" lvl="1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300" dirty="0"/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300" dirty="0"/>
          </a:p>
        </p:txBody>
      </p:sp>
      <p:sp>
        <p:nvSpPr>
          <p:cNvPr id="6" name="Zástupný symbol pro číslo snímku 11"/>
          <p:cNvSpPr>
            <a:spLocks noGrp="1"/>
          </p:cNvSpPr>
          <p:nvPr>
            <p:ph type="sldNum" sz="quarter" idx="12"/>
          </p:nvPr>
        </p:nvSpPr>
        <p:spPr>
          <a:xfrm>
            <a:off x="8820000" y="6624000"/>
            <a:ext cx="825500" cy="180000"/>
          </a:xfrm>
        </p:spPr>
        <p:txBody>
          <a:bodyPr/>
          <a:lstStyle/>
          <a:p>
            <a:pPr>
              <a:defRPr/>
            </a:pPr>
            <a:fld id="{25F09862-6B13-4D1A-9239-1F01BD0BA367}" type="slidenum">
              <a:rPr lang="cs-CZ" smtClean="0"/>
              <a:pPr>
                <a:defRPr/>
              </a:pPr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745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9186000" cy="576000"/>
          </a:xfrm>
        </p:spPr>
        <p:txBody>
          <a:bodyPr/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statní aktivity OBSE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/>
              <a:t>Vojenská </a:t>
            </a:r>
            <a:r>
              <a:rPr lang="cs-CZ" sz="2500" dirty="0"/>
              <a:t>reforma</a:t>
            </a:r>
          </a:p>
          <a:p>
            <a:pPr marL="636125" lvl="1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/>
              <a:t>Aktivity OBSE v oblasti vojenské reformy probíhají na dvou úrovních: zatímco praktické aktivity jsou uskutečňovány v misích OBSE a rovněž pak Střediskem pro prevenci konfliktů, politická jednání se odehrávají na půdě Fóra pro bezpečnost a spolupráci, které poskytuje rámec pro dialog o vojenské reformě mezi členskými státy vedoucí k politicky závazným </a:t>
            </a:r>
            <a:r>
              <a:rPr lang="cs-CZ" sz="2300" dirty="0" smtClean="0"/>
              <a:t>dohodám</a:t>
            </a:r>
            <a:endParaRPr lang="cs-CZ" sz="2300" dirty="0"/>
          </a:p>
          <a:p>
            <a:pPr marL="636125" lvl="1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/>
              <a:t>Praktické </a:t>
            </a:r>
            <a:r>
              <a:rPr lang="cs-CZ" sz="2300" dirty="0"/>
              <a:t>aktivity zahrnují pomoc státům při reformě legislativy, snížení a/nebo konverzi ozbrojených sil, výcviku v oblasti humanitárním práva a v ostatních oblastech souvisejících s </a:t>
            </a:r>
            <a:r>
              <a:rPr lang="cs-CZ" sz="2300" dirty="0" smtClean="0"/>
              <a:t>vojenskou </a:t>
            </a:r>
            <a:r>
              <a:rPr lang="cs-CZ" sz="2300" dirty="0"/>
              <a:t>reformou. OBSE uskutečňuje tyto aktivity ve Středisku prevence konfliktů a v misích (např. v Bosně a Hercegovině, </a:t>
            </a:r>
            <a:r>
              <a:rPr lang="cs-CZ" sz="2300" dirty="0" smtClean="0"/>
              <a:t>Srbsku aj.). Činnosti </a:t>
            </a:r>
            <a:r>
              <a:rPr lang="cs-CZ" sz="2300" dirty="0"/>
              <a:t>spjaté s vojenskou reformou jsou podrobně rozepsány v Kodexu chování v politicko-vojenských aspektech bezpečnosti stanovujících principy úlohy ozbrojených sil v demokratické </a:t>
            </a:r>
            <a:r>
              <a:rPr lang="cs-CZ" sz="2300" dirty="0" smtClean="0"/>
              <a:t>společnosti</a:t>
            </a:r>
            <a:endParaRPr lang="cs-CZ" dirty="0"/>
          </a:p>
        </p:txBody>
      </p:sp>
      <p:sp>
        <p:nvSpPr>
          <p:cNvPr id="6" name="Zástupný symbol pro číslo snímku 11"/>
          <p:cNvSpPr>
            <a:spLocks noGrp="1"/>
          </p:cNvSpPr>
          <p:nvPr>
            <p:ph type="sldNum" sz="quarter" idx="12"/>
          </p:nvPr>
        </p:nvSpPr>
        <p:spPr>
          <a:xfrm>
            <a:off x="8820000" y="6624000"/>
            <a:ext cx="825500" cy="180000"/>
          </a:xfrm>
        </p:spPr>
        <p:txBody>
          <a:bodyPr/>
          <a:lstStyle/>
          <a:p>
            <a:pPr>
              <a:defRPr/>
            </a:pPr>
            <a:fld id="{25F09862-6B13-4D1A-9239-1F01BD0BA367}" type="slidenum">
              <a:rPr lang="cs-CZ" smtClean="0"/>
              <a:pPr>
                <a:defRPr/>
              </a:pPr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070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 přednášky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500" dirty="0" smtClean="0"/>
              <a:t>Historické počátky - KBSE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500" dirty="0" smtClean="0"/>
              <a:t>Institucionalizace KBSE a vznik OBSE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500" dirty="0" smtClean="0"/>
              <a:t>Charakteristika OBSE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500" dirty="0" smtClean="0"/>
              <a:t>Hlavní orgány OBSE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500" dirty="0" smtClean="0"/>
              <a:t>Dimenze bezpečnosti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300" dirty="0" smtClean="0"/>
              <a:t>Politicko-vojenská dimenze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300" dirty="0" smtClean="0"/>
              <a:t>Hospodářsko-environmentální dimenze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300" dirty="0" smtClean="0"/>
              <a:t>Lidsko-právní dimenze</a:t>
            </a:r>
          </a:p>
          <a:p>
            <a:pPr marL="252000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</a:pPr>
            <a:r>
              <a:rPr lang="cs-CZ" dirty="0" smtClean="0"/>
              <a:t>Ostatní aktivity OBSE</a:t>
            </a:r>
          </a:p>
          <a:p>
            <a:pPr marL="252000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</a:pPr>
            <a:r>
              <a:rPr lang="cs-CZ" dirty="0" smtClean="0"/>
              <a:t>Shrnutí</a:t>
            </a:r>
          </a:p>
          <a:p>
            <a:pPr marL="252000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</a:pPr>
            <a:r>
              <a:rPr lang="cs-CZ" dirty="0" smtClean="0"/>
              <a:t>Doporučené studijní zdroje</a:t>
            </a:r>
          </a:p>
          <a:p>
            <a:pPr marL="0" lvl="1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buNone/>
            </a:pPr>
            <a:endParaRPr lang="cs-CZ" dirty="0"/>
          </a:p>
          <a:p>
            <a:pPr marL="384125" lvl="1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sz="2300" dirty="0" smtClean="0"/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cs-CZ" sz="2500" dirty="0" smtClean="0"/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cs-CZ" sz="2500" dirty="0" smtClean="0"/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cs-CZ" sz="2500" dirty="0" smtClean="0"/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cs-CZ" sz="2500" dirty="0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09862-6B13-4D1A-9239-1F01BD0BA367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  <p:pic>
        <p:nvPicPr>
          <p:cNvPr id="7" name="Picture 2" descr="Flags of the 55 OSCE participating States at the 12th OSCE Economic Forum in Prague, 31 May 2004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7096" y="4005064"/>
            <a:ext cx="3564000" cy="2376000"/>
          </a:xfrm>
          <a:prstGeom prst="rect">
            <a:avLst/>
          </a:prstGeom>
          <a:noFill/>
        </p:spPr>
      </p:pic>
      <p:pic>
        <p:nvPicPr>
          <p:cNvPr id="8" name="obrázek 1" descr="Zasedání OBSE v Basileji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29064" y="620688"/>
            <a:ext cx="4038600" cy="268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620688"/>
            <a:ext cx="8496000" cy="576064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Shrnutí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/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OBSE navazuje na KBSE a ve své činnosti se odkazuje na oblasti zahrnuté v helsinském Závěrečném aktu KBSE (1975)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/>
              <a:t>V období 90. let se KBSE přeměnila na stálou instituci s rozvíjející se strukturou, která měla představovat alternativu k již zavedeným institucím kolektivní obrany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/>
              <a:t>V OBSE je dnes 57 států a organizace se podílí na zajišťování bezpečnosti v severní Americe, Asii a Evropě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/>
              <a:t>Absence ekvivalentu Rady bezpečnost OSN, zásada rozhodování na základě konsensu a právní nezávaznost rozhodnutí činí z OBSE slabou organizaci orientovanou na komplementární a nekonfliktní aktivity kooperativní bezpečnosti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/>
              <a:t>Zaměřuje se na oblast politicko-vojenské, hospodářsko-environmentální a lidsko-právní dimenze bezpečnosti, přičemž v posledně uvedené dosahuje relativně nejvýznamnějších úspěchů</a:t>
            </a:r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09862-6B13-4D1A-9239-1F01BD0BA367}" type="slidenum">
              <a:rPr lang="cs-CZ" smtClean="0"/>
              <a:pPr>
                <a:defRPr/>
              </a:pPr>
              <a:t>40</a:t>
            </a:fld>
            <a:endParaRPr lang="cs-CZ" dirty="0"/>
          </a:p>
        </p:txBody>
      </p:sp>
      <p:sp>
        <p:nvSpPr>
          <p:cNvPr id="7" name="Zástupný symbol pro číslo snímku 11"/>
          <p:cNvSpPr txBox="1">
            <a:spLocks/>
          </p:cNvSpPr>
          <p:nvPr/>
        </p:nvSpPr>
        <p:spPr>
          <a:xfrm>
            <a:off x="8820000" y="6624000"/>
            <a:ext cx="825500" cy="180000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cs-CZ"/>
            </a:defPPr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7890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5781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43672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91563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394539" algn="l" defTabSz="957816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873447" algn="l" defTabSz="957816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352355" algn="l" defTabSz="957816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31263" algn="l" defTabSz="957816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5F09862-6B13-4D1A-9239-1F01BD0BA367}" type="slidenum">
              <a:rPr lang="cs-CZ" smtClean="0"/>
              <a:pPr>
                <a:defRPr/>
              </a:pPr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478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848544" y="260648"/>
            <a:ext cx="8496000" cy="504056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Doporučené studijní zdroje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836712"/>
            <a:ext cx="9510000" cy="5751288"/>
          </a:xfrm>
        </p:spPr>
        <p:txBody>
          <a:bodyPr/>
          <a:lstStyle/>
          <a:p>
            <a:pPr lvl="0"/>
            <a:r>
              <a:rPr lang="cs-CZ" sz="2500" i="1" dirty="0" err="1"/>
              <a:t>Organization</a:t>
            </a:r>
            <a:r>
              <a:rPr lang="cs-CZ" sz="2500" i="1" dirty="0"/>
              <a:t> for Security and Co-</a:t>
            </a:r>
            <a:r>
              <a:rPr lang="cs-CZ" sz="2500" i="1" dirty="0" err="1"/>
              <a:t>operation</a:t>
            </a:r>
            <a:r>
              <a:rPr lang="cs-CZ" sz="2500" i="1" dirty="0"/>
              <a:t> in </a:t>
            </a:r>
            <a:r>
              <a:rPr lang="cs-CZ" sz="2500" i="1" dirty="0" err="1"/>
              <a:t>Europe</a:t>
            </a:r>
            <a:r>
              <a:rPr lang="cs-CZ" sz="2500" i="1" dirty="0"/>
              <a:t> - </a:t>
            </a:r>
            <a:r>
              <a:rPr lang="cs-CZ" sz="2500" i="1" dirty="0" err="1"/>
              <a:t>Factsheet</a:t>
            </a:r>
            <a:r>
              <a:rPr lang="cs-CZ" sz="2500" i="1" dirty="0"/>
              <a:t> : </a:t>
            </a:r>
            <a:r>
              <a:rPr lang="cs-CZ" sz="2500" i="1" dirty="0" err="1"/>
              <a:t>What</a:t>
            </a:r>
            <a:r>
              <a:rPr lang="cs-CZ" sz="2500" i="1" dirty="0"/>
              <a:t> </a:t>
            </a:r>
            <a:r>
              <a:rPr lang="cs-CZ" sz="2500" i="1" dirty="0" err="1"/>
              <a:t>is</a:t>
            </a:r>
            <a:r>
              <a:rPr lang="cs-CZ" sz="2500" i="1" dirty="0"/>
              <a:t> </a:t>
            </a:r>
            <a:r>
              <a:rPr lang="cs-CZ" sz="2500" i="1" dirty="0" err="1"/>
              <a:t>the</a:t>
            </a:r>
            <a:r>
              <a:rPr lang="cs-CZ" sz="2500" i="1" dirty="0"/>
              <a:t> OSCE?</a:t>
            </a:r>
            <a:r>
              <a:rPr lang="cs-CZ" sz="2500" dirty="0"/>
              <a:t> [online]. </a:t>
            </a:r>
            <a:r>
              <a:rPr lang="cs-CZ" sz="2500" dirty="0" err="1"/>
              <a:t>Vienna</a:t>
            </a:r>
            <a:r>
              <a:rPr lang="cs-CZ" sz="2500" dirty="0"/>
              <a:t> : </a:t>
            </a:r>
            <a:r>
              <a:rPr lang="cs-CZ" sz="2500" dirty="0" err="1"/>
              <a:t>Press</a:t>
            </a:r>
            <a:r>
              <a:rPr lang="cs-CZ" sz="2500" dirty="0"/>
              <a:t> and Public </a:t>
            </a:r>
            <a:r>
              <a:rPr lang="cs-CZ" sz="2500" dirty="0" err="1"/>
              <a:t>Information</a:t>
            </a:r>
            <a:r>
              <a:rPr lang="cs-CZ" sz="2500" dirty="0"/>
              <a:t> </a:t>
            </a:r>
            <a:r>
              <a:rPr lang="cs-CZ" sz="2500" dirty="0" err="1"/>
              <a:t>Section</a:t>
            </a:r>
            <a:r>
              <a:rPr lang="cs-CZ" sz="2500" dirty="0"/>
              <a:t>, OSCE </a:t>
            </a:r>
            <a:r>
              <a:rPr lang="cs-CZ" sz="2500" dirty="0" err="1"/>
              <a:t>Secretariat</a:t>
            </a:r>
            <a:r>
              <a:rPr lang="cs-CZ" sz="2500" dirty="0"/>
              <a:t>, [cit. </a:t>
            </a:r>
            <a:r>
              <a:rPr lang="cs-CZ" sz="2500" dirty="0" smtClean="0"/>
              <a:t>2018-02-12]. </a:t>
            </a:r>
            <a:r>
              <a:rPr lang="cs-CZ" sz="2500" dirty="0"/>
              <a:t>Dostupné </a:t>
            </a:r>
            <a:r>
              <a:rPr lang="cs-CZ" sz="2500" dirty="0" smtClean="0"/>
              <a:t>z: </a:t>
            </a:r>
            <a:r>
              <a:rPr lang="cs-CZ" sz="2500" dirty="0"/>
              <a:t>&lt;</a:t>
            </a:r>
            <a:r>
              <a:rPr lang="cs-CZ" sz="2500" u="sng" dirty="0">
                <a:hlinkClick r:id="rId2"/>
              </a:rPr>
              <a:t>http://www.osce.org/</a:t>
            </a:r>
            <a:r>
              <a:rPr lang="cs-CZ" sz="2500" u="sng" dirty="0" err="1">
                <a:hlinkClick r:id="rId2"/>
              </a:rPr>
              <a:t>secretariat</a:t>
            </a:r>
            <a:r>
              <a:rPr lang="cs-CZ" sz="2500" u="sng" dirty="0">
                <a:hlinkClick r:id="rId2"/>
              </a:rPr>
              <a:t>/35775</a:t>
            </a:r>
            <a:r>
              <a:rPr lang="cs-CZ" sz="2500" dirty="0"/>
              <a:t>&gt;.</a:t>
            </a:r>
          </a:p>
          <a:p>
            <a:pPr lvl="0"/>
            <a:r>
              <a:rPr lang="cs-CZ" sz="2500" i="1" dirty="0" smtClean="0"/>
              <a:t>Charter </a:t>
            </a:r>
            <a:r>
              <a:rPr lang="cs-CZ" sz="2500" i="1" dirty="0"/>
              <a:t>for European Security</a:t>
            </a:r>
            <a:r>
              <a:rPr lang="cs-CZ" sz="2500" dirty="0"/>
              <a:t> [online]. Istanbul : </a:t>
            </a:r>
            <a:r>
              <a:rPr lang="cs-CZ" sz="2500" dirty="0" err="1"/>
              <a:t>Organization</a:t>
            </a:r>
            <a:r>
              <a:rPr lang="cs-CZ" sz="2500" dirty="0"/>
              <a:t> for Security and Co-</a:t>
            </a:r>
            <a:r>
              <a:rPr lang="cs-CZ" sz="2500" dirty="0" err="1"/>
              <a:t>operation</a:t>
            </a:r>
            <a:r>
              <a:rPr lang="cs-CZ" sz="2500" dirty="0"/>
              <a:t> in </a:t>
            </a:r>
            <a:r>
              <a:rPr lang="cs-CZ" sz="2500" dirty="0" err="1"/>
              <a:t>Europe</a:t>
            </a:r>
            <a:r>
              <a:rPr lang="cs-CZ" sz="2500" dirty="0"/>
              <a:t>, </a:t>
            </a:r>
            <a:r>
              <a:rPr lang="cs-CZ" sz="2500" dirty="0" err="1"/>
              <a:t>November</a:t>
            </a:r>
            <a:r>
              <a:rPr lang="cs-CZ" sz="2500" dirty="0"/>
              <a:t> 1999 [cit. </a:t>
            </a:r>
            <a:r>
              <a:rPr lang="cs-CZ" sz="2500" dirty="0" smtClean="0"/>
              <a:t>2018-02-12]. </a:t>
            </a:r>
            <a:r>
              <a:rPr lang="cs-CZ" sz="2500" dirty="0"/>
              <a:t>18 s. Dostupné </a:t>
            </a:r>
            <a:r>
              <a:rPr lang="cs-CZ" sz="2500" dirty="0" smtClean="0"/>
              <a:t>z: </a:t>
            </a:r>
            <a:r>
              <a:rPr lang="cs-CZ" sz="2500" u="sng" dirty="0" smtClean="0">
                <a:hlinkClick r:id="rId3"/>
              </a:rPr>
              <a:t>http</a:t>
            </a:r>
            <a:r>
              <a:rPr lang="cs-CZ" sz="2500" u="sng" dirty="0">
                <a:hlinkClick r:id="rId3"/>
              </a:rPr>
              <a:t>://</a:t>
            </a:r>
            <a:r>
              <a:rPr lang="cs-CZ" sz="2500" u="sng" dirty="0" smtClean="0">
                <a:hlinkClick r:id="rId3"/>
              </a:rPr>
              <a:t>www.osce.org/mc/17502</a:t>
            </a:r>
            <a:endParaRPr lang="cs-CZ" sz="2500" dirty="0" smtClean="0"/>
          </a:p>
          <a:p>
            <a:pPr lvl="0"/>
            <a:r>
              <a:rPr lang="cs-CZ" sz="2500" i="1" dirty="0" err="1" smtClean="0"/>
              <a:t>Annual</a:t>
            </a:r>
            <a:r>
              <a:rPr lang="cs-CZ" sz="2500" i="1" dirty="0" smtClean="0"/>
              <a:t> </a:t>
            </a:r>
            <a:r>
              <a:rPr lang="cs-CZ" sz="2500" i="1" dirty="0"/>
              <a:t>Report </a:t>
            </a:r>
            <a:r>
              <a:rPr lang="cs-CZ" sz="2500" i="1" dirty="0" smtClean="0"/>
              <a:t>2016</a:t>
            </a:r>
            <a:r>
              <a:rPr lang="cs-CZ" sz="2500" dirty="0" smtClean="0"/>
              <a:t> </a:t>
            </a:r>
            <a:r>
              <a:rPr lang="cs-CZ" sz="2500" dirty="0"/>
              <a:t>[online]. 1. </a:t>
            </a:r>
            <a:r>
              <a:rPr lang="cs-CZ" sz="2500" dirty="0" err="1"/>
              <a:t>Vienna</a:t>
            </a:r>
            <a:r>
              <a:rPr lang="cs-CZ" sz="2500" dirty="0"/>
              <a:t> : </a:t>
            </a:r>
            <a:r>
              <a:rPr lang="cs-CZ" sz="2500" dirty="0" err="1"/>
              <a:t>Organization</a:t>
            </a:r>
            <a:r>
              <a:rPr lang="cs-CZ" sz="2500" dirty="0"/>
              <a:t> </a:t>
            </a:r>
            <a:r>
              <a:rPr lang="cs-CZ" sz="2500" dirty="0" err="1"/>
              <a:t>for</a:t>
            </a:r>
            <a:r>
              <a:rPr lang="cs-CZ" sz="2500" dirty="0"/>
              <a:t> </a:t>
            </a:r>
            <a:r>
              <a:rPr lang="cs-CZ" sz="2500" dirty="0" err="1"/>
              <a:t>Security</a:t>
            </a:r>
            <a:r>
              <a:rPr lang="cs-CZ" sz="2500" dirty="0"/>
              <a:t> and Co-</a:t>
            </a:r>
            <a:r>
              <a:rPr lang="cs-CZ" sz="2500" dirty="0" err="1"/>
              <a:t>operation</a:t>
            </a:r>
            <a:r>
              <a:rPr lang="cs-CZ" sz="2500" dirty="0"/>
              <a:t> in </a:t>
            </a:r>
            <a:r>
              <a:rPr lang="cs-CZ" sz="2500" dirty="0" err="1"/>
              <a:t>Europe</a:t>
            </a:r>
            <a:r>
              <a:rPr lang="cs-CZ" sz="2500" dirty="0"/>
              <a:t>, </a:t>
            </a:r>
            <a:r>
              <a:rPr lang="cs-CZ" sz="2500" dirty="0" smtClean="0"/>
              <a:t>2017 </a:t>
            </a:r>
            <a:r>
              <a:rPr lang="cs-CZ" sz="2500" dirty="0"/>
              <a:t>[cit. </a:t>
            </a:r>
            <a:r>
              <a:rPr lang="cs-CZ" sz="2500" dirty="0" smtClean="0"/>
              <a:t>2018-02-12]. 112 </a:t>
            </a:r>
            <a:r>
              <a:rPr lang="cs-CZ" sz="2500" dirty="0"/>
              <a:t>s. Dostupné z: </a:t>
            </a:r>
            <a:r>
              <a:rPr lang="cs-CZ" sz="2400" u="sng" dirty="0">
                <a:hlinkClick r:id="rId4"/>
              </a:rPr>
              <a:t>http://www.osce.org/annual-report/2016?download=true</a:t>
            </a:r>
            <a:r>
              <a:rPr lang="cs-CZ" sz="2400" dirty="0"/>
              <a:t> </a:t>
            </a:r>
            <a:endParaRPr lang="cs-CZ" sz="2400" dirty="0" smtClean="0"/>
          </a:p>
          <a:p>
            <a:r>
              <a:rPr lang="cs-CZ" sz="2400" dirty="0" smtClean="0"/>
              <a:t>ZWETTLEROVÁ</a:t>
            </a:r>
            <a:r>
              <a:rPr lang="cs-CZ" sz="2400" dirty="0"/>
              <a:t>, Ingrid. Současná institucionální podoba OBSE. </a:t>
            </a:r>
            <a:r>
              <a:rPr lang="cs-CZ" sz="2400" i="1" dirty="0"/>
              <a:t>Mezinárodní vztahy</a:t>
            </a:r>
            <a:r>
              <a:rPr lang="cs-CZ" sz="2400" dirty="0"/>
              <a:t>. č. 2, 2001. [cit. 2018-01-24].  17 s. Dostupné z: </a:t>
            </a:r>
            <a:r>
              <a:rPr lang="cs-CZ" sz="2400" u="sng" dirty="0">
                <a:hlinkClick r:id="rId5"/>
              </a:rPr>
              <a:t>http://www.mezinarodnivztahy.com/article/view/680</a:t>
            </a:r>
            <a:endParaRPr lang="cs-CZ" sz="2400" dirty="0"/>
          </a:p>
          <a:p>
            <a:pPr lvl="0"/>
            <a:endParaRPr lang="cs-CZ" sz="2400" dirty="0"/>
          </a:p>
          <a:p>
            <a:endParaRPr lang="cs-CZ" sz="2500" dirty="0" smtClean="0"/>
          </a:p>
          <a:p>
            <a:pPr marL="0" lvl="0" indent="0">
              <a:buNone/>
            </a:pPr>
            <a:endParaRPr lang="cs-CZ" sz="2500" dirty="0"/>
          </a:p>
          <a:p>
            <a:endParaRPr lang="cs-CZ" sz="2500" dirty="0"/>
          </a:p>
          <a:p>
            <a:pPr lvl="0"/>
            <a:endParaRPr lang="cs-CZ" sz="2500" dirty="0" smtClean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09862-6B13-4D1A-9239-1F01BD0BA367}" type="slidenum">
              <a:rPr lang="cs-CZ" smtClean="0"/>
              <a:pPr>
                <a:defRPr/>
              </a:pPr>
              <a:t>41</a:t>
            </a:fld>
            <a:endParaRPr lang="cs-CZ" dirty="0"/>
          </a:p>
        </p:txBody>
      </p:sp>
      <p:sp>
        <p:nvSpPr>
          <p:cNvPr id="6" name="Zástupný symbol pro číslo snímku 11"/>
          <p:cNvSpPr txBox="1">
            <a:spLocks/>
          </p:cNvSpPr>
          <p:nvPr/>
        </p:nvSpPr>
        <p:spPr>
          <a:xfrm>
            <a:off x="8820000" y="6624000"/>
            <a:ext cx="825500" cy="180000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cs-CZ"/>
            </a:defPPr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7890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5781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43672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91563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394539" algn="l" defTabSz="957816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873447" algn="l" defTabSz="957816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352355" algn="l" defTabSz="957816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31263" algn="l" defTabSz="957816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5F09862-6B13-4D1A-9239-1F01BD0BA367}" type="slidenum">
              <a:rPr lang="cs-CZ" smtClean="0"/>
              <a:pPr>
                <a:defRPr/>
              </a:pPr>
              <a:t>41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339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906000" cy="1656184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5200" dirty="0" smtClean="0"/>
              <a:t>Děkuji za pozornost</a:t>
            </a:r>
            <a:endParaRPr lang="cs-CZ" sz="5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4392001"/>
            <a:ext cx="9906000" cy="51221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lIns="95782" tIns="47891" rIns="95782" bIns="47891" rtlCol="0">
            <a:spAutoFit/>
          </a:bodyPr>
          <a:lstStyle/>
          <a:p>
            <a:pPr algn="ctr"/>
            <a:r>
              <a:rPr lang="cs-CZ" sz="2700" b="1" dirty="0" smtClean="0">
                <a:solidFill>
                  <a:schemeClr val="bg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Ing. Antonín NOVOTNÝ, Ph.D.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54747" y="5040001"/>
            <a:ext cx="6422769" cy="1758711"/>
          </a:xfrm>
          <a:prstGeom prst="rect">
            <a:avLst/>
          </a:prstGeom>
          <a:noFill/>
        </p:spPr>
        <p:txBody>
          <a:bodyPr wrap="none" lIns="95782" tIns="47891" rIns="95782" bIns="47891" rtlCol="0">
            <a:spAutoFit/>
          </a:bodyPr>
          <a:lstStyle/>
          <a:p>
            <a:r>
              <a:rPr lang="cs-CZ" dirty="0"/>
              <a:t>Centrum bezpečnostních a vojenskostrategických studií</a:t>
            </a:r>
          </a:p>
          <a:p>
            <a:r>
              <a:rPr lang="cs-CZ" dirty="0"/>
              <a:t>Oddělení bezpečnostních studií a analýz</a:t>
            </a:r>
            <a:endParaRPr lang="en-US" dirty="0"/>
          </a:p>
          <a:p>
            <a:r>
              <a:rPr lang="cs-CZ" dirty="0"/>
              <a:t>Univerzita </a:t>
            </a:r>
            <a:r>
              <a:rPr lang="cs-CZ" dirty="0" smtClean="0"/>
              <a:t>obrany v Brně</a:t>
            </a:r>
            <a:endParaRPr lang="cs-CZ" dirty="0"/>
          </a:p>
          <a:p>
            <a:r>
              <a:rPr lang="cs-CZ" dirty="0"/>
              <a:t>Kounicova 65</a:t>
            </a:r>
          </a:p>
          <a:p>
            <a:r>
              <a:rPr lang="cs-CZ" dirty="0"/>
              <a:t>662 10 Brno</a:t>
            </a:r>
          </a:p>
          <a:p>
            <a:r>
              <a:rPr lang="cs-CZ" u="sng" dirty="0"/>
              <a:t>antonin.novotny@unob.cz</a:t>
            </a:r>
            <a:r>
              <a:rPr lang="cs-CZ" dirty="0"/>
              <a:t>, +420 973 443 055, </a:t>
            </a:r>
            <a:r>
              <a:rPr lang="cs-CZ" u="sng" dirty="0"/>
              <a:t>www.cb</a:t>
            </a:r>
            <a:r>
              <a:rPr lang="cs-CZ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vss.cz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0" y="2160000"/>
            <a:ext cx="9906000" cy="800219"/>
          </a:xfr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5200" dirty="0" smtClean="0"/>
              <a:t>BEZPEČNOST A OZBROJENÉ SÍLY</a:t>
            </a:r>
            <a:endParaRPr lang="cs-CZ" sz="5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0" y="4392001"/>
            <a:ext cx="9906000" cy="2484000"/>
          </a:xfrm>
          <a:prstGeom prst="rect">
            <a:avLst/>
          </a:prstGeom>
          <a:solidFill>
            <a:schemeClr val="tx1"/>
          </a:solidFill>
        </p:spPr>
        <p:txBody>
          <a:bodyPr wrap="square" lIns="95782" tIns="47891" rIns="95782" bIns="47891" rtlCol="0">
            <a:spAutoFit/>
          </a:bodyPr>
          <a:lstStyle/>
          <a:p>
            <a:pPr algn="ctr"/>
            <a:endParaRPr lang="cs-CZ" sz="2700" b="1" dirty="0" smtClean="0">
              <a:solidFill>
                <a:srgbClr val="04617B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Calibri"/>
            </a:endParaRPr>
          </a:p>
        </p:txBody>
      </p:sp>
      <p:pic>
        <p:nvPicPr>
          <p:cNvPr id="9" name="Picture 7" descr="http://www.unob.cz/PublishingImages/esf_uo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250" y="5940000"/>
            <a:ext cx="5282184" cy="9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dnadpis 2"/>
          <p:cNvSpPr>
            <a:spLocks noGrp="1"/>
          </p:cNvSpPr>
          <p:nvPr>
            <p:ph type="subTitle" idx="1"/>
          </p:nvPr>
        </p:nvSpPr>
        <p:spPr>
          <a:xfrm>
            <a:off x="0" y="4932000"/>
            <a:ext cx="9906000" cy="840319"/>
          </a:xfrm>
          <a:noFill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cs-CZ" sz="1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Operační program Vzdělávání pro konkurenceschopnost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cs-CZ" sz="16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Projekt: </a:t>
            </a:r>
            <a:r>
              <a:rPr lang="cs-CZ" sz="1600" b="1" i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Vzdělávání pro bezpečnostní systém státu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cs-CZ" sz="1100" dirty="0">
                <a:solidFill>
                  <a:schemeClr val="bg1"/>
                </a:solidFill>
                <a:latin typeface="+mj-lt"/>
                <a:cs typeface="Arial" pitchFamily="34" charset="0"/>
              </a:rPr>
              <a:t>(</a:t>
            </a:r>
            <a:r>
              <a:rPr lang="cs-CZ" sz="11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reg</a:t>
            </a:r>
            <a:r>
              <a:rPr lang="cs-CZ" sz="1100" dirty="0">
                <a:solidFill>
                  <a:schemeClr val="bg1"/>
                </a:solidFill>
                <a:latin typeface="+mj-lt"/>
                <a:cs typeface="Arial" pitchFamily="34" charset="0"/>
              </a:rPr>
              <a:t>. č.: </a:t>
            </a:r>
            <a:r>
              <a:rPr lang="cs-CZ" sz="11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CZ.1.01/2.2.00/15.0070)</a:t>
            </a:r>
            <a:endParaRPr lang="cs-CZ" sz="11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0" y="4392001"/>
            <a:ext cx="9906000" cy="51221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lIns="95782" tIns="47891" rIns="95782" bIns="47891" rtlCol="0">
            <a:spAutoFit/>
          </a:bodyPr>
          <a:lstStyle/>
          <a:p>
            <a:pPr algn="ctr"/>
            <a:endParaRPr lang="cs-CZ" sz="2700" b="1" dirty="0" smtClean="0">
              <a:solidFill>
                <a:srgbClr val="04617B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Calibri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0" y="3240000"/>
            <a:ext cx="9906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700" b="1" dirty="0"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</a:rPr>
              <a:t>Doprovodná </a:t>
            </a:r>
            <a:r>
              <a:rPr lang="cs-CZ" sz="2700" b="1" dirty="0" smtClean="0"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</a:rPr>
              <a:t>prezentace</a:t>
            </a:r>
            <a:endParaRPr lang="cs-CZ" sz="2700" b="1" dirty="0">
              <a:solidFill>
                <a:srgbClr val="0BD0D9">
                  <a:tint val="90000"/>
                  <a:satMod val="120000"/>
                </a:srgb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640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Historické počátky - KBSE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/>
              <a:t>Nutnost </a:t>
            </a:r>
            <a:r>
              <a:rPr lang="cs-CZ" sz="2500" dirty="0"/>
              <a:t>vyřešení modu vivendi </a:t>
            </a:r>
            <a:r>
              <a:rPr lang="cs-CZ" sz="2500" dirty="0" smtClean="0"/>
              <a:t>a uznání výsledků II. světové války de iure v Evropě vedly v období uvolnění napětí mezi Východem a Západem v </a:t>
            </a:r>
            <a:r>
              <a:rPr lang="cs-CZ" sz="2500" dirty="0"/>
              <a:t>Evropě </a:t>
            </a:r>
            <a:r>
              <a:rPr lang="cs-CZ" sz="2500" dirty="0" smtClean="0"/>
              <a:t>k </a:t>
            </a:r>
            <a:r>
              <a:rPr lang="cs-CZ" sz="2500" dirty="0"/>
              <a:t>iniciaci jednání mezi </a:t>
            </a:r>
            <a:r>
              <a:rPr lang="cs-CZ" sz="2500" dirty="0" smtClean="0"/>
              <a:t>státy obou bloků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3.7.1972 </a:t>
            </a:r>
            <a:r>
              <a:rPr lang="cs-CZ" sz="2500" dirty="0" smtClean="0"/>
              <a:t>- zahájení </a:t>
            </a:r>
            <a:r>
              <a:rPr lang="cs-CZ" sz="2500" dirty="0"/>
              <a:t>jednání v Helsinkách (Konference pro bezpečnost a spolupráci v Evropě)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/>
              <a:t>Účastníci: 33 </a:t>
            </a:r>
            <a:r>
              <a:rPr lang="cs-CZ" sz="2500" dirty="0"/>
              <a:t>států Evropy + USA a Kanada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/>
              <a:t>3 </a:t>
            </a:r>
            <a:r>
              <a:rPr lang="cs-CZ" sz="2500" dirty="0"/>
              <a:t>oblasti jednání: bezpečnostní a politické otázky, ekonomická spolupráce, lidská práva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1.8.1975 </a:t>
            </a:r>
            <a:r>
              <a:rPr lang="cs-CZ" sz="2500" dirty="0" smtClean="0"/>
              <a:t>- Závěrečný </a:t>
            </a:r>
            <a:r>
              <a:rPr lang="cs-CZ" sz="2500" dirty="0"/>
              <a:t>akt </a:t>
            </a:r>
            <a:r>
              <a:rPr lang="cs-CZ" sz="2500" dirty="0" smtClean="0"/>
              <a:t>KBSE</a:t>
            </a:r>
            <a:endParaRPr lang="cs-CZ" sz="2500" dirty="0"/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/>
              <a:t>Výsledky</a:t>
            </a:r>
            <a:r>
              <a:rPr lang="cs-CZ" sz="2500" dirty="0"/>
              <a:t>: </a:t>
            </a:r>
            <a:r>
              <a:rPr lang="cs-CZ" sz="2500" dirty="0" smtClean="0"/>
              <a:t>uznání </a:t>
            </a:r>
            <a:r>
              <a:rPr lang="cs-CZ" sz="2500" dirty="0"/>
              <a:t>rovnosti všech států na mezinárodním fóru, neměnitelnost hranic, mírové řešení mezinárodních konfliktů, nevměšování se do vnitřních záležitostí druhého státu, právo národů na sebeurčení a ochrana lidských práv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sz="2500" dirty="0"/>
          </a:p>
        </p:txBody>
      </p:sp>
      <p:sp>
        <p:nvSpPr>
          <p:cNvPr id="6" name="Zástupný symbol pro číslo snímku 11"/>
          <p:cNvSpPr>
            <a:spLocks noGrp="1"/>
          </p:cNvSpPr>
          <p:nvPr>
            <p:ph type="sldNum" sz="quarter" idx="12"/>
          </p:nvPr>
        </p:nvSpPr>
        <p:spPr>
          <a:xfrm>
            <a:off x="8820000" y="6624000"/>
            <a:ext cx="825500" cy="180000"/>
          </a:xfrm>
        </p:spPr>
        <p:txBody>
          <a:bodyPr/>
          <a:lstStyle/>
          <a:p>
            <a:pPr>
              <a:defRPr/>
            </a:pPr>
            <a:fld id="{25F09862-6B13-4D1A-9239-1F01BD0BA367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Historické počátky - KBSE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Úspěch konference i pokračující potřeba </a:t>
            </a:r>
            <a:r>
              <a:rPr lang="cs-CZ" sz="2500" dirty="0" smtClean="0"/>
              <a:t>kontaktu vedly </a:t>
            </a:r>
            <a:r>
              <a:rPr lang="cs-CZ" sz="2500" dirty="0"/>
              <a:t>k dohodě o pravidelném opakování obdobné konference </a:t>
            </a:r>
            <a:r>
              <a:rPr lang="cs-CZ" sz="2500" dirty="0" smtClean="0"/>
              <a:t>(1977-78 </a:t>
            </a:r>
            <a:r>
              <a:rPr lang="cs-CZ" sz="2500" dirty="0"/>
              <a:t>Bělehrad, </a:t>
            </a:r>
            <a:r>
              <a:rPr lang="cs-CZ" sz="2500" dirty="0" smtClean="0"/>
              <a:t>1980-83 </a:t>
            </a:r>
            <a:r>
              <a:rPr lang="cs-CZ" sz="2500" dirty="0"/>
              <a:t>Madrid, </a:t>
            </a:r>
            <a:r>
              <a:rPr lang="cs-CZ" sz="2500" dirty="0" smtClean="0"/>
              <a:t>1986-89 Vídeň)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/>
              <a:t>Téma </a:t>
            </a:r>
            <a:r>
              <a:rPr lang="cs-CZ" sz="2500" dirty="0"/>
              <a:t>lidských práv </a:t>
            </a:r>
            <a:r>
              <a:rPr lang="cs-CZ" sz="2500" dirty="0" smtClean="0"/>
              <a:t>zakotvených v Závěrečném aktu KBSE se stalo katalyzátorem </a:t>
            </a:r>
            <a:r>
              <a:rPr lang="cs-CZ" sz="2500" dirty="0"/>
              <a:t>změn v socialistických </a:t>
            </a:r>
            <a:r>
              <a:rPr lang="cs-CZ" sz="2500" dirty="0" smtClean="0"/>
              <a:t>zemích (např. Charta 77 vznikla jako společenství, jehož cílem bylo upozorňovat vládu ČSSR na porušování jejích vlastních mezinárodněprávních závazků v oblasti ochrany lidských práv – ČSSR byla rovněž signatářem ZA KBSE)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/>
              <a:t>V roce 1989 je na program KBSE zařazena odzbrojovací agenda, </a:t>
            </a:r>
            <a:r>
              <a:rPr lang="cs-CZ" sz="2500" dirty="0"/>
              <a:t>která vrcholí přijetím Smlouvy o omezení konvenčních sil v Evropě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Konec studené války demonstruje přijetí Charty pro novou Evropu (1990)</a:t>
            </a:r>
          </a:p>
        </p:txBody>
      </p:sp>
      <p:sp>
        <p:nvSpPr>
          <p:cNvPr id="6" name="Zástupný symbol pro číslo snímku 11"/>
          <p:cNvSpPr>
            <a:spLocks noGrp="1"/>
          </p:cNvSpPr>
          <p:nvPr>
            <p:ph type="sldNum" sz="quarter" idx="12"/>
          </p:nvPr>
        </p:nvSpPr>
        <p:spPr>
          <a:xfrm>
            <a:off x="8820000" y="6624000"/>
            <a:ext cx="825500" cy="180000"/>
          </a:xfrm>
        </p:spPr>
        <p:txBody>
          <a:bodyPr/>
          <a:lstStyle/>
          <a:p>
            <a:pPr>
              <a:defRPr/>
            </a:pPr>
            <a:fld id="{25F09862-6B13-4D1A-9239-1F01BD0BA367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982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Institucionalizace KBSE a vznik OBSE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/>
              <a:t>I</a:t>
            </a:r>
            <a:r>
              <a:rPr lang="cs-CZ" sz="2500" dirty="0"/>
              <a:t>. </a:t>
            </a:r>
            <a:r>
              <a:rPr lang="cs-CZ" sz="2500" dirty="0" smtClean="0"/>
              <a:t>polovina </a:t>
            </a:r>
            <a:r>
              <a:rPr lang="cs-CZ" sz="2500" dirty="0"/>
              <a:t>90. let – úsilí o institucionalizaci KBSE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1992 – Pražský dokument o dalším rozvoji institucí a struktur KBSE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Zřízeny Středisko pro předcházení konfliktů (Vídeň), Sekretariát (Vídeň, Praha), Úřad pro demokratické instituce a lidská práva (Varšava) aj.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1.1.1995 – Organizace pro bezpečnost a spolupráci v Evropě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/>
              <a:t>Institucionalizace byla vedena snahou o vytvoření </a:t>
            </a:r>
            <a:r>
              <a:rPr lang="cs-CZ" sz="2500" dirty="0"/>
              <a:t>celoevropské alternativy ke stávajícímu bezpečnostnímu </a:t>
            </a:r>
            <a:r>
              <a:rPr lang="cs-CZ" sz="2500" dirty="0" smtClean="0"/>
              <a:t>uspořádání (po zániku Varšavské smlouvy a v té době nejasnému směřování NATO)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/>
              <a:t>1999 </a:t>
            </a:r>
            <a:r>
              <a:rPr lang="cs-CZ" sz="2500" dirty="0"/>
              <a:t>– přijetí Charty evropské bezpečnosti (Istanbul)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hlinkClick r:id="rId3"/>
              </a:rPr>
              <a:t>OBSE</a:t>
            </a:r>
            <a:r>
              <a:rPr lang="cs-CZ" sz="2500" dirty="0" smtClean="0"/>
              <a:t> </a:t>
            </a:r>
            <a:r>
              <a:rPr lang="cs-CZ" sz="2500" dirty="0"/>
              <a:t>dnes představuje (mimo OSN) geograficky nejširší, ale nejslabší bezpečnostní organizaci, zahrnující 57 členských států, s rozpočtem pro rok </a:t>
            </a:r>
            <a:r>
              <a:rPr lang="cs-CZ" sz="2500" dirty="0" smtClean="0"/>
              <a:t>2017 – </a:t>
            </a:r>
            <a:r>
              <a:rPr lang="cs-CZ" sz="2400" dirty="0" smtClean="0"/>
              <a:t>138 982 600 </a:t>
            </a:r>
            <a:r>
              <a:rPr lang="en-US" sz="2400" dirty="0"/>
              <a:t>€</a:t>
            </a:r>
            <a:r>
              <a:rPr lang="cs-CZ" sz="2400" dirty="0" smtClean="0"/>
              <a:t> (rok </a:t>
            </a:r>
            <a:r>
              <a:rPr lang="cs-CZ" sz="2500" dirty="0" smtClean="0"/>
              <a:t>2016 </a:t>
            </a:r>
            <a:r>
              <a:rPr lang="cs-CZ" sz="2500" dirty="0"/>
              <a:t>- </a:t>
            </a:r>
            <a:r>
              <a:rPr lang="cs-CZ" sz="2400" dirty="0"/>
              <a:t>142 053 800 </a:t>
            </a:r>
            <a:r>
              <a:rPr lang="en-US" sz="2400" dirty="0" smtClean="0"/>
              <a:t>€</a:t>
            </a:r>
            <a:r>
              <a:rPr lang="cs-CZ" sz="2400" smtClean="0"/>
              <a:t>)</a:t>
            </a:r>
            <a:endParaRPr lang="cs-CZ" sz="2500" dirty="0"/>
          </a:p>
        </p:txBody>
      </p:sp>
      <p:sp>
        <p:nvSpPr>
          <p:cNvPr id="6" name="Zástupný symbol pro číslo snímku 11"/>
          <p:cNvSpPr>
            <a:spLocks noGrp="1"/>
          </p:cNvSpPr>
          <p:nvPr>
            <p:ph type="sldNum" sz="quarter" idx="12"/>
          </p:nvPr>
        </p:nvSpPr>
        <p:spPr>
          <a:xfrm>
            <a:off x="8820000" y="6624000"/>
            <a:ext cx="825500" cy="180000"/>
          </a:xfrm>
        </p:spPr>
        <p:txBody>
          <a:bodyPr/>
          <a:lstStyle/>
          <a:p>
            <a:pPr>
              <a:defRPr/>
            </a:pPr>
            <a:fld id="{25F09862-6B13-4D1A-9239-1F01BD0BA367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830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 preferRelativeResize="0"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918000" cy="6876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Charakteristika OBSE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/>
              <a:t>Regionální </a:t>
            </a:r>
            <a:r>
              <a:rPr lang="cs-CZ" sz="2500" dirty="0"/>
              <a:t>bezpečnostní organizace v rámci Kapitoly VIII Charty </a:t>
            </a:r>
            <a:r>
              <a:rPr lang="cs-CZ" sz="2500" dirty="0" smtClean="0"/>
              <a:t>OSN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/>
              <a:t>V </a:t>
            </a:r>
            <a:r>
              <a:rPr lang="cs-CZ" sz="2500" dirty="0"/>
              <a:t>oblasti své působnosti představuje primární nástroj včasného varování, prevence konfliktů, krizového </a:t>
            </a:r>
            <a:r>
              <a:rPr lang="cs-CZ" sz="2500" dirty="0" smtClean="0"/>
              <a:t>managementu </a:t>
            </a:r>
            <a:r>
              <a:rPr lang="cs-CZ" sz="2500" dirty="0"/>
              <a:t>a post-konfliktní </a:t>
            </a:r>
            <a:r>
              <a:rPr lang="cs-CZ" sz="2500" dirty="0" smtClean="0"/>
              <a:t>obnovy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/>
              <a:t>Zastává </a:t>
            </a:r>
            <a:r>
              <a:rPr lang="cs-CZ" sz="2500" dirty="0"/>
              <a:t>svého druhu jedinečný přístup k bezpečnosti, kterou OBSE chápe celostně a v rámci Organizace k ní přistupuje na kooperativní </a:t>
            </a:r>
            <a:r>
              <a:rPr lang="cs-CZ" sz="2500" dirty="0" smtClean="0"/>
              <a:t>bázi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/>
              <a:t>Celostní </a:t>
            </a:r>
            <a:r>
              <a:rPr lang="cs-CZ" sz="2500" dirty="0"/>
              <a:t>pojetí vychází z </a:t>
            </a:r>
            <a:r>
              <a:rPr lang="cs-CZ" sz="2500" dirty="0" smtClean="0"/>
              <a:t>tří dimenzionálního </a:t>
            </a:r>
            <a:r>
              <a:rPr lang="cs-CZ" sz="2500" dirty="0"/>
              <a:t>přístupu k bezpečnosti čítající </a:t>
            </a:r>
            <a:r>
              <a:rPr lang="cs-CZ" sz="2500" dirty="0" smtClean="0"/>
              <a:t>oblast: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/>
              <a:t>politicko-vojenskou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/>
              <a:t>hospodářskou </a:t>
            </a:r>
            <a:r>
              <a:rPr lang="cs-CZ" sz="2300" dirty="0"/>
              <a:t>a </a:t>
            </a:r>
            <a:r>
              <a:rPr lang="cs-CZ" sz="2300" dirty="0" smtClean="0"/>
              <a:t>enviromentální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/>
              <a:t>lidsko-právní</a:t>
            </a:r>
            <a:endParaRPr lang="cs-CZ" sz="2500" dirty="0"/>
          </a:p>
        </p:txBody>
      </p:sp>
      <p:sp>
        <p:nvSpPr>
          <p:cNvPr id="6" name="Zástupný symbol pro číslo snímku 11"/>
          <p:cNvSpPr>
            <a:spLocks noGrp="1"/>
          </p:cNvSpPr>
          <p:nvPr>
            <p:ph type="sldNum" sz="quarter" idx="12"/>
          </p:nvPr>
        </p:nvSpPr>
        <p:spPr>
          <a:xfrm>
            <a:off x="8820000" y="6624000"/>
            <a:ext cx="825500" cy="180000"/>
          </a:xfrm>
        </p:spPr>
        <p:txBody>
          <a:bodyPr/>
          <a:lstStyle/>
          <a:p>
            <a:pPr>
              <a:defRPr/>
            </a:pPr>
            <a:fld id="{25F09862-6B13-4D1A-9239-1F01BD0BA367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024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3224</TotalTime>
  <Words>1993</Words>
  <Application>Microsoft Office PowerPoint</Application>
  <PresentationFormat>A4 (210 x 297 mm)</PresentationFormat>
  <Paragraphs>369</Paragraphs>
  <Slides>43</Slides>
  <Notes>38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43</vt:i4>
      </vt:variant>
    </vt:vector>
  </HeadingPairs>
  <TitlesOfParts>
    <vt:vector size="45" baseType="lpstr">
      <vt:lpstr>Tok</vt:lpstr>
      <vt:lpstr>1_Tok</vt:lpstr>
      <vt:lpstr>BEZPEČNOST A OZBROJENÉ SÍLY</vt:lpstr>
      <vt:lpstr>Prezentace aplikace PowerPoint</vt:lpstr>
      <vt:lpstr>Cíle přednášky</vt:lpstr>
      <vt:lpstr>Obsah přednášky</vt:lpstr>
      <vt:lpstr>Historické počátky - KBSE</vt:lpstr>
      <vt:lpstr>Historické počátky - KBSE</vt:lpstr>
      <vt:lpstr>Institucionalizace KBSE a vznik OBSE</vt:lpstr>
      <vt:lpstr>Prezentace aplikace PowerPoint</vt:lpstr>
      <vt:lpstr>Charakteristika OBSE</vt:lpstr>
      <vt:lpstr>Charakteristika OBSE</vt:lpstr>
      <vt:lpstr>Slabiny OBSE</vt:lpstr>
      <vt:lpstr>Principy OBSE</vt:lpstr>
      <vt:lpstr>Hlavní orgány OBSE</vt:lpstr>
      <vt:lpstr>Prezentace aplikace PowerPoint</vt:lpstr>
      <vt:lpstr>Prezentace aplikace PowerPoint</vt:lpstr>
      <vt:lpstr>Dimenze bezpečnosti</vt:lpstr>
      <vt:lpstr>Volba nového Generálního tajemníka</vt:lpstr>
      <vt:lpstr>Politicko-vojenská dimenze</vt:lpstr>
      <vt:lpstr>Politicko-vojenská dimenze</vt:lpstr>
      <vt:lpstr>CFE</vt:lpstr>
      <vt:lpstr>Naplňování CFE (1999) ze strany (A)ČR</vt:lpstr>
      <vt:lpstr>Instituce politicko-vojenské dimenze</vt:lpstr>
      <vt:lpstr>Instituce politicko-vojenské dimenze</vt:lpstr>
      <vt:lpstr>Instituce politicko-vojenské dimenze</vt:lpstr>
      <vt:lpstr>Prevence konfliktů</vt:lpstr>
      <vt:lpstr>Prevence konfliktů</vt:lpstr>
      <vt:lpstr>Hospodářsko-enviromentální dimenze</vt:lpstr>
      <vt:lpstr>Hospodářsko-enviromentální dimenze</vt:lpstr>
      <vt:lpstr>Instituce hosp.-environmentální dimenze</vt:lpstr>
      <vt:lpstr>Lidsko-právní dimenze</vt:lpstr>
      <vt:lpstr>Lidsko-právní dimenze</vt:lpstr>
      <vt:lpstr>Lidsko-právní dimenze</vt:lpstr>
      <vt:lpstr>Lidsko-právní dimenze</vt:lpstr>
      <vt:lpstr>Instituce lidsko-právní dimenze</vt:lpstr>
      <vt:lpstr>Ostatní aktivity OBSE</vt:lpstr>
      <vt:lpstr>Ostatní aktivity OBSE</vt:lpstr>
      <vt:lpstr>Ostatní aktivity OBSE</vt:lpstr>
      <vt:lpstr>Ostatní aktivity OBSE</vt:lpstr>
      <vt:lpstr>Ostatní aktivity OBSE</vt:lpstr>
      <vt:lpstr>Shrnutí</vt:lpstr>
      <vt:lpstr>Doporučené studijní zdroje</vt:lpstr>
      <vt:lpstr>Děkuji za pozornost</vt:lpstr>
      <vt:lpstr>BEZPEČNOST A OZBROJENÉ SÍLY</vt:lpstr>
    </vt:vector>
  </TitlesOfParts>
  <Company>Univerzita obrany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Novotný Antonín</dc:creator>
  <cp:lastModifiedBy>Novotný Antonín</cp:lastModifiedBy>
  <cp:revision>67</cp:revision>
  <dcterms:created xsi:type="dcterms:W3CDTF">2009-06-03T09:43:44Z</dcterms:created>
  <dcterms:modified xsi:type="dcterms:W3CDTF">2018-03-09T11:34:19Z</dcterms:modified>
</cp:coreProperties>
</file>