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26"/>
  </p:notesMasterIdLst>
  <p:handoutMasterIdLst>
    <p:handoutMasterId r:id="rId27"/>
  </p:handoutMasterIdLst>
  <p:sldIdLst>
    <p:sldId id="468" r:id="rId2"/>
    <p:sldId id="467" r:id="rId3"/>
    <p:sldId id="446" r:id="rId4"/>
    <p:sldId id="338" r:id="rId5"/>
    <p:sldId id="339" r:id="rId6"/>
    <p:sldId id="393" r:id="rId7"/>
    <p:sldId id="394" r:id="rId8"/>
    <p:sldId id="442" r:id="rId9"/>
    <p:sldId id="441" r:id="rId10"/>
    <p:sldId id="395" r:id="rId11"/>
    <p:sldId id="406" r:id="rId12"/>
    <p:sldId id="396" r:id="rId13"/>
    <p:sldId id="397" r:id="rId14"/>
    <p:sldId id="410" r:id="rId15"/>
    <p:sldId id="457" r:id="rId16"/>
    <p:sldId id="400" r:id="rId17"/>
    <p:sldId id="402" r:id="rId18"/>
    <p:sldId id="401" r:id="rId19"/>
    <p:sldId id="405" r:id="rId20"/>
    <p:sldId id="451" r:id="rId21"/>
    <p:sldId id="465" r:id="rId22"/>
    <p:sldId id="450" r:id="rId23"/>
    <p:sldId id="423" r:id="rId24"/>
    <p:sldId id="434" r:id="rId25"/>
  </p:sldIdLst>
  <p:sldSz cx="9906000" cy="6858000" type="A4"/>
  <p:notesSz cx="7099300" cy="102235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7890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5781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43672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91563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394539" algn="l" defTabSz="957816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873447" algn="l" defTabSz="957816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352355" algn="l" defTabSz="957816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831263" algn="l" defTabSz="957816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0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84" autoAdjust="0"/>
    <p:restoredTop sz="95857" autoAdjust="0"/>
  </p:normalViewPr>
  <p:slideViewPr>
    <p:cSldViewPr>
      <p:cViewPr varScale="1">
        <p:scale>
          <a:sx n="74" d="100"/>
          <a:sy n="74" d="100"/>
        </p:scale>
        <p:origin x="-906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3" d="100"/>
          <a:sy n="43" d="100"/>
        </p:scale>
        <p:origin x="-2904" y="-102"/>
      </p:cViewPr>
      <p:guideLst>
        <p:guide orient="horz" pos="3220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779" cy="511005"/>
          </a:xfrm>
          <a:prstGeom prst="rect">
            <a:avLst/>
          </a:prstGeom>
        </p:spPr>
        <p:txBody>
          <a:bodyPr vert="horz" lIns="65224" tIns="32612" rIns="65224" bIns="32612" rtlCol="0"/>
          <a:lstStyle>
            <a:lvl1pPr algn="l">
              <a:defRPr sz="9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1385" y="0"/>
            <a:ext cx="3076779" cy="511005"/>
          </a:xfrm>
          <a:prstGeom prst="rect">
            <a:avLst/>
          </a:prstGeom>
        </p:spPr>
        <p:txBody>
          <a:bodyPr vert="horz" lIns="65224" tIns="32612" rIns="65224" bIns="32612" rtlCol="0"/>
          <a:lstStyle>
            <a:lvl1pPr algn="r">
              <a:defRPr sz="900"/>
            </a:lvl1pPr>
          </a:lstStyle>
          <a:p>
            <a:fld id="{F8AEADD6-29A2-48BF-A97D-AA07FC043A81}" type="datetimeFigureOut">
              <a:rPr lang="cs-CZ" smtClean="0"/>
              <a:pPr/>
              <a:t>23.3.2018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710234"/>
            <a:ext cx="3076779" cy="511005"/>
          </a:xfrm>
          <a:prstGeom prst="rect">
            <a:avLst/>
          </a:prstGeom>
        </p:spPr>
        <p:txBody>
          <a:bodyPr vert="horz" lIns="65224" tIns="32612" rIns="65224" bIns="32612" rtlCol="0" anchor="b"/>
          <a:lstStyle>
            <a:lvl1pPr algn="l">
              <a:defRPr sz="9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1385" y="9710234"/>
            <a:ext cx="3076779" cy="511005"/>
          </a:xfrm>
          <a:prstGeom prst="rect">
            <a:avLst/>
          </a:prstGeom>
        </p:spPr>
        <p:txBody>
          <a:bodyPr vert="horz" lIns="65224" tIns="32612" rIns="65224" bIns="32612" rtlCol="0" anchor="b"/>
          <a:lstStyle>
            <a:lvl1pPr algn="r">
              <a:defRPr sz="900"/>
            </a:lvl1pPr>
          </a:lstStyle>
          <a:p>
            <a:fld id="{4CAA9356-1C30-4147-869B-F3510541CE8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32843375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175"/>
          </a:xfrm>
          <a:prstGeom prst="rect">
            <a:avLst/>
          </a:prstGeom>
        </p:spPr>
        <p:txBody>
          <a:bodyPr vert="horz" lIns="98971" tIns="49486" rIns="98971" bIns="49486" rtlCol="0"/>
          <a:lstStyle>
            <a:lvl1pPr algn="l">
              <a:defRPr sz="13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175"/>
          </a:xfrm>
          <a:prstGeom prst="rect">
            <a:avLst/>
          </a:prstGeom>
        </p:spPr>
        <p:txBody>
          <a:bodyPr vert="horz" lIns="98971" tIns="49486" rIns="98971" bIns="49486" rtlCol="0"/>
          <a:lstStyle>
            <a:lvl1pPr algn="r">
              <a:defRPr sz="1300"/>
            </a:lvl1pPr>
          </a:lstStyle>
          <a:p>
            <a:fld id="{1F683AF4-CA0D-4965-B0C9-258A4FA5B1E0}" type="datetimeFigureOut">
              <a:rPr lang="cs-CZ" smtClean="0"/>
              <a:pPr/>
              <a:t>23.3.2018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781050" y="766763"/>
            <a:ext cx="5537200" cy="3833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971" tIns="49486" rIns="98971" bIns="49486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930" y="4856163"/>
            <a:ext cx="5679440" cy="4600575"/>
          </a:xfrm>
          <a:prstGeom prst="rect">
            <a:avLst/>
          </a:prstGeom>
        </p:spPr>
        <p:txBody>
          <a:bodyPr vert="horz" lIns="98971" tIns="49486" rIns="98971" bIns="49486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10550"/>
            <a:ext cx="3076363" cy="511175"/>
          </a:xfrm>
          <a:prstGeom prst="rect">
            <a:avLst/>
          </a:prstGeom>
        </p:spPr>
        <p:txBody>
          <a:bodyPr vert="horz" lIns="98971" tIns="49486" rIns="98971" bIns="49486" rtlCol="0" anchor="b"/>
          <a:lstStyle>
            <a:lvl1pPr algn="l">
              <a:defRPr sz="13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294" y="9710550"/>
            <a:ext cx="3076363" cy="511175"/>
          </a:xfrm>
          <a:prstGeom prst="rect">
            <a:avLst/>
          </a:prstGeom>
        </p:spPr>
        <p:txBody>
          <a:bodyPr vert="horz" lIns="98971" tIns="49486" rIns="98971" bIns="49486" rtlCol="0" anchor="b"/>
          <a:lstStyle>
            <a:lvl1pPr algn="r">
              <a:defRPr sz="1300"/>
            </a:lvl1pPr>
          </a:lstStyle>
          <a:p>
            <a:fld id="{FA168EFC-0AA7-46C7-9E0D-7BFDE7B8CE9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95150763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81050" y="766763"/>
            <a:ext cx="5537200" cy="3833812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89712">
              <a:defRPr/>
            </a:pPr>
            <a:endParaRPr lang="en-US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68EFC-0AA7-46C7-9E0D-7BFDE7B8CE91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61003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81050" y="766763"/>
            <a:ext cx="5537200" cy="3833812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89712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17659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56176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901792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81050" y="766763"/>
            <a:ext cx="5537200" cy="3833812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89712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957852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77850" y="1371600"/>
            <a:ext cx="8505952" cy="1828800"/>
          </a:xfrm>
          <a:ln>
            <a:noFill/>
          </a:ln>
        </p:spPr>
        <p:txBody>
          <a:bodyPr tIns="0" rIns="19156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77850" y="3228536"/>
            <a:ext cx="8509254" cy="1752600"/>
          </a:xfrm>
        </p:spPr>
        <p:txBody>
          <a:bodyPr lIns="0" rIns="19156"/>
          <a:lstStyle>
            <a:lvl1pPr marL="0" marR="47891" indent="0" algn="r">
              <a:buNone/>
              <a:defRPr>
                <a:solidFill>
                  <a:schemeClr val="tx1"/>
                </a:solidFill>
              </a:defRPr>
            </a:lvl1pPr>
            <a:lvl2pPr marL="478908" indent="0" algn="ctr">
              <a:buNone/>
            </a:lvl2pPr>
            <a:lvl3pPr marL="957816" indent="0" algn="ctr">
              <a:buNone/>
            </a:lvl3pPr>
            <a:lvl4pPr marL="1436724" indent="0" algn="ctr">
              <a:buNone/>
            </a:lvl4pPr>
            <a:lvl5pPr marL="1915631" indent="0" algn="ctr">
              <a:buNone/>
            </a:lvl5pPr>
            <a:lvl6pPr marL="2394539" indent="0" algn="ctr">
              <a:buNone/>
            </a:lvl6pPr>
            <a:lvl7pPr marL="2873447" indent="0" algn="ctr">
              <a:buNone/>
            </a:lvl7pPr>
            <a:lvl8pPr marL="3352355" indent="0" algn="ctr">
              <a:buNone/>
            </a:lvl8pPr>
            <a:lvl9pPr marL="3831263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Bezpečnostní a obranná politika - Kurz vyšších důstojníků, 2012/2013, Univerzita obrany, Brno</a:t>
            </a:r>
            <a:endParaRPr lang="cs-CZ" dirty="0"/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E2F2A-5BBC-45F6-91DF-8C590295BFA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Bezpečnostní a obranná politika - Kurz vyšších důstojníků, 2012/2013, Univerzita obrany, Brno</a:t>
            </a:r>
            <a:endParaRPr lang="cs-CZ" dirty="0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B9AD8-5F25-4FE7-883A-81713654038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181850" y="914401"/>
            <a:ext cx="222885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95300" y="914401"/>
            <a:ext cx="652145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Bezpečnostní a obranná politika - Kurz vyšších důstojníků, 2012/2013, Univerzita obrany, Brno</a:t>
            </a:r>
            <a:endParaRPr lang="cs-CZ" dirty="0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1E488-79DD-4502-8E50-D92FDFDB9CA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>
          <a:xfrm>
            <a:off x="8820000" y="6624000"/>
            <a:ext cx="825500" cy="180000"/>
          </a:xfrm>
        </p:spPr>
        <p:txBody>
          <a:bodyPr/>
          <a:lstStyle>
            <a:lvl1pPr>
              <a:defRPr sz="1000" b="1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25F09862-6B13-4D1A-9239-1F01BD0BA367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>
          <a:xfrm>
            <a:off x="0" y="6624000"/>
            <a:ext cx="9906000" cy="180000"/>
          </a:xfrm>
        </p:spPr>
        <p:txBody>
          <a:bodyPr/>
          <a:lstStyle>
            <a:lvl1pPr algn="ctr">
              <a:defRPr sz="1000" b="1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cs-CZ" dirty="0" smtClean="0"/>
              <a:t>Bezpečnostní a obranná politika - Kurz vyšších důstojníků, 2012/2013, Univerzita obrany, Brno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548" y="1316736"/>
            <a:ext cx="84201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74548" y="2704665"/>
            <a:ext cx="8420100" cy="1509712"/>
          </a:xfrm>
        </p:spPr>
        <p:txBody>
          <a:bodyPr lIns="47891" rIns="47891"/>
          <a:lstStyle>
            <a:lvl1pPr marL="0" indent="0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Bezpečnostní a obranná politika - Kurz vyšších důstojníků, 2012/2013, Univerzita obrany, Brno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1E94A-3984-43F7-B763-D225A647553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95300" y="1920085"/>
            <a:ext cx="4375150" cy="4434840"/>
          </a:xfrm>
        </p:spPr>
        <p:txBody>
          <a:bodyPr/>
          <a:lstStyle>
            <a:lvl1pPr>
              <a:defRPr sz="27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35550" y="1920085"/>
            <a:ext cx="4375150" cy="4434840"/>
          </a:xfrm>
        </p:spPr>
        <p:txBody>
          <a:bodyPr/>
          <a:lstStyle>
            <a:lvl1pPr>
              <a:defRPr sz="27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Bezpečnostní a obranná politika - Kurz vyšších důstojníků, 2012/2013, Univerzita obrany, Brno</a:t>
            </a:r>
            <a:endParaRPr lang="cs-CZ" dirty="0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7F294-88F8-46F3-9C14-63229692637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95300" y="1855248"/>
            <a:ext cx="4376870" cy="659352"/>
          </a:xfrm>
        </p:spPr>
        <p:txBody>
          <a:bodyPr lIns="47891" tIns="0" rIns="47891" bIns="0" anchor="ctr">
            <a:noAutofit/>
          </a:bodyPr>
          <a:lstStyle>
            <a:lvl1pPr marL="0" indent="0">
              <a:buNone/>
              <a:defRPr sz="25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100" b="1"/>
            </a:lvl2pPr>
            <a:lvl3pPr>
              <a:buNone/>
              <a:defRPr sz="19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5032111" y="1859758"/>
            <a:ext cx="4378590" cy="654843"/>
          </a:xfrm>
        </p:spPr>
        <p:txBody>
          <a:bodyPr lIns="47891" tIns="0" rIns="47891" bIns="0" anchor="ctr"/>
          <a:lstStyle>
            <a:lvl1pPr marL="0" indent="0">
              <a:buNone/>
              <a:defRPr sz="25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100" b="1"/>
            </a:lvl2pPr>
            <a:lvl3pPr>
              <a:buNone/>
              <a:defRPr sz="19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95300" y="2514600"/>
            <a:ext cx="4376870" cy="3845720"/>
          </a:xfrm>
        </p:spPr>
        <p:txBody>
          <a:bodyPr tIns="0"/>
          <a:lstStyle>
            <a:lvl1pPr>
              <a:defRPr sz="23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032111" y="2514600"/>
            <a:ext cx="4378590" cy="3845720"/>
          </a:xfrm>
        </p:spPr>
        <p:txBody>
          <a:bodyPr tIns="0"/>
          <a:lstStyle>
            <a:lvl1pPr>
              <a:defRPr sz="23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Bezpečnostní a obranná politika - Kurz vyšších důstojníků, 2012/2013, Univerzita obrany, Brno</a:t>
            </a:r>
            <a:endParaRPr lang="cs-CZ" dirty="0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F974A-B4F9-4977-B7A5-5446E37877E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9795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2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Bezpečnostní a obranná politika - Kurz vyšších důstojníků, 2012/2013, Univerzita obrany, Brno</a:t>
            </a:r>
            <a:endParaRPr lang="cs-CZ" dirty="0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88A7-E15E-4382-AAE6-0AA7712F073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Bezpečnostní a obranná politika - Kurz vyšších důstojníků, 2012/2013, Univerzita obrany, Brno</a:t>
            </a:r>
            <a:endParaRPr lang="cs-CZ" dirty="0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F158C-9885-4BA1-9B4F-48180E26CF4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2950" y="514352"/>
            <a:ext cx="29718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7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742950" y="1676400"/>
            <a:ext cx="2971800" cy="4572000"/>
          </a:xfrm>
        </p:spPr>
        <p:txBody>
          <a:bodyPr lIns="19156" rIns="19156"/>
          <a:lstStyle>
            <a:lvl1pPr marL="0" indent="0" algn="l">
              <a:buNone/>
              <a:defRPr sz="1500"/>
            </a:lvl1pPr>
            <a:lvl2pPr indent="0" algn="l">
              <a:buNone/>
              <a:defRPr sz="1300"/>
            </a:lvl2pPr>
            <a:lvl3pPr indent="0" algn="l">
              <a:buNone/>
              <a:defRPr sz="1000"/>
            </a:lvl3pPr>
            <a:lvl4pPr indent="0" algn="l">
              <a:buNone/>
              <a:defRPr sz="1000"/>
            </a:lvl4pPr>
            <a:lvl5pPr indent="0" algn="l">
              <a:buNone/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872971" y="1676400"/>
            <a:ext cx="5537729" cy="4572000"/>
          </a:xfrm>
        </p:spPr>
        <p:txBody>
          <a:bodyPr tIns="0"/>
          <a:lstStyle>
            <a:lvl1pPr>
              <a:defRPr sz="2900"/>
            </a:lvl1pPr>
            <a:lvl2pPr>
              <a:defRPr sz="2700"/>
            </a:lvl2pPr>
            <a:lvl3pPr>
              <a:defRPr sz="2500"/>
            </a:lvl3pPr>
            <a:lvl4pPr>
              <a:defRPr sz="2100"/>
            </a:lvl4pPr>
            <a:lvl5pPr>
              <a:defRPr sz="1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Bezpečnostní a obranná politika - Kurz vyšších důstojníků, 2012/2013, Univerzita obrany, Brno</a:t>
            </a:r>
            <a:endParaRPr lang="cs-CZ" dirty="0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85470-D86A-433A-A37F-EC9C6DCC025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4"/>
          <p:cNvSpPr/>
          <p:nvPr/>
        </p:nvSpPr>
        <p:spPr>
          <a:xfrm rot="420000" flipV="1">
            <a:off x="3429265" y="1108075"/>
            <a:ext cx="569595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Pravoúhlý trojúhelník 5"/>
          <p:cNvSpPr/>
          <p:nvPr/>
        </p:nvSpPr>
        <p:spPr>
          <a:xfrm rot="420000" flipV="1">
            <a:off x="8671191" y="5359401"/>
            <a:ext cx="168540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Volný tvar 6"/>
          <p:cNvSpPr>
            <a:spLocks/>
          </p:cNvSpPr>
          <p:nvPr/>
        </p:nvSpPr>
        <p:spPr bwMode="auto">
          <a:xfrm flipV="1">
            <a:off x="-10319" y="5816600"/>
            <a:ext cx="9926638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5782" tIns="47891" rIns="95782" bIns="47891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 flipV="1">
            <a:off x="4746625" y="6219826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5782" tIns="47891" rIns="95782" bIns="47891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0400" y="1176997"/>
            <a:ext cx="2397252" cy="1582621"/>
          </a:xfrm>
        </p:spPr>
        <p:txBody>
          <a:bodyPr lIns="47891" rIns="47891" bIns="47891"/>
          <a:lstStyle>
            <a:lvl1pPr algn="l">
              <a:buNone/>
              <a:defRPr sz="21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0400" y="2828785"/>
            <a:ext cx="2393950" cy="2179320"/>
          </a:xfrm>
        </p:spPr>
        <p:txBody>
          <a:bodyPr lIns="67047" rIns="47891"/>
          <a:lstStyle>
            <a:lvl1pPr marL="0" indent="0" algn="l">
              <a:spcBef>
                <a:spcPts val="262"/>
              </a:spcBef>
              <a:buFontTx/>
              <a:buNone/>
              <a:defRPr sz="1300"/>
            </a:lvl1pPr>
            <a:lvl2pPr>
              <a:defRPr sz="13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776276" y="1199517"/>
            <a:ext cx="500253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400"/>
            </a:lvl1pPr>
          </a:lstStyle>
          <a:p>
            <a:pPr lvl="0"/>
            <a:r>
              <a:rPr lang="cs-CZ" noProof="0" dirty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Bezpečnostní a obranná politika - Kurz vyšších důstojníků, 2012/2013, Univerzita obrany, Brno</a:t>
            </a:r>
            <a:endParaRPr lang="cs-CZ" dirty="0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750300" y="6356351"/>
            <a:ext cx="660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65964-D380-4BAC-83E4-C84974BE292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10319" y="-7937"/>
            <a:ext cx="9926638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5782" tIns="47891" rIns="95782" bIns="47891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746625" y="-7938"/>
            <a:ext cx="5159375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5782" tIns="47891" rIns="95782" bIns="47891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95300" y="704850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7891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95300" y="1935164"/>
            <a:ext cx="89154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 smtClean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889250" y="6356351"/>
            <a:ext cx="36322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dirty="0" smtClean="0"/>
              <a:t>Bezpečnostní a obranná politika - Kurz vyšších důstojníků, 2012/2013, Univerzita obrany, Brno</a:t>
            </a:r>
            <a:endParaRPr lang="cs-CZ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585200" y="6356351"/>
            <a:ext cx="8255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192397-408F-4D60-ACA8-D3470A4D48B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20637" y="203200"/>
            <a:ext cx="9945556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3" r:id="rId2"/>
    <p:sldLayoutId id="2147483732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33" r:id="rId9"/>
    <p:sldLayoutId id="2147483729" r:id="rId10"/>
    <p:sldLayoutId id="2147483730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5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2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2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2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200">
          <a:solidFill>
            <a:schemeClr val="tx2"/>
          </a:solidFill>
          <a:latin typeface="Calibri" pitchFamily="34" charset="0"/>
        </a:defRPr>
      </a:lvl5pPr>
      <a:lvl6pPr marL="478908" algn="l" rtl="0" fontAlgn="base">
        <a:spcBef>
          <a:spcPct val="0"/>
        </a:spcBef>
        <a:spcAft>
          <a:spcPct val="0"/>
        </a:spcAft>
        <a:defRPr sz="5200">
          <a:solidFill>
            <a:schemeClr val="tx2"/>
          </a:solidFill>
          <a:latin typeface="Calibri" pitchFamily="34" charset="0"/>
        </a:defRPr>
      </a:lvl6pPr>
      <a:lvl7pPr marL="957816" algn="l" rtl="0" fontAlgn="base">
        <a:spcBef>
          <a:spcPct val="0"/>
        </a:spcBef>
        <a:spcAft>
          <a:spcPct val="0"/>
        </a:spcAft>
        <a:defRPr sz="5200">
          <a:solidFill>
            <a:schemeClr val="tx2"/>
          </a:solidFill>
          <a:latin typeface="Calibri" pitchFamily="34" charset="0"/>
        </a:defRPr>
      </a:lvl7pPr>
      <a:lvl8pPr marL="1436724" algn="l" rtl="0" fontAlgn="base">
        <a:spcBef>
          <a:spcPct val="0"/>
        </a:spcBef>
        <a:spcAft>
          <a:spcPct val="0"/>
        </a:spcAft>
        <a:defRPr sz="5200">
          <a:solidFill>
            <a:schemeClr val="tx2"/>
          </a:solidFill>
          <a:latin typeface="Calibri" pitchFamily="34" charset="0"/>
        </a:defRPr>
      </a:lvl8pPr>
      <a:lvl9pPr marL="1915631" algn="l" rtl="0" fontAlgn="base">
        <a:spcBef>
          <a:spcPct val="0"/>
        </a:spcBef>
        <a:spcAft>
          <a:spcPct val="0"/>
        </a:spcAft>
        <a:defRPr sz="5200">
          <a:solidFill>
            <a:schemeClr val="tx2"/>
          </a:solidFill>
          <a:latin typeface="Calibri" pitchFamily="34" charset="0"/>
        </a:defRPr>
      </a:lvl9pPr>
    </p:titleStyle>
    <p:bodyStyle>
      <a:lvl1pPr marL="286014" indent="-286014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700" kern="1200">
          <a:solidFill>
            <a:schemeClr val="tx1"/>
          </a:solidFill>
          <a:latin typeface="+mj-lt"/>
          <a:ea typeface="+mn-ea"/>
          <a:cs typeface="+mn-cs"/>
        </a:defRPr>
      </a:lvl1pPr>
      <a:lvl2pPr marL="670139" indent="-257746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500" kern="1200">
          <a:solidFill>
            <a:schemeClr val="tx1"/>
          </a:solidFill>
          <a:latin typeface="+mj-lt"/>
          <a:ea typeface="+mn-ea"/>
          <a:cs typeface="+mn-cs"/>
        </a:defRPr>
      </a:lvl2pPr>
      <a:lvl3pPr marL="957816" indent="-257746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200" kern="1200">
          <a:solidFill>
            <a:schemeClr val="tx1"/>
          </a:solidFill>
          <a:latin typeface="+mj-lt"/>
          <a:ea typeface="+mn-ea"/>
          <a:cs typeface="+mn-cs"/>
        </a:defRPr>
      </a:lvl3pPr>
      <a:lvl4pPr marL="1243830" indent="-219499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100" kern="1200">
          <a:solidFill>
            <a:schemeClr val="tx1"/>
          </a:solidFill>
          <a:latin typeface="+mj-lt"/>
          <a:ea typeface="+mn-ea"/>
          <a:cs typeface="+mn-cs"/>
        </a:defRPr>
      </a:lvl4pPr>
      <a:lvl5pPr marL="1531508" indent="-219499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100" kern="1200">
          <a:solidFill>
            <a:schemeClr val="tx1"/>
          </a:solidFill>
          <a:latin typeface="+mj-lt"/>
          <a:ea typeface="+mn-ea"/>
          <a:cs typeface="+mn-cs"/>
        </a:defRPr>
      </a:lvl5pPr>
      <a:lvl6pPr marL="1819850" indent="-220298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413" indent="-19156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98758" indent="-191563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86102" indent="-19156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0" y="2160000"/>
            <a:ext cx="9906000" cy="800219"/>
          </a:xfrm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5200" dirty="0" smtClean="0"/>
              <a:t>BEZPEČNOST A OZBROJENÉ SÍLY</a:t>
            </a:r>
            <a:endParaRPr lang="cs-CZ" sz="52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0" y="4392001"/>
            <a:ext cx="9906000" cy="2484000"/>
          </a:xfrm>
          <a:prstGeom prst="rect">
            <a:avLst/>
          </a:prstGeom>
          <a:solidFill>
            <a:schemeClr val="tx1"/>
          </a:solidFill>
        </p:spPr>
        <p:txBody>
          <a:bodyPr wrap="square" lIns="95782" tIns="47891" rIns="95782" bIns="47891" rtlCol="0">
            <a:spAutoFit/>
          </a:bodyPr>
          <a:lstStyle/>
          <a:p>
            <a:pPr algn="ctr"/>
            <a:endParaRPr lang="cs-CZ" sz="2700" b="1" dirty="0" smtClean="0">
              <a:solidFill>
                <a:schemeClr val="bg2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9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21250" y="5940000"/>
            <a:ext cx="5282184" cy="9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odnadpis 2"/>
          <p:cNvSpPr>
            <a:spLocks noGrp="1"/>
          </p:cNvSpPr>
          <p:nvPr>
            <p:ph type="subTitle" idx="1"/>
          </p:nvPr>
        </p:nvSpPr>
        <p:spPr>
          <a:xfrm>
            <a:off x="0" y="4932000"/>
            <a:ext cx="9906000" cy="840319"/>
          </a:xfrm>
          <a:noFill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cs-CZ" sz="14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Operační program Vzdělávání pro konkurenceschopnost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cs-CZ" sz="16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Projekt: </a:t>
            </a:r>
            <a:r>
              <a:rPr lang="cs-CZ" sz="1600" b="1" i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Vzdělávání pro bezpečnostní systém státu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cs-CZ" sz="1100" dirty="0">
                <a:solidFill>
                  <a:schemeClr val="bg1"/>
                </a:solidFill>
                <a:latin typeface="+mj-lt"/>
                <a:cs typeface="Arial" pitchFamily="34" charset="0"/>
              </a:rPr>
              <a:t>(</a:t>
            </a:r>
            <a:r>
              <a:rPr lang="cs-CZ" sz="1100" dirty="0" err="1" smtClean="0">
                <a:solidFill>
                  <a:schemeClr val="bg1"/>
                </a:solidFill>
                <a:latin typeface="+mj-lt"/>
                <a:cs typeface="Arial" pitchFamily="34" charset="0"/>
              </a:rPr>
              <a:t>reg</a:t>
            </a:r>
            <a:r>
              <a:rPr lang="cs-CZ" sz="1100" dirty="0">
                <a:solidFill>
                  <a:schemeClr val="bg1"/>
                </a:solidFill>
                <a:latin typeface="+mj-lt"/>
                <a:cs typeface="Arial" pitchFamily="34" charset="0"/>
              </a:rPr>
              <a:t>. č.: </a:t>
            </a:r>
            <a:r>
              <a:rPr lang="cs-CZ" sz="11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CZ.1.01/2.2.00/15.0070)</a:t>
            </a:r>
            <a:endParaRPr lang="cs-CZ" sz="11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0" y="4392001"/>
            <a:ext cx="9906000" cy="51221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wrap="square" lIns="95782" tIns="47891" rIns="95782" bIns="47891" rtlCol="0">
            <a:spAutoFit/>
          </a:bodyPr>
          <a:lstStyle/>
          <a:p>
            <a:pPr algn="ctr"/>
            <a:endParaRPr lang="cs-CZ" sz="2700" b="1" dirty="0" smtClean="0">
              <a:solidFill>
                <a:schemeClr val="bg2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0" y="3240000"/>
            <a:ext cx="9906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7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Doprovodná </a:t>
            </a:r>
            <a:r>
              <a:rPr lang="cs-CZ" sz="27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prezentace</a:t>
            </a:r>
            <a:endParaRPr lang="cs-CZ" sz="2700" b="1" dirty="0"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148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720000" y="792000"/>
            <a:ext cx="8496000" cy="576000"/>
          </a:xfrm>
        </p:spPr>
        <p:txBody>
          <a:bodyPr/>
          <a:lstStyle/>
          <a:p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Historický vývoj NATO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396000" y="1512000"/>
            <a:ext cx="9108000" cy="507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marL="252000" indent="-252000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500" dirty="0" smtClean="0">
                <a:latin typeface="+mj-lt"/>
              </a:rPr>
              <a:t>Do konce 80. let obranná organizace zaměřená na teritoriální obranu západní Evropy vůči Varšavské smlouvě</a:t>
            </a:r>
          </a:p>
          <a:p>
            <a:pPr marL="252000" indent="-252000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500" dirty="0" smtClean="0">
                <a:latin typeface="+mj-lt"/>
              </a:rPr>
              <a:t>Výrazná asymetrie v poslání a schopnostech evropského a amerického pilíře NATO</a:t>
            </a:r>
          </a:p>
          <a:p>
            <a:pPr marL="252000" indent="-252000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500" dirty="0" smtClean="0">
                <a:latin typeface="+mj-lt"/>
              </a:rPr>
              <a:t>Čistě vojenské uskupení, s minimálním politickým vlivem a angažováním se v nevojenských misích</a:t>
            </a:r>
          </a:p>
          <a:p>
            <a:pPr marL="252000" indent="-252000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cs-CZ" sz="2500" dirty="0" smtClean="0"/>
          </a:p>
          <a:p>
            <a:pPr marL="252000" indent="-252000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400" dirty="0" err="1" smtClean="0"/>
              <a:t>Geir</a:t>
            </a:r>
            <a:r>
              <a:rPr lang="cs-CZ" sz="2400" dirty="0" smtClean="0"/>
              <a:t> </a:t>
            </a:r>
            <a:r>
              <a:rPr lang="cs-CZ" sz="2400" dirty="0" err="1" smtClean="0"/>
              <a:t>Lundestad</a:t>
            </a:r>
            <a:r>
              <a:rPr lang="cs-CZ" sz="2400" dirty="0" smtClean="0"/>
              <a:t>:  „</a:t>
            </a:r>
            <a:r>
              <a:rPr lang="cs-CZ" sz="2400" i="1" dirty="0" smtClean="0"/>
              <a:t>Během studené války existovalo trojí NATO. Jedno ozbrojené a připravené ke střetu se Sověty na centrální frontě. Druhé plné černých pasažérů. A třetí po zuby ozbrojené a připravené válčit, ale zejména mezi sebou navzájem. Řekové a Turci.“</a:t>
            </a:r>
            <a:endParaRPr lang="cs-CZ" sz="2500" i="1" dirty="0" smtClean="0">
              <a:latin typeface="+mj-lt"/>
            </a:endParaRPr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cs-CZ" sz="2500" dirty="0" smtClean="0">
              <a:latin typeface="+mj-lt"/>
            </a:endParaRPr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cs-CZ" sz="2500" dirty="0" smtClean="0">
              <a:latin typeface="+mj-lt"/>
            </a:endParaRPr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cs-CZ" sz="25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720000" y="792000"/>
            <a:ext cx="8496000" cy="576000"/>
          </a:xfrm>
        </p:spPr>
        <p:txBody>
          <a:bodyPr/>
          <a:lstStyle/>
          <a:p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Historický vývoj NATO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396000" y="1512000"/>
            <a:ext cx="9108000" cy="507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500" dirty="0" smtClean="0">
                <a:latin typeface="+mj-lt"/>
              </a:rPr>
              <a:t>Konec studené války – nová situace i pro NATO – tzn. nutná sebereflexe (také teoretická možnost rozpuštění – definitivně ustává v roce 1992 po rozpadu SSSR a konfliktu v Jugoslávii)</a:t>
            </a:r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500" dirty="0" smtClean="0">
                <a:latin typeface="+mj-lt"/>
              </a:rPr>
              <a:t>Deklarace o transformaci NATO (1990)</a:t>
            </a:r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500" dirty="0" smtClean="0">
                <a:latin typeface="+mj-lt"/>
              </a:rPr>
              <a:t>Strategická koncepce Severoatlantické aliance a Deklarace o míru a spolupráci (1991) – nabídka nového druhu spolupráce zejména se státy bývalého socialistického bloku</a:t>
            </a:r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500" dirty="0" smtClean="0">
                <a:latin typeface="+mj-lt"/>
              </a:rPr>
              <a:t>Severoatlantická rada pro spolupráci (NACC 1991) – první kooperativní fórum (politické konzultace, předávání informací atd.)</a:t>
            </a:r>
          </a:p>
          <a:p>
            <a:pPr marL="252000" indent="-252000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cs-CZ" sz="2500" dirty="0" smtClean="0">
              <a:latin typeface="+mj-lt"/>
            </a:endParaRPr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cs-CZ" sz="2500" dirty="0" smtClean="0">
              <a:latin typeface="+mj-lt"/>
            </a:endParaRPr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cs-CZ" sz="2500" dirty="0" smtClean="0">
              <a:latin typeface="+mj-lt"/>
            </a:endParaRPr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cs-CZ" sz="25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720000" y="792000"/>
            <a:ext cx="8496000" cy="576000"/>
          </a:xfrm>
        </p:spPr>
        <p:txBody>
          <a:bodyPr/>
          <a:lstStyle/>
          <a:p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Historický vývoj NATO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396000" y="1512000"/>
            <a:ext cx="9108000" cy="507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marL="252000" indent="-252000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500" dirty="0" smtClean="0">
                <a:latin typeface="+mj-lt"/>
              </a:rPr>
              <a:t>Na počátku 90. let NATO hledá svoji novou podobu a opodstatnění (zejména po zániku VS)</a:t>
            </a:r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500" dirty="0" smtClean="0">
                <a:latin typeface="+mj-lt"/>
              </a:rPr>
              <a:t>Postupná přeměna z obranné na bezpečnostní organizaci</a:t>
            </a:r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500" dirty="0" smtClean="0">
                <a:latin typeface="+mj-lt"/>
              </a:rPr>
              <a:t>Manfred Woerner</a:t>
            </a:r>
            <a:r>
              <a:rPr lang="cs-CZ" sz="2500" dirty="0" smtClean="0">
                <a:solidFill>
                  <a:srgbClr val="FF0000"/>
                </a:solidFill>
                <a:latin typeface="+mj-lt"/>
              </a:rPr>
              <a:t>: </a:t>
            </a:r>
            <a:r>
              <a:rPr lang="en-US" sz="2500" i="1" dirty="0" smtClean="0">
                <a:solidFill>
                  <a:srgbClr val="FF0000"/>
                </a:solidFill>
                <a:latin typeface="+mj-lt"/>
              </a:rPr>
              <a:t>„</a:t>
            </a:r>
            <a:r>
              <a:rPr lang="cs-CZ" sz="2500" i="1" dirty="0" smtClean="0">
                <a:solidFill>
                  <a:srgbClr val="FF0000"/>
                </a:solidFill>
                <a:latin typeface="+mj-lt"/>
              </a:rPr>
              <a:t>NATO </a:t>
            </a:r>
            <a:r>
              <a:rPr lang="en-US" sz="2500" i="1" dirty="0" smtClean="0">
                <a:solidFill>
                  <a:srgbClr val="FF0000"/>
                </a:solidFill>
                <a:latin typeface="+mj-lt"/>
              </a:rPr>
              <a:t>must go out of area or go out of business</a:t>
            </a:r>
            <a:r>
              <a:rPr lang="cs-CZ" sz="2500" i="1" dirty="0" smtClean="0">
                <a:solidFill>
                  <a:srgbClr val="FF0000"/>
                </a:solidFill>
                <a:latin typeface="+mj-lt"/>
              </a:rPr>
              <a:t>.“</a:t>
            </a:r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500" dirty="0" smtClean="0">
                <a:latin typeface="+mj-lt"/>
              </a:rPr>
              <a:t>Rezignace na pouze teritoriální obranu – od obrany teritoria k obraně zájmů</a:t>
            </a:r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500" dirty="0" smtClean="0">
                <a:latin typeface="+mj-lt"/>
              </a:rPr>
              <a:t>Postupná vnitřní reorganizace a otevírání se NATO (EAPC, velitelská struktura, Velitelství pro transformaci)</a:t>
            </a:r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500" dirty="0" smtClean="0">
                <a:latin typeface="+mj-lt"/>
              </a:rPr>
              <a:t>Postupné rozšiřování o nové členy a přibírání nových úkolů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720000" y="792000"/>
            <a:ext cx="8496000" cy="576000"/>
          </a:xfrm>
        </p:spPr>
        <p:txBody>
          <a:bodyPr/>
          <a:lstStyle/>
          <a:p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Vybrané mise NATO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396000" y="1512000"/>
            <a:ext cx="9108000" cy="507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r>
              <a:rPr lang="cs-CZ" sz="2500" dirty="0" smtClean="0">
                <a:latin typeface="+mj-lt"/>
              </a:rPr>
              <a:t>Operace Deny Flight </a:t>
            </a:r>
            <a:r>
              <a:rPr lang="cs-CZ" sz="2300" dirty="0" smtClean="0">
                <a:latin typeface="+mj-lt"/>
              </a:rPr>
              <a:t>(duben 1993 - prosinec 1995, Bosna)</a:t>
            </a:r>
          </a:p>
          <a:p>
            <a:pPr lvl="1"/>
            <a:r>
              <a:rPr lang="cs-CZ" sz="2100" dirty="0" smtClean="0">
                <a:latin typeface="+mj-lt"/>
              </a:rPr>
              <a:t>28.2.1994 první vojenský zásah v historii Aliance</a:t>
            </a:r>
          </a:p>
          <a:p>
            <a:r>
              <a:rPr lang="cs-CZ" sz="2500" dirty="0" smtClean="0">
                <a:latin typeface="+mj-lt"/>
              </a:rPr>
              <a:t>Operace Deliberate Force (</a:t>
            </a:r>
            <a:r>
              <a:rPr lang="cs-CZ" sz="2300" dirty="0" smtClean="0">
                <a:latin typeface="+mj-lt"/>
              </a:rPr>
              <a:t>září 1995, Bosna)</a:t>
            </a:r>
          </a:p>
          <a:p>
            <a:pPr lvl="1"/>
            <a:r>
              <a:rPr lang="cs-CZ" sz="2100" dirty="0" smtClean="0">
                <a:latin typeface="+mj-lt"/>
              </a:rPr>
              <a:t>údery vůči VRS, první rozsáhlé použití vojenské síly ze strany NATO</a:t>
            </a:r>
          </a:p>
          <a:p>
            <a:r>
              <a:rPr lang="cs-CZ" sz="2500" dirty="0" smtClean="0">
                <a:latin typeface="+mj-lt"/>
              </a:rPr>
              <a:t>Joint Endeavour (</a:t>
            </a:r>
            <a:r>
              <a:rPr lang="cs-CZ" sz="2300" dirty="0" smtClean="0">
                <a:latin typeface="+mj-lt"/>
              </a:rPr>
              <a:t>1995 - 2004 Bosna)</a:t>
            </a:r>
          </a:p>
          <a:p>
            <a:pPr lvl="1"/>
            <a:r>
              <a:rPr lang="cs-CZ" sz="2100" dirty="0" smtClean="0">
                <a:latin typeface="+mj-lt"/>
              </a:rPr>
              <a:t>IFOR, SFOR</a:t>
            </a:r>
          </a:p>
          <a:p>
            <a:r>
              <a:rPr lang="cs-CZ" sz="2500" dirty="0" smtClean="0">
                <a:latin typeface="+mj-lt"/>
              </a:rPr>
              <a:t>Allied Force (</a:t>
            </a:r>
            <a:r>
              <a:rPr lang="cs-CZ" sz="2300" dirty="0" smtClean="0">
                <a:latin typeface="+mj-lt"/>
              </a:rPr>
              <a:t>březen - červen 1999, SRJ)</a:t>
            </a:r>
          </a:p>
          <a:p>
            <a:pPr lvl="1"/>
            <a:r>
              <a:rPr lang="cs-CZ" sz="2100" dirty="0" smtClean="0">
                <a:latin typeface="+mj-lt"/>
              </a:rPr>
              <a:t>letecké údery na SRJ – problém „humanitárního bombardování“</a:t>
            </a:r>
          </a:p>
          <a:p>
            <a:pPr lvl="1"/>
            <a:r>
              <a:rPr lang="cs-CZ" sz="2100" dirty="0" smtClean="0">
                <a:latin typeface="+mj-lt"/>
              </a:rPr>
              <a:t>akce bez mandátu RB OSN, ale v době jistého právního vakua, neboť SRJ nebyla uznávána jako členský stát OSN</a:t>
            </a:r>
            <a:endParaRPr lang="cs-CZ" sz="23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720000" y="792000"/>
            <a:ext cx="8496000" cy="576000"/>
          </a:xfrm>
        </p:spPr>
        <p:txBody>
          <a:bodyPr/>
          <a:lstStyle/>
          <a:p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Aktivace čl. 5 v roce 2001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396000" y="1512000"/>
            <a:ext cx="9108000" cy="507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marL="252000" lvl="1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0BD0D9"/>
              </a:buClr>
              <a:buSzPct val="95000"/>
              <a:defRPr/>
            </a:pPr>
            <a:r>
              <a:rPr lang="cs-CZ" dirty="0" smtClean="0">
                <a:latin typeface="+mj-lt"/>
              </a:rPr>
              <a:t>2001 - aktivace čl. 5 WS:</a:t>
            </a:r>
          </a:p>
          <a:p>
            <a:pPr marL="636125" lvl="1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300" dirty="0" smtClean="0">
                <a:latin typeface="+mj-lt"/>
              </a:rPr>
              <a:t>Zvýšit rozsah spolupráce a zpravodajských informací v souvislosti s bojem proti terorismu</a:t>
            </a:r>
          </a:p>
          <a:p>
            <a:pPr marL="636125" lvl="1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300" dirty="0" smtClean="0">
                <a:latin typeface="+mj-lt"/>
              </a:rPr>
              <a:t>Individuálně nebo kolektivně poskytnout pomoc spojeneckým zemím a dalším státům, které by se mohly stát cílem teroristických hrozeb v důsledku své podpory mezinárodní protiteroristické kampaně</a:t>
            </a:r>
          </a:p>
          <a:p>
            <a:pPr marL="636125" lvl="1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300" dirty="0" smtClean="0">
                <a:latin typeface="+mj-lt"/>
              </a:rPr>
              <a:t>Zavést potřebná opatření pro zvýšení bezpečnosti důležitých objektů na území USA a ostatních spojenců</a:t>
            </a:r>
          </a:p>
          <a:p>
            <a:pPr marL="636125" lvl="1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300" dirty="0" smtClean="0">
                <a:latin typeface="+mj-lt"/>
              </a:rPr>
              <a:t>Připravit vybrané objekty na teritoriu členských států NATO tak, aby mohly přímo podporovat operace proti terorismu</a:t>
            </a:r>
          </a:p>
          <a:p>
            <a:pPr marL="636125" lvl="1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300" dirty="0" smtClean="0">
                <a:latin typeface="+mj-lt"/>
              </a:rPr>
              <a:t>Po dobu operace proti terorismu poskytnout leteckým silám USA a jejich spojencům všeobecné právo používat vzdušný prostor</a:t>
            </a:r>
          </a:p>
          <a:p>
            <a:pPr marL="636125" lvl="1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300" dirty="0" smtClean="0">
                <a:latin typeface="+mj-lt"/>
              </a:rPr>
              <a:t>Po dobu operace umožnit USA a dalším spojencům přístup na území členských států NATO, včetně možnosti doplňování pohonných hmot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" descr="Jens Stoltenber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1636" y="3083939"/>
            <a:ext cx="2621280" cy="3564000"/>
          </a:xfrm>
          <a:prstGeom prst="rect">
            <a:avLst/>
          </a:prstGeom>
          <a:noFill/>
          <a:ln>
            <a:noFill/>
          </a:ln>
        </p:spPr>
      </p:pic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720000" y="792000"/>
            <a:ext cx="8496000" cy="576000"/>
          </a:xfrm>
        </p:spPr>
        <p:txBody>
          <a:bodyPr/>
          <a:lstStyle/>
          <a:p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Struktura NATO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396000" y="1512000"/>
            <a:ext cx="9043916" cy="507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500" dirty="0" smtClean="0">
                <a:latin typeface="+mj-lt"/>
              </a:rPr>
              <a:t>Dualita politické a vojenské struktury:</a:t>
            </a:r>
          </a:p>
          <a:p>
            <a:pPr marL="636125" lvl="1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300" dirty="0" smtClean="0">
                <a:latin typeface="+mj-lt"/>
              </a:rPr>
              <a:t>V čele politické struktury generální tajemník – Evropan</a:t>
            </a:r>
          </a:p>
          <a:p>
            <a:pPr marL="635000" lvl="1" indent="-250825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300" dirty="0"/>
              <a:t>V čele vojenské struktury </a:t>
            </a:r>
            <a:r>
              <a:rPr lang="cs-CZ" sz="2300" dirty="0" err="1"/>
              <a:t>Supreme</a:t>
            </a:r>
            <a:r>
              <a:rPr lang="cs-CZ" sz="2300" dirty="0"/>
              <a:t> </a:t>
            </a:r>
            <a:r>
              <a:rPr lang="cs-CZ" sz="2300" dirty="0" err="1"/>
              <a:t>Allied</a:t>
            </a:r>
            <a:r>
              <a:rPr lang="cs-CZ" sz="2300" dirty="0"/>
              <a:t> </a:t>
            </a:r>
            <a:r>
              <a:rPr lang="cs-CZ" sz="2300" dirty="0" err="1"/>
              <a:t>Commander</a:t>
            </a:r>
            <a:r>
              <a:rPr lang="cs-CZ" sz="2300" dirty="0"/>
              <a:t> </a:t>
            </a:r>
            <a:r>
              <a:rPr lang="cs-CZ" sz="2300" dirty="0" err="1" smtClean="0"/>
              <a:t>Europe</a:t>
            </a:r>
            <a:r>
              <a:rPr lang="cs-CZ" sz="2300" dirty="0" smtClean="0"/>
              <a:t> – SACEUR – Američan, od jara 2016  - gen. C. </a:t>
            </a:r>
            <a:r>
              <a:rPr lang="cs-CZ" sz="2300" dirty="0" err="1" smtClean="0"/>
              <a:t>Scaparrotti</a:t>
            </a:r>
            <a:r>
              <a:rPr lang="cs-CZ" sz="2300" dirty="0" smtClean="0"/>
              <a:t> </a:t>
            </a:r>
            <a:endParaRPr lang="cs-CZ" sz="2300" dirty="0"/>
          </a:p>
        </p:txBody>
      </p:sp>
      <p:sp>
        <p:nvSpPr>
          <p:cNvPr id="8" name="TextovéPole 7"/>
          <p:cNvSpPr txBox="1">
            <a:spLocks noChangeAspect="1"/>
          </p:cNvSpPr>
          <p:nvPr/>
        </p:nvSpPr>
        <p:spPr>
          <a:xfrm>
            <a:off x="6383808" y="6286520"/>
            <a:ext cx="217239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err="1" smtClean="0">
                <a:solidFill>
                  <a:schemeClr val="bg1"/>
                </a:solidFill>
              </a:rPr>
              <a:t>Curtis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Scaparrotti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9" name="TextovéPole 8"/>
          <p:cNvSpPr txBox="1">
            <a:spLocks noChangeAspect="1"/>
          </p:cNvSpPr>
          <p:nvPr/>
        </p:nvSpPr>
        <p:spPr>
          <a:xfrm>
            <a:off x="2144688" y="6278607"/>
            <a:ext cx="1915909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cs-CZ" dirty="0" err="1" smtClean="0">
                <a:solidFill>
                  <a:schemeClr val="bg1"/>
                </a:solidFill>
              </a:rPr>
              <a:t>Jens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Stoltenberg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0" name="Zástupný symbol pro číslo snímku 11"/>
          <p:cNvSpPr>
            <a:spLocks noGrp="1"/>
          </p:cNvSpPr>
          <p:nvPr>
            <p:ph type="sldNum" sz="quarter" idx="12"/>
          </p:nvPr>
        </p:nvSpPr>
        <p:spPr>
          <a:xfrm>
            <a:off x="8820000" y="6624000"/>
            <a:ext cx="825500" cy="180000"/>
          </a:xfrm>
        </p:spPr>
        <p:txBody>
          <a:bodyPr/>
          <a:lstStyle/>
          <a:p>
            <a:pPr>
              <a:defRPr/>
            </a:pPr>
            <a:fld id="{25F09862-6B13-4D1A-9239-1F01BD0BA367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  <p:pic>
        <p:nvPicPr>
          <p:cNvPr id="21506" name="Picture 2" descr="Scaparrotti 2014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7512" y="3000372"/>
            <a:ext cx="2633472" cy="32918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720000" y="792000"/>
            <a:ext cx="8496000" cy="576000"/>
          </a:xfrm>
        </p:spPr>
        <p:txBody>
          <a:bodyPr/>
          <a:lstStyle/>
          <a:p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Politické struktury NATO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396000" y="1512000"/>
            <a:ext cx="9108000" cy="507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500" dirty="0" smtClean="0">
                <a:latin typeface="+mj-lt"/>
              </a:rPr>
              <a:t>Severoatlantická rada (NAC)</a:t>
            </a:r>
          </a:p>
          <a:p>
            <a:pPr marL="636125" lvl="1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300" dirty="0" smtClean="0">
                <a:latin typeface="+mj-lt"/>
              </a:rPr>
              <a:t>NAC je nejvyšší rozhodovací a konzultační orgán aliance, fórum pro demokratickou diskusi a vzájemné konzultace, ve kterém jsou zastoupeni všichni členové NATO </a:t>
            </a:r>
          </a:p>
          <a:p>
            <a:pPr marL="636125" lvl="1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300" dirty="0" smtClean="0">
                <a:latin typeface="+mj-lt"/>
              </a:rPr>
              <a:t>Schází se na několika úrovních: ministerská zasedání se konají dvakrát ročně, příležitostně rada zasedá i na úrovni šéfů států a vlád</a:t>
            </a:r>
          </a:p>
          <a:p>
            <a:pPr marL="636125" lvl="1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300" dirty="0" smtClean="0">
                <a:latin typeface="+mj-lt"/>
              </a:rPr>
              <a:t>Předsedou Rady NATO je z titulu své funkce generální tajemník Aliance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720000" y="792000"/>
            <a:ext cx="8496000" cy="576000"/>
          </a:xfrm>
        </p:spPr>
        <p:txBody>
          <a:bodyPr/>
          <a:lstStyle/>
          <a:p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Politické struktury NATO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396000" y="1512000"/>
            <a:ext cx="9108000" cy="507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500" dirty="0" smtClean="0">
                <a:latin typeface="+mj-lt"/>
              </a:rPr>
              <a:t>Výbor pro obranné plánování (DPC)</a:t>
            </a:r>
          </a:p>
          <a:p>
            <a:pPr marL="636125" lvl="1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300" dirty="0" smtClean="0">
                <a:latin typeface="+mj-lt"/>
              </a:rPr>
              <a:t>Zabývá se záležitostmi specificky spojenými s obranou, odpovídá za vypracování obranné politiky aliance</a:t>
            </a:r>
          </a:p>
          <a:p>
            <a:pPr marL="636125" lvl="1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300" dirty="0" smtClean="0">
                <a:latin typeface="+mj-lt"/>
              </a:rPr>
              <a:t>Schází se pravidelně na úrovni velvyslanců a minimálně dvakrát ročně na úrovni ministrů obrany</a:t>
            </a:r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500" dirty="0" smtClean="0">
                <a:latin typeface="+mj-lt"/>
              </a:rPr>
              <a:t>Skupina pro jaderné plánování (NPG)</a:t>
            </a:r>
          </a:p>
          <a:p>
            <a:pPr marL="636125" lvl="1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300" dirty="0" smtClean="0">
                <a:latin typeface="+mj-lt"/>
              </a:rPr>
              <a:t>Má stejnou pravomoc jako Výbor pro plánování obrany v oblasti jaderných zbraní</a:t>
            </a:r>
            <a:endParaRPr lang="cs-CZ" sz="25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720000" y="792000"/>
            <a:ext cx="8496000" cy="576000"/>
          </a:xfrm>
        </p:spPr>
        <p:txBody>
          <a:bodyPr/>
          <a:lstStyle/>
          <a:p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Politické struktury NATO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396000" y="1512000"/>
            <a:ext cx="9108000" cy="507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500" dirty="0" smtClean="0">
                <a:latin typeface="+mj-lt"/>
              </a:rPr>
              <a:t>Generální tajemník </a:t>
            </a:r>
          </a:p>
          <a:p>
            <a:pPr marL="636125" lvl="1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300" dirty="0" smtClean="0">
                <a:latin typeface="+mj-lt"/>
              </a:rPr>
              <a:t>Je z titulu své funkce předsedou Severoatlantické rady a odpovídá za její řízení</a:t>
            </a:r>
          </a:p>
          <a:p>
            <a:pPr marL="636125" lvl="1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300" dirty="0" smtClean="0">
                <a:latin typeface="+mj-lt"/>
              </a:rPr>
              <a:t>Je předsedou Výboru pro obranné plánování a Skupiny pro jaderné plánování</a:t>
            </a:r>
          </a:p>
          <a:p>
            <a:pPr marL="636125" lvl="1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300" dirty="0" smtClean="0">
                <a:latin typeface="+mj-lt"/>
              </a:rPr>
              <a:t>Je zodpovědný za činnost Mezinárodního sekretariátu</a:t>
            </a:r>
          </a:p>
          <a:p>
            <a:pPr marL="636125" lvl="1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300" dirty="0" smtClean="0">
                <a:latin typeface="+mj-lt"/>
              </a:rPr>
              <a:t>Je nejvýše postaveným civilistou v NATO a reprezentuje Alianci navenek, nemá však skutečnou rozhodovací pravomoc, v případě neshod může sloužit jako prostředník</a:t>
            </a:r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cs-CZ" sz="2500" dirty="0" smtClean="0"/>
          </a:p>
          <a:p>
            <a:pPr marL="636125" lvl="1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cs-CZ" sz="25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720000" y="792000"/>
            <a:ext cx="8496000" cy="576000"/>
          </a:xfrm>
        </p:spPr>
        <p:txBody>
          <a:bodyPr/>
          <a:lstStyle/>
          <a:p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Další vývoj NATO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396000" y="1512000"/>
            <a:ext cx="8486090" cy="507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500" dirty="0" smtClean="0">
                <a:latin typeface="+mj-lt"/>
              </a:rPr>
              <a:t>Stabilizace propasti ve vojenských schopnostech mezi Evropou a USA?</a:t>
            </a:r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500" dirty="0" smtClean="0">
                <a:latin typeface="+mj-lt"/>
              </a:rPr>
              <a:t>Vyřešení problému nedodržování politických závazků týkajících se výše a efektivity výdajů na obranu u evropských členů?</a:t>
            </a:r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500" dirty="0" smtClean="0"/>
              <a:t>Rostoucí nesoulad mezi atlantickým a kontinentálním pilířem NATO?</a:t>
            </a:r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500" dirty="0" smtClean="0"/>
              <a:t>Otázka soudržnosti členské základny v některých otázkách</a:t>
            </a:r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cs-CZ" sz="2500" dirty="0" smtClean="0"/>
          </a:p>
          <a:p>
            <a:pPr marL="252000" indent="-252000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sz="2400" dirty="0" smtClean="0"/>
              <a:t>    „</a:t>
            </a:r>
            <a:r>
              <a:rPr lang="cs-CZ" sz="2400" i="1" dirty="0" smtClean="0"/>
              <a:t>Španělsko podepsalo prohlášení EU o ruských válečných zločinech v </a:t>
            </a:r>
            <a:r>
              <a:rPr lang="cs-CZ" sz="2400" i="1" dirty="0" err="1" smtClean="0"/>
              <a:t>Aleppu</a:t>
            </a:r>
            <a:r>
              <a:rPr lang="cs-CZ" sz="2400" i="1" dirty="0" smtClean="0"/>
              <a:t> minulý týden, dnes pomáhá natankovat flotilu na cestě k páchání dalších zvěrstev.“ </a:t>
            </a:r>
            <a:r>
              <a:rPr lang="cs-CZ" sz="2400" dirty="0" err="1" smtClean="0"/>
              <a:t>Guy</a:t>
            </a:r>
            <a:r>
              <a:rPr lang="cs-CZ" sz="2400" dirty="0" smtClean="0"/>
              <a:t> </a:t>
            </a:r>
            <a:r>
              <a:rPr lang="cs-CZ" sz="2400" dirty="0" err="1" smtClean="0"/>
              <a:t>Verhofstadt</a:t>
            </a:r>
            <a:endParaRPr lang="cs-CZ" sz="2400" i="1" dirty="0" smtClean="0"/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cs-CZ" sz="2500" dirty="0" smtClean="0"/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cs-CZ" sz="2500" dirty="0" smtClean="0">
              <a:latin typeface="+mj-lt"/>
            </a:endParaRPr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cs-CZ" sz="2500" dirty="0" smtClean="0">
              <a:latin typeface="+mj-lt"/>
            </a:endParaRPr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cs-CZ" sz="25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4392001"/>
            <a:ext cx="9906000" cy="51221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wrap="square" lIns="95782" tIns="47891" rIns="95782" bIns="47891" rtlCol="0">
            <a:spAutoFit/>
          </a:bodyPr>
          <a:lstStyle/>
          <a:p>
            <a:pPr algn="ctr"/>
            <a:r>
              <a:rPr lang="cs-CZ" sz="2700" b="1" dirty="0" smtClean="0">
                <a:solidFill>
                  <a:schemeClr val="bg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Mgr. Richard Stojar, Ph.D.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54747" y="5040001"/>
            <a:ext cx="5360940" cy="1481712"/>
          </a:xfrm>
          <a:prstGeom prst="rect">
            <a:avLst/>
          </a:prstGeom>
          <a:noFill/>
        </p:spPr>
        <p:txBody>
          <a:bodyPr wrap="none" lIns="95782" tIns="47891" rIns="95782" bIns="47891" rtlCol="0">
            <a:spAutoFit/>
          </a:bodyPr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Centrum bezpečnostních a vojenskostrategických studií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Univerzita obrany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Kounicova 65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662 10 Brno</a:t>
            </a:r>
          </a:p>
          <a:p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richard.stojar@unob.cz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+420 973 443 273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0" y="2357430"/>
            <a:ext cx="9906000" cy="107157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5400" dirty="0" smtClean="0"/>
              <a:t>Vývoj a perspektivy NATO</a:t>
            </a:r>
            <a:endParaRPr lang="cs-CZ" sz="5400" dirty="0"/>
          </a:p>
        </p:txBody>
      </p:sp>
    </p:spTree>
    <p:extLst>
      <p:ext uri="{BB962C8B-B14F-4D97-AF65-F5344CB8AC3E}">
        <p14:creationId xmlns="" xmlns:p14="http://schemas.microsoft.com/office/powerpoint/2010/main" val="147606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720000" y="285728"/>
            <a:ext cx="8496000" cy="928694"/>
          </a:xfrm>
        </p:spPr>
        <p:txBody>
          <a:bodyPr/>
          <a:lstStyle/>
          <a:p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Další vývoj NATO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396000" y="1214422"/>
            <a:ext cx="8128900" cy="537357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500" dirty="0" smtClean="0">
                <a:latin typeface="+mj-lt"/>
              </a:rPr>
              <a:t>NATO stále zůstává z hlediska výdajů nejmocnějším globálním aktérem, v poslední dekádě však dochází k relativnímu poklesu ve srovnání se zbytkem světa.</a:t>
            </a:r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cs-CZ" sz="2500" dirty="0" smtClean="0">
              <a:latin typeface="+mj-lt"/>
            </a:endParaRPr>
          </a:p>
        </p:txBody>
      </p:sp>
      <p:pic>
        <p:nvPicPr>
          <p:cNvPr id="6" name="Picture 2" descr="C:\Users\stojarr\Documents\KGŠ 2015_6\2.5. Vývoj, postavení, struktury a aktivity NATO v oblasti bezpečnosti\1.2.6. Vývoj, postavení, struktury a aktivity NATO v oblasti bezpečnosti\20130129_sg_report-2012-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530" y="2214554"/>
            <a:ext cx="9334500" cy="33470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ojarr\Documents\KVD 2017\1.2.7. Vývoj, postavení, struktury a aktivity NATO\20170225_WOC985_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14375" y="76200"/>
            <a:ext cx="11334750" cy="6705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339075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ATODef$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04800" y="0"/>
            <a:ext cx="8534400" cy="68707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339075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720000" y="792000"/>
            <a:ext cx="8496000" cy="576000"/>
          </a:xfrm>
        </p:spPr>
        <p:txBody>
          <a:bodyPr/>
          <a:lstStyle/>
          <a:p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Další vývoj NATO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396000" y="1512000"/>
            <a:ext cx="9108000" cy="507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cs-CZ" sz="2500" dirty="0" smtClean="0">
              <a:latin typeface="+mj-lt"/>
            </a:endParaRPr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500" dirty="0" smtClean="0">
                <a:latin typeface="+mj-lt"/>
              </a:rPr>
              <a:t>Kooperace s Evropskou unií: úzká ? </a:t>
            </a:r>
            <a:r>
              <a:rPr lang="cs-CZ" sz="2500" dirty="0" smtClean="0"/>
              <a:t>s</a:t>
            </a:r>
            <a:r>
              <a:rPr lang="cs-CZ" sz="2500" dirty="0" smtClean="0">
                <a:latin typeface="+mj-lt"/>
              </a:rPr>
              <a:t>ymbolická ? </a:t>
            </a:r>
            <a:r>
              <a:rPr lang="cs-CZ" sz="2500" dirty="0" smtClean="0"/>
              <a:t>ž</a:t>
            </a:r>
            <a:r>
              <a:rPr lang="cs-CZ" sz="2500" dirty="0" smtClean="0">
                <a:latin typeface="+mj-lt"/>
              </a:rPr>
              <a:t>ádná ?</a:t>
            </a:r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500" dirty="0" smtClean="0">
                <a:latin typeface="+mj-lt"/>
              </a:rPr>
              <a:t>Další teritoriální rozšiřování (Makedonie?, Bosna a Hercegovina?, Gruzie?, Ukrajina?...) nebo zužování (Turecko-exit?)</a:t>
            </a:r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500" dirty="0" smtClean="0"/>
              <a:t>Organizace pro „dobré počasí“ ?</a:t>
            </a:r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cs-CZ" sz="2500" dirty="0" smtClean="0">
              <a:latin typeface="+mj-lt"/>
            </a:endParaRPr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400" dirty="0" err="1" smtClean="0"/>
              <a:t>Tändzin</a:t>
            </a:r>
            <a:r>
              <a:rPr lang="cs-CZ" sz="2400" dirty="0" smtClean="0"/>
              <a:t> </a:t>
            </a:r>
            <a:r>
              <a:rPr lang="cs-CZ" sz="2400" dirty="0" err="1" smtClean="0"/>
              <a:t>Gjamccho</a:t>
            </a:r>
            <a:r>
              <a:rPr lang="cs-CZ" sz="2400" dirty="0" smtClean="0"/>
              <a:t> – Dalajláma „</a:t>
            </a:r>
            <a:r>
              <a:rPr lang="cs-CZ" sz="2400" i="1" dirty="0" smtClean="0"/>
              <a:t>Ať NATO přeloží vrchní velitelství do Moskvy a ukončí tak ten zbytečný konflikt mezi Východem a Západem</a:t>
            </a:r>
            <a:r>
              <a:rPr lang="cs-CZ" sz="2400" dirty="0" smtClean="0"/>
              <a:t>."</a:t>
            </a:r>
            <a:endParaRPr lang="cs-CZ" sz="2500" dirty="0" smtClean="0">
              <a:latin typeface="+mj-lt"/>
            </a:endParaRPr>
          </a:p>
          <a:p>
            <a:pPr marL="636125" lvl="1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sz="2300" dirty="0" smtClean="0">
              <a:latin typeface="+mj-lt"/>
            </a:endParaRPr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cs-CZ" sz="2500" dirty="0" smtClean="0"/>
          </a:p>
        </p:txBody>
      </p:sp>
      <p:pic>
        <p:nvPicPr>
          <p:cNvPr id="4" name="Zástupný symbol pro obsah 5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761312" y="0"/>
            <a:ext cx="2144688" cy="1606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4392001"/>
            <a:ext cx="9906000" cy="51221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wrap="square" lIns="95782" tIns="47891" rIns="95782" bIns="47891" rtlCol="0">
            <a:spAutoFit/>
          </a:bodyPr>
          <a:lstStyle/>
          <a:p>
            <a:pPr algn="ctr"/>
            <a:r>
              <a:rPr lang="cs-CZ" sz="2700" b="1" dirty="0" smtClean="0">
                <a:solidFill>
                  <a:schemeClr val="bg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Mgr. Richard Stojar, Ph.D.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54747" y="5040001"/>
            <a:ext cx="5360940" cy="1481712"/>
          </a:xfrm>
          <a:prstGeom prst="rect">
            <a:avLst/>
          </a:prstGeom>
          <a:noFill/>
        </p:spPr>
        <p:txBody>
          <a:bodyPr wrap="none" lIns="95782" tIns="47891" rIns="95782" bIns="47891" rtlCol="0">
            <a:spAutoFit/>
          </a:bodyPr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Centrum bezpečnostních a vojenskostrategických studií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Univerzita obrany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Kounicova 65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662 10 Brno</a:t>
            </a:r>
          </a:p>
          <a:p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richard.stojar@unob.cz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+420 973 443 273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0" y="2348880"/>
            <a:ext cx="9906000" cy="115212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5900" dirty="0" smtClean="0"/>
              <a:t>Děkuji za pozornost</a:t>
            </a:r>
            <a:endParaRPr lang="cs-CZ" sz="5900" dirty="0"/>
          </a:p>
        </p:txBody>
      </p:sp>
    </p:spTree>
    <p:extLst>
      <p:ext uri="{BB962C8B-B14F-4D97-AF65-F5344CB8AC3E}">
        <p14:creationId xmlns="" xmlns:p14="http://schemas.microsoft.com/office/powerpoint/2010/main" val="429347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720000" y="792000"/>
            <a:ext cx="8496000" cy="576000"/>
          </a:xfrm>
        </p:spPr>
        <p:txBody>
          <a:bodyPr/>
          <a:lstStyle/>
          <a:p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 přednášky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396000" y="1512000"/>
            <a:ext cx="9108000" cy="5076000"/>
          </a:xfrm>
        </p:spPr>
        <p:txBody>
          <a:bodyPr/>
          <a:lstStyle/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500" dirty="0" smtClean="0">
                <a:latin typeface="+mj-lt"/>
              </a:rPr>
              <a:t>Seznámit s chronologií a základními fakty vývoje NATO</a:t>
            </a:r>
          </a:p>
        </p:txBody>
      </p:sp>
      <p:pic>
        <p:nvPicPr>
          <p:cNvPr id="50178" name="Picture 2" descr="C:\Users\stojarr\Documents\KVD 2015\Nová složka\nato_mapa-svet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5357" y="2643187"/>
            <a:ext cx="5334000" cy="3093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720000" y="792000"/>
            <a:ext cx="8496000" cy="576000"/>
          </a:xfrm>
        </p:spPr>
        <p:txBody>
          <a:bodyPr/>
          <a:lstStyle/>
          <a:p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přednášky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396000" y="1512000"/>
            <a:ext cx="9108000" cy="5076000"/>
          </a:xfrm>
        </p:spPr>
        <p:txBody>
          <a:bodyPr/>
          <a:lstStyle/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500" dirty="0"/>
              <a:t>Úvod: Počátky Aliance a její základní cíl</a:t>
            </a:r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500" dirty="0"/>
              <a:t>Článek 5 Washingtonské smlouvy</a:t>
            </a:r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500" dirty="0"/>
              <a:t>Rozšiřování členské základny NATO</a:t>
            </a:r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500" dirty="0"/>
              <a:t>Historický vývoj NATO</a:t>
            </a:r>
          </a:p>
          <a:p>
            <a:pPr marL="252000" lvl="1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0BD0D9"/>
              </a:buClr>
              <a:buSzPct val="95000"/>
            </a:pPr>
            <a:r>
              <a:rPr lang="cs-CZ" dirty="0" smtClean="0"/>
              <a:t>Možný další vývoj NATO</a:t>
            </a:r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endParaRPr lang="cs-CZ" sz="2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720000" y="792000"/>
            <a:ext cx="8496000" cy="576000"/>
          </a:xfrm>
        </p:spPr>
        <p:txBody>
          <a:bodyPr/>
          <a:lstStyle/>
          <a:p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Úvod: Počátky Aliance a její základní cíl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396000" y="1512000"/>
            <a:ext cx="9108000" cy="5076000"/>
          </a:xfrm>
        </p:spPr>
        <p:txBody>
          <a:bodyPr/>
          <a:lstStyle/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500" dirty="0" smtClean="0">
                <a:latin typeface="+mj-lt"/>
              </a:rPr>
              <a:t>4. dubna 1949 – podpis Washingtonské smlouvy</a:t>
            </a:r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500" dirty="0" smtClean="0">
                <a:latin typeface="+mj-lt"/>
              </a:rPr>
              <a:t>12 zakládajících členů: USA, Kanada, Velká Británie, Francie, Belgie, Nizozemí, Lucembursko, Dánsko, Island, </a:t>
            </a:r>
            <a:r>
              <a:rPr lang="cs-CZ" sz="2500" dirty="0" smtClean="0">
                <a:solidFill>
                  <a:srgbClr val="FF0000"/>
                </a:solidFill>
                <a:latin typeface="+mj-lt"/>
              </a:rPr>
              <a:t>Itálie</a:t>
            </a:r>
            <a:r>
              <a:rPr lang="cs-CZ" sz="2500" dirty="0" smtClean="0">
                <a:latin typeface="+mj-lt"/>
              </a:rPr>
              <a:t>, Norsko, </a:t>
            </a:r>
            <a:r>
              <a:rPr lang="cs-CZ" sz="2500" dirty="0" smtClean="0">
                <a:solidFill>
                  <a:srgbClr val="FF0000"/>
                </a:solidFill>
                <a:latin typeface="+mj-lt"/>
              </a:rPr>
              <a:t>Portugalsko</a:t>
            </a:r>
            <a:r>
              <a:rPr lang="cs-CZ" sz="2500" dirty="0" smtClean="0">
                <a:latin typeface="+mj-lt"/>
              </a:rPr>
              <a:t>:</a:t>
            </a:r>
          </a:p>
          <a:p>
            <a:pPr lvl="1">
              <a:spcBef>
                <a:spcPts val="0"/>
              </a:spcBef>
            </a:pPr>
            <a:r>
              <a:rPr lang="cs-CZ" sz="2300" i="1" dirty="0" smtClean="0">
                <a:latin typeface="+mj-lt"/>
              </a:rPr>
              <a:t>„…(strany smlouvy) jsou odhodlány hájit svobodu, společné dědictví a kulturu svých národů, založenou na zásadách demokracie, svobody jednotlivce a právního řádu.“</a:t>
            </a:r>
            <a:endParaRPr lang="cs-CZ" sz="2300" dirty="0" smtClean="0">
              <a:latin typeface="+mj-lt"/>
            </a:endParaRPr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500" dirty="0" smtClean="0">
                <a:latin typeface="+mj-lt"/>
              </a:rPr>
              <a:t>NATO vzniká jako organizace propojující bezpečnost Západní Evropy a USA v době eskalace Studené války</a:t>
            </a:r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500" dirty="0" smtClean="0">
                <a:latin typeface="+mj-lt"/>
              </a:rPr>
              <a:t>Smlouva založila systém kolektivní obrany (čl.5 WS)</a:t>
            </a:r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800" dirty="0" smtClean="0"/>
              <a:t>Lord </a:t>
            </a:r>
            <a:r>
              <a:rPr lang="cs-CZ" sz="2800" dirty="0" err="1" smtClean="0"/>
              <a:t>Ismay</a:t>
            </a:r>
            <a:r>
              <a:rPr lang="cs-CZ" sz="2800" dirty="0" smtClean="0"/>
              <a:t>:</a:t>
            </a:r>
            <a:r>
              <a:rPr lang="en-US" sz="2800" i="1" dirty="0" smtClean="0">
                <a:solidFill>
                  <a:schemeClr val="tx2"/>
                </a:solidFill>
              </a:rPr>
              <a:t>"to keep the </a:t>
            </a:r>
            <a:r>
              <a:rPr lang="cs-CZ" sz="2800" i="1" dirty="0" err="1" smtClean="0">
                <a:solidFill>
                  <a:schemeClr val="tx2"/>
                </a:solidFill>
              </a:rPr>
              <a:t>Russians</a:t>
            </a:r>
            <a:r>
              <a:rPr lang="cs-CZ" sz="2800" i="1" dirty="0" smtClean="0">
                <a:solidFill>
                  <a:schemeClr val="tx2"/>
                </a:solidFill>
              </a:rPr>
              <a:t> </a:t>
            </a:r>
            <a:r>
              <a:rPr lang="en-US" sz="2800" i="1" dirty="0" smtClean="0">
                <a:solidFill>
                  <a:schemeClr val="tx2"/>
                </a:solidFill>
              </a:rPr>
              <a:t>out, the Americans in, and the Germans down</a:t>
            </a:r>
            <a:r>
              <a:rPr lang="cs-CZ" sz="2800" i="1" dirty="0" smtClean="0">
                <a:solidFill>
                  <a:schemeClr val="tx2"/>
                </a:solidFill>
              </a:rPr>
              <a:t>“</a:t>
            </a:r>
            <a:endParaRPr lang="cs-CZ" sz="3200" i="1" dirty="0" smtClean="0">
              <a:solidFill>
                <a:schemeClr val="tx2"/>
              </a:solidFill>
            </a:endParaRPr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cs-CZ" sz="25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720000" y="792000"/>
            <a:ext cx="8496000" cy="576000"/>
          </a:xfrm>
        </p:spPr>
        <p:txBody>
          <a:bodyPr/>
          <a:lstStyle/>
          <a:p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Článek 5 Washingtonské smlouvy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396000" y="1512000"/>
            <a:ext cx="9108000" cy="5076000"/>
          </a:xfrm>
        </p:spPr>
        <p:txBody>
          <a:bodyPr/>
          <a:lstStyle/>
          <a:p>
            <a:pPr marL="252000" indent="-252000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500" i="1" dirty="0" smtClean="0">
                <a:latin typeface="+mj-lt"/>
              </a:rPr>
              <a:t>Smluvní strany se dohodly, že ozbrojený útok proti jedné nebo více z nich v Evropě nebo Severní Americe bude považován za útok proti všem, a proto se dohodly, že dojde-li k takovémuto ozbrojenému útoku, každá z nich, uplatňujíc právo na individuální nebo kolektivní sebeobranu uznané článkem 51 Charty OSN, </a:t>
            </a:r>
            <a:r>
              <a:rPr lang="cs-CZ" sz="2500" i="1" u="sng" dirty="0" smtClean="0">
                <a:solidFill>
                  <a:schemeClr val="tx2"/>
                </a:solidFill>
                <a:latin typeface="+mj-lt"/>
              </a:rPr>
              <a:t>pomůže smluvní straně nebo stranám takto napadeným tím, že neprodleně podnikne sama a v součinnosti s ostatními stranami takovou akci, jakou bude považovat za nutnou, včetně použití ozbrojené síly</a:t>
            </a:r>
            <a:r>
              <a:rPr lang="cs-CZ" sz="2500" i="1" dirty="0" smtClean="0">
                <a:latin typeface="+mj-lt"/>
              </a:rPr>
              <a:t>, s cílem obnovit a zachovat bezpečnost severoatlantického prostoru. Každý takový útok a veškerá opatření učiněna v jeho důsledku budou neprodleně oznámena Radě bezpečnosti. Tato opatření budou ukončena, jakmile Rada bezpečnosti přijme opatření nutná pro obnovení a zachování mezinárodního míru a bezpečnosti.</a:t>
            </a:r>
            <a:endParaRPr lang="cs-CZ" sz="2500" dirty="0" smtClean="0">
              <a:latin typeface="+mj-lt"/>
            </a:endParaRPr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cs-CZ" sz="25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720000" y="792000"/>
            <a:ext cx="8496000" cy="576000"/>
          </a:xfrm>
        </p:spPr>
        <p:txBody>
          <a:bodyPr/>
          <a:lstStyle/>
          <a:p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Rozšiřování členské základny NATO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396000" y="1512000"/>
            <a:ext cx="9108000" cy="5076000"/>
          </a:xfrm>
        </p:spPr>
        <p:txBody>
          <a:bodyPr/>
          <a:lstStyle/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500" dirty="0" smtClean="0">
                <a:latin typeface="+mj-lt"/>
              </a:rPr>
              <a:t>1952 – přistupují Řecko a Turecko</a:t>
            </a:r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500" dirty="0" smtClean="0">
                <a:latin typeface="+mj-lt"/>
              </a:rPr>
              <a:t>1955 – přistupuje SRN</a:t>
            </a:r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500" dirty="0" smtClean="0">
                <a:latin typeface="+mj-lt"/>
              </a:rPr>
              <a:t>1982 – Španělsko</a:t>
            </a:r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500" dirty="0" smtClean="0">
                <a:latin typeface="+mj-lt"/>
              </a:rPr>
              <a:t>1999 – Česká republika, Polsko, Maďarsko</a:t>
            </a:r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500" dirty="0" smtClean="0">
                <a:latin typeface="+mj-lt"/>
              </a:rPr>
              <a:t>2004 – Bulharsko, Rumunsko, </a:t>
            </a:r>
            <a:r>
              <a:rPr lang="cs-CZ" sz="2500" dirty="0" smtClean="0">
                <a:solidFill>
                  <a:srgbClr val="FF0000"/>
                </a:solidFill>
                <a:latin typeface="+mj-lt"/>
              </a:rPr>
              <a:t>Litva, Lotyšsko, Estonsko</a:t>
            </a:r>
            <a:r>
              <a:rPr lang="cs-CZ" sz="2500" dirty="0" smtClean="0">
                <a:latin typeface="+mj-lt"/>
              </a:rPr>
              <a:t>, Slovinsko, Slovensko</a:t>
            </a:r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500" dirty="0" smtClean="0">
                <a:latin typeface="+mj-lt"/>
              </a:rPr>
              <a:t>2009 – Chorvatsko, Albánie</a:t>
            </a:r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500" dirty="0" smtClean="0"/>
              <a:t>2017</a:t>
            </a:r>
            <a:r>
              <a:rPr lang="cs-CZ" sz="2500" smtClean="0"/>
              <a:t>– Černá Hora</a:t>
            </a:r>
            <a:endParaRPr lang="cs-CZ" sz="2500" dirty="0" smtClean="0">
              <a:latin typeface="+mj-lt"/>
            </a:endParaRPr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cs-CZ" sz="25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720000" y="792000"/>
            <a:ext cx="8496000" cy="576000"/>
          </a:xfrm>
        </p:spPr>
        <p:txBody>
          <a:bodyPr/>
          <a:lstStyle/>
          <a:p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Německá otázka a NATO:</a:t>
            </a:r>
            <a:b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Evropské obranné společenství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396000" y="1357298"/>
            <a:ext cx="9108000" cy="5230702"/>
          </a:xfrm>
        </p:spPr>
        <p:txBody>
          <a:bodyPr/>
          <a:lstStyle/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500" dirty="0" smtClean="0">
                <a:latin typeface="+mj-lt"/>
              </a:rPr>
              <a:t>27.5.1952 podepsána smlouva o vzniku EOS, která ale nebyla ratifikována všemi stranami (zamítnuto iniciátorem projektu Francií, resp. francouzským parlamentem)</a:t>
            </a:r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500" dirty="0" smtClean="0">
                <a:latin typeface="+mj-lt"/>
              </a:rPr>
              <a:t>Účastníci:</a:t>
            </a:r>
          </a:p>
          <a:p>
            <a:pPr marL="636125" lvl="1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300" dirty="0" smtClean="0">
                <a:latin typeface="+mj-lt"/>
              </a:rPr>
              <a:t>Velká Británie, Francie, Belgie, Nizozemí, Lucembursko, </a:t>
            </a:r>
            <a:r>
              <a:rPr lang="cs-CZ" sz="2300" dirty="0" smtClean="0">
                <a:solidFill>
                  <a:srgbClr val="FF0000"/>
                </a:solidFill>
                <a:latin typeface="+mj-lt"/>
              </a:rPr>
              <a:t>Německo (SRN)</a:t>
            </a:r>
            <a:r>
              <a:rPr lang="cs-CZ" sz="2300" dirty="0" smtClean="0">
                <a:latin typeface="+mj-lt"/>
              </a:rPr>
              <a:t>, Itálie</a:t>
            </a:r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500" dirty="0" smtClean="0">
                <a:latin typeface="+mj-lt"/>
              </a:rPr>
              <a:t>Cíl organizace:</a:t>
            </a:r>
          </a:p>
          <a:p>
            <a:pPr marL="636125" lvl="1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300" dirty="0" smtClean="0">
                <a:latin typeface="+mj-lt"/>
              </a:rPr>
              <a:t>Vzájemná pomoc v případě napadení a </a:t>
            </a:r>
            <a:r>
              <a:rPr lang="cs-CZ" sz="2300" dirty="0" smtClean="0">
                <a:solidFill>
                  <a:srgbClr val="FF0000"/>
                </a:solidFill>
                <a:latin typeface="+mj-lt"/>
              </a:rPr>
              <a:t>kontrolovaná remilitarizace Německa (SRN)</a:t>
            </a:r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500" dirty="0" smtClean="0">
                <a:latin typeface="+mj-lt"/>
              </a:rPr>
              <a:t>Vytvoření evropských (mnohonárodních) ozbrojených sil organizačně podřízených NATO, a v jejich rámci formování německých jednotek</a:t>
            </a:r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500" dirty="0" smtClean="0"/>
              <a:t>Realita: 1955 –SRN vstupuje do NATO, K. </a:t>
            </a:r>
            <a:r>
              <a:rPr lang="cs-CZ" sz="2500" dirty="0" err="1" smtClean="0"/>
              <a:t>Adenauer</a:t>
            </a:r>
            <a:r>
              <a:rPr lang="cs-CZ" sz="2500" i="1" dirty="0" smtClean="0"/>
              <a:t>: „rozhodující zlomový bod v dějinách našeho kontinentu“</a:t>
            </a:r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cs-CZ" sz="2500" dirty="0" smtClean="0">
              <a:latin typeface="+mj-lt"/>
            </a:endParaRPr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cs-CZ" sz="25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720000" y="792000"/>
            <a:ext cx="8496000" cy="576000"/>
          </a:xfrm>
        </p:spPr>
        <p:txBody>
          <a:bodyPr/>
          <a:lstStyle/>
          <a:p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Krize uvnitř NATO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396000" y="1512000"/>
            <a:ext cx="9108000" cy="5076000"/>
          </a:xfrm>
        </p:spPr>
        <p:txBody>
          <a:bodyPr/>
          <a:lstStyle/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800" dirty="0" smtClean="0">
                <a:latin typeface="+mj-lt"/>
              </a:rPr>
              <a:t>1956 </a:t>
            </a:r>
            <a:r>
              <a:rPr lang="cs-CZ" sz="2800" dirty="0" smtClean="0"/>
              <a:t>-</a:t>
            </a:r>
            <a:r>
              <a:rPr lang="cs-CZ" sz="2800" dirty="0" smtClean="0">
                <a:latin typeface="+mj-lt"/>
              </a:rPr>
              <a:t> </a:t>
            </a:r>
            <a:r>
              <a:rPr lang="cs-CZ" sz="2800" dirty="0" smtClean="0">
                <a:solidFill>
                  <a:schemeClr val="tx2"/>
                </a:solidFill>
                <a:latin typeface="+mj-lt"/>
              </a:rPr>
              <a:t>Suezská krize</a:t>
            </a:r>
            <a:r>
              <a:rPr lang="cs-CZ" sz="2800" dirty="0" smtClean="0">
                <a:latin typeface="+mj-lt"/>
              </a:rPr>
              <a:t>, Británie, Francie vs. postoj USA</a:t>
            </a:r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800" dirty="0" smtClean="0"/>
              <a:t>1959 -  </a:t>
            </a:r>
            <a:r>
              <a:rPr lang="cs-CZ" sz="2800" dirty="0" smtClean="0">
                <a:solidFill>
                  <a:schemeClr val="tx2"/>
                </a:solidFill>
              </a:rPr>
              <a:t>Francie</a:t>
            </a:r>
            <a:r>
              <a:rPr lang="cs-CZ" sz="2800" dirty="0" smtClean="0"/>
              <a:t> stahuje své jednotky z velení NATO a odmítá rozmístění cizích jaderných zbraní na svém území</a:t>
            </a:r>
            <a:endParaRPr lang="cs-CZ" sz="2800" dirty="0" smtClean="0">
              <a:latin typeface="+mj-lt"/>
            </a:endParaRPr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800" dirty="0" smtClean="0">
                <a:latin typeface="+mj-lt"/>
              </a:rPr>
              <a:t>1966 </a:t>
            </a:r>
            <a:r>
              <a:rPr lang="cs-CZ" sz="2800" dirty="0" smtClean="0"/>
              <a:t>-</a:t>
            </a:r>
            <a:r>
              <a:rPr lang="cs-CZ" sz="2800" dirty="0" smtClean="0">
                <a:latin typeface="+mj-lt"/>
              </a:rPr>
              <a:t> vystoupení </a:t>
            </a:r>
            <a:r>
              <a:rPr lang="cs-CZ" sz="2800" dirty="0" smtClean="0">
                <a:solidFill>
                  <a:schemeClr val="tx2"/>
                </a:solidFill>
              </a:rPr>
              <a:t>F</a:t>
            </a:r>
            <a:r>
              <a:rPr lang="cs-CZ" sz="2800" dirty="0" smtClean="0">
                <a:solidFill>
                  <a:schemeClr val="tx2"/>
                </a:solidFill>
                <a:latin typeface="+mj-lt"/>
              </a:rPr>
              <a:t>rancie</a:t>
            </a:r>
            <a:r>
              <a:rPr lang="cs-CZ" sz="2800" dirty="0" smtClean="0">
                <a:latin typeface="+mj-lt"/>
              </a:rPr>
              <a:t> z vojenských struktur NATO a vykázání všech cizích jednotek z francouzského území</a:t>
            </a:r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800" dirty="0" smtClean="0"/>
              <a:t>1974 – </a:t>
            </a:r>
            <a:r>
              <a:rPr lang="cs-CZ" sz="2800" dirty="0" smtClean="0">
                <a:solidFill>
                  <a:schemeClr val="tx2"/>
                </a:solidFill>
              </a:rPr>
              <a:t>turecká invaze </a:t>
            </a:r>
            <a:r>
              <a:rPr lang="cs-CZ" sz="2800" dirty="0" smtClean="0"/>
              <a:t>na Kypr, vznik Severokyperské republiky</a:t>
            </a:r>
            <a:endParaRPr lang="cs-CZ" sz="2800" dirty="0" smtClean="0">
              <a:latin typeface="+mj-lt"/>
            </a:endParaRPr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800" dirty="0" smtClean="0"/>
              <a:t>1976/79 – </a:t>
            </a:r>
            <a:r>
              <a:rPr lang="cs-CZ" sz="2800" dirty="0" smtClean="0">
                <a:solidFill>
                  <a:schemeClr val="tx2"/>
                </a:solidFill>
              </a:rPr>
              <a:t>Portugalsko</a:t>
            </a:r>
            <a:r>
              <a:rPr lang="cs-CZ" sz="2800" dirty="0" smtClean="0"/>
              <a:t> po pádu autoritativního režimu a nástupu levicových sil do vlády vyloučeno z jednání Výboru pro jaderné plánování</a:t>
            </a:r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800" dirty="0" smtClean="0"/>
              <a:t>2003 – </a:t>
            </a:r>
            <a:r>
              <a:rPr lang="cs-CZ" sz="2800" dirty="0" smtClean="0">
                <a:solidFill>
                  <a:schemeClr val="tx2"/>
                </a:solidFill>
              </a:rPr>
              <a:t>Irácká krize</a:t>
            </a:r>
            <a:r>
              <a:rPr lang="cs-CZ" sz="2800" dirty="0" smtClean="0"/>
              <a:t>, </a:t>
            </a:r>
            <a:r>
              <a:rPr lang="cs-CZ" sz="2800" i="1" dirty="0" smtClean="0"/>
              <a:t>stará Evropa </a:t>
            </a:r>
            <a:r>
              <a:rPr lang="cs-CZ" sz="2800" dirty="0" smtClean="0"/>
              <a:t>vs. USA/Británie a </a:t>
            </a:r>
            <a:r>
              <a:rPr lang="cs-CZ" sz="2800" i="1" dirty="0" smtClean="0"/>
              <a:t>nová Evropa</a:t>
            </a:r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cs-CZ" sz="2800" dirty="0" smtClean="0"/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cs-CZ" sz="2500" dirty="0" smtClean="0">
              <a:latin typeface="+mj-lt"/>
            </a:endParaRPr>
          </a:p>
          <a:p>
            <a:pPr marL="252000" indent="-2520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cs-CZ" sz="2500" dirty="0" smtClean="0">
              <a:latin typeface="+mj-lt"/>
            </a:endParaRPr>
          </a:p>
        </p:txBody>
      </p:sp>
      <p:sp>
        <p:nvSpPr>
          <p:cNvPr id="6" name="Zástupný symbol pro číslo snímku 11"/>
          <p:cNvSpPr>
            <a:spLocks noGrp="1"/>
          </p:cNvSpPr>
          <p:nvPr>
            <p:ph type="sldNum" sz="quarter" idx="12"/>
          </p:nvPr>
        </p:nvSpPr>
        <p:spPr>
          <a:xfrm>
            <a:off x="8820000" y="6624000"/>
            <a:ext cx="825500" cy="180000"/>
          </a:xfrm>
        </p:spPr>
        <p:txBody>
          <a:bodyPr/>
          <a:lstStyle/>
          <a:p>
            <a:pPr>
              <a:defRPr/>
            </a:pPr>
            <a:fld id="{25F09862-6B13-4D1A-9239-1F01BD0BA367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  <p:sp>
        <p:nvSpPr>
          <p:cNvPr id="7" name="Zástupný symbol pro zápatí 12"/>
          <p:cNvSpPr>
            <a:spLocks noGrp="1"/>
          </p:cNvSpPr>
          <p:nvPr>
            <p:ph type="ftr" sz="quarter" idx="11"/>
          </p:nvPr>
        </p:nvSpPr>
        <p:spPr>
          <a:xfrm>
            <a:off x="0" y="6624000"/>
            <a:ext cx="9906000" cy="180000"/>
          </a:xfrm>
        </p:spPr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3085</TotalTime>
  <Words>1390</Words>
  <Application>Microsoft Office PowerPoint</Application>
  <PresentationFormat>A4 (210 x 297 mm)</PresentationFormat>
  <Paragraphs>143</Paragraphs>
  <Slides>24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Tok</vt:lpstr>
      <vt:lpstr>BEZPEČNOST A OZBROJENÉ SÍLY</vt:lpstr>
      <vt:lpstr>Vývoj a perspektivy NATO</vt:lpstr>
      <vt:lpstr>Cíle přednášky</vt:lpstr>
      <vt:lpstr>Obsah přednášky</vt:lpstr>
      <vt:lpstr>Úvod: Počátky Aliance a její základní cíl</vt:lpstr>
      <vt:lpstr>Článek 5 Washingtonské smlouvy</vt:lpstr>
      <vt:lpstr>Rozšiřování členské základny NATO</vt:lpstr>
      <vt:lpstr>Německá otázka a NATO: Evropské obranné společenství</vt:lpstr>
      <vt:lpstr>Krize uvnitř NATO</vt:lpstr>
      <vt:lpstr>Historický vývoj NATO</vt:lpstr>
      <vt:lpstr>Historický vývoj NATO</vt:lpstr>
      <vt:lpstr>Historický vývoj NATO</vt:lpstr>
      <vt:lpstr>Vybrané mise NATO</vt:lpstr>
      <vt:lpstr>Aktivace čl. 5 v roce 2001</vt:lpstr>
      <vt:lpstr>Struktura NATO</vt:lpstr>
      <vt:lpstr>Politické struktury NATO</vt:lpstr>
      <vt:lpstr>Politické struktury NATO</vt:lpstr>
      <vt:lpstr>Politické struktury NATO</vt:lpstr>
      <vt:lpstr>Další vývoj NATO</vt:lpstr>
      <vt:lpstr>Další vývoj NATO</vt:lpstr>
      <vt:lpstr>Snímek 21</vt:lpstr>
      <vt:lpstr>Snímek 22</vt:lpstr>
      <vt:lpstr>Další vývoj NATO</vt:lpstr>
      <vt:lpstr>Děkuji za pozornost</vt:lpstr>
    </vt:vector>
  </TitlesOfParts>
  <Company>Univerzita obrany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ussfra</dc:creator>
  <cp:lastModifiedBy>stojarr</cp:lastModifiedBy>
  <cp:revision>1052</cp:revision>
  <cp:lastPrinted>2013-08-15T11:53:41Z</cp:lastPrinted>
  <dcterms:created xsi:type="dcterms:W3CDTF">2009-06-03T09:43:44Z</dcterms:created>
  <dcterms:modified xsi:type="dcterms:W3CDTF">2018-03-23T07:54:23Z</dcterms:modified>
</cp:coreProperties>
</file>