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handoutMasterIdLst>
    <p:handoutMasterId r:id="rId55"/>
  </p:handoutMasterIdLst>
  <p:sldIdLst>
    <p:sldId id="400" r:id="rId2"/>
    <p:sldId id="385" r:id="rId3"/>
    <p:sldId id="312" r:id="rId4"/>
    <p:sldId id="338" r:id="rId5"/>
    <p:sldId id="393" r:id="rId6"/>
    <p:sldId id="392" r:id="rId7"/>
    <p:sldId id="339" r:id="rId8"/>
    <p:sldId id="340" r:id="rId9"/>
    <p:sldId id="362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4" r:id="rId19"/>
    <p:sldId id="349" r:id="rId20"/>
    <p:sldId id="350" r:id="rId21"/>
    <p:sldId id="369" r:id="rId22"/>
    <p:sldId id="373" r:id="rId23"/>
    <p:sldId id="357" r:id="rId24"/>
    <p:sldId id="389" r:id="rId25"/>
    <p:sldId id="372" r:id="rId26"/>
    <p:sldId id="370" r:id="rId27"/>
    <p:sldId id="351" r:id="rId28"/>
    <p:sldId id="390" r:id="rId29"/>
    <p:sldId id="391" r:id="rId30"/>
    <p:sldId id="365" r:id="rId31"/>
    <p:sldId id="358" r:id="rId32"/>
    <p:sldId id="367" r:id="rId33"/>
    <p:sldId id="388" r:id="rId34"/>
    <p:sldId id="368" r:id="rId35"/>
    <p:sldId id="366" r:id="rId36"/>
    <p:sldId id="355" r:id="rId37"/>
    <p:sldId id="352" r:id="rId38"/>
    <p:sldId id="378" r:id="rId39"/>
    <p:sldId id="395" r:id="rId40"/>
    <p:sldId id="353" r:id="rId41"/>
    <p:sldId id="371" r:id="rId42"/>
    <p:sldId id="360" r:id="rId43"/>
    <p:sldId id="394" r:id="rId44"/>
    <p:sldId id="396" r:id="rId45"/>
    <p:sldId id="361" r:id="rId46"/>
    <p:sldId id="397" r:id="rId47"/>
    <p:sldId id="398" r:id="rId48"/>
    <p:sldId id="399" r:id="rId49"/>
    <p:sldId id="380" r:id="rId50"/>
    <p:sldId id="387" r:id="rId51"/>
    <p:sldId id="386" r:id="rId52"/>
    <p:sldId id="401" r:id="rId53"/>
  </p:sldIdLst>
  <p:sldSz cx="9906000" cy="6858000" type="A4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452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5857" autoAdjust="0"/>
  </p:normalViewPr>
  <p:slideViewPr>
    <p:cSldViewPr>
      <p:cViewPr>
        <p:scale>
          <a:sx n="86" d="100"/>
          <a:sy n="86" d="100"/>
        </p:scale>
        <p:origin x="115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421" y="1253"/>
      </p:cViewPr>
      <p:guideLst>
        <p:guide orient="horz" pos="452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ADD6-29A2-48BF-A97D-AA07FC043A81}" type="datetimeFigureOut">
              <a:rPr lang="cs-CZ" smtClean="0"/>
              <a:pPr/>
              <a:t>7.3.2018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9356-1C30-4147-869B-F3510541CE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3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683AF4-CA0D-4965-B0C9-258A4FA5B1E0}" type="datetimeFigureOut">
              <a:rPr lang="cs-CZ" smtClean="0"/>
              <a:pPr/>
              <a:t>7.3.2018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39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58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724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45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710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CFSP – </a:t>
            </a:r>
            <a:r>
              <a:rPr lang="en-US" sz="2000" dirty="0" smtClean="0"/>
              <a:t>Common Foreign and Security Policy</a:t>
            </a:r>
            <a:endParaRPr lang="cs-CZ" sz="2000" dirty="0" smtClean="0"/>
          </a:p>
          <a:p>
            <a:r>
              <a:rPr lang="cs-CZ" sz="2000" dirty="0" smtClean="0"/>
              <a:t>SZBP – společná zahraniční a bezpečnostní politika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144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Prohlášení</a:t>
            </a:r>
            <a:r>
              <a:rPr lang="en-GB" sz="2000" dirty="0" smtClean="0"/>
              <a:t> z </a:t>
            </a:r>
            <a:r>
              <a:rPr lang="en-GB" sz="2000" dirty="0" err="1" smtClean="0"/>
              <a:t>Petesbergu</a:t>
            </a:r>
            <a:r>
              <a:rPr lang="en-GB" sz="2000" dirty="0" smtClean="0"/>
              <a:t> </a:t>
            </a:r>
            <a:r>
              <a:rPr lang="en-GB" sz="2000" dirty="0" err="1" smtClean="0"/>
              <a:t>definuje</a:t>
            </a:r>
            <a:r>
              <a:rPr lang="en-GB" sz="2000" dirty="0" smtClean="0"/>
              <a:t> </a:t>
            </a:r>
            <a:r>
              <a:rPr lang="en-GB" sz="2000" dirty="0" err="1" smtClean="0"/>
              <a:t>úkoly</a:t>
            </a:r>
            <a:r>
              <a:rPr lang="en-GB" sz="2000" dirty="0" smtClean="0"/>
              <a:t> </a:t>
            </a:r>
            <a:r>
              <a:rPr lang="en-GB" sz="2000" dirty="0" err="1" smtClean="0"/>
              <a:t>jako</a:t>
            </a:r>
            <a:r>
              <a:rPr lang="en-GB" sz="2000" dirty="0" smtClean="0"/>
              <a:t> "</a:t>
            </a:r>
            <a:r>
              <a:rPr lang="en-GB" sz="2000" dirty="0" err="1" smtClean="0"/>
              <a:t>humanitární</a:t>
            </a:r>
            <a:r>
              <a:rPr lang="en-GB" sz="2000" dirty="0" smtClean="0"/>
              <a:t> a </a:t>
            </a:r>
            <a:r>
              <a:rPr lang="en-GB" sz="2000" dirty="0" err="1" smtClean="0"/>
              <a:t>záchranné</a:t>
            </a:r>
            <a:r>
              <a:rPr lang="en-GB" sz="2000" dirty="0" smtClean="0"/>
              <a:t>, </a:t>
            </a:r>
            <a:r>
              <a:rPr lang="en-GB" sz="2000" dirty="0" err="1" smtClean="0"/>
              <a:t>síly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udržování</a:t>
            </a:r>
            <a:r>
              <a:rPr lang="en-GB" sz="2000" dirty="0" smtClean="0"/>
              <a:t> </a:t>
            </a:r>
            <a:r>
              <a:rPr lang="en-GB" sz="2000" dirty="0" err="1" smtClean="0"/>
              <a:t>míru</a:t>
            </a:r>
            <a:r>
              <a:rPr lang="en-GB" sz="2000" dirty="0" smtClean="0"/>
              <a:t> a </a:t>
            </a:r>
            <a:r>
              <a:rPr lang="en-GB" sz="2000" dirty="0" err="1" smtClean="0"/>
              <a:t>síly</a:t>
            </a:r>
            <a:r>
              <a:rPr lang="en-GB" sz="2000" dirty="0" smtClean="0"/>
              <a:t> </a:t>
            </a:r>
            <a:r>
              <a:rPr lang="en-GB" sz="2000" dirty="0" err="1" smtClean="0"/>
              <a:t>bojové</a:t>
            </a:r>
            <a:r>
              <a:rPr lang="en-GB" sz="2000" dirty="0" smtClean="0"/>
              <a:t>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 err="1" smtClean="0"/>
              <a:t>zvládání</a:t>
            </a:r>
            <a:r>
              <a:rPr lang="en-GB" sz="2000" dirty="0" smtClean="0"/>
              <a:t> </a:t>
            </a:r>
            <a:r>
              <a:rPr lang="en-GB" sz="2000" dirty="0" err="1" smtClean="0"/>
              <a:t>krizí</a:t>
            </a:r>
            <a:r>
              <a:rPr lang="en-GB" sz="2000" dirty="0" smtClean="0"/>
              <a:t>, </a:t>
            </a:r>
            <a:r>
              <a:rPr lang="en-GB" sz="2000" dirty="0" err="1" smtClean="0"/>
              <a:t>včetně</a:t>
            </a:r>
            <a:r>
              <a:rPr lang="en-GB" sz="2000" dirty="0" smtClean="0"/>
              <a:t> </a:t>
            </a:r>
            <a:r>
              <a:rPr lang="en-GB" sz="2000" dirty="0" err="1" smtClean="0"/>
              <a:t>udržování</a:t>
            </a:r>
            <a:r>
              <a:rPr lang="en-GB" sz="2000" dirty="0" smtClean="0"/>
              <a:t> </a:t>
            </a:r>
            <a:r>
              <a:rPr lang="en-GB" sz="2000" dirty="0" err="1" smtClean="0"/>
              <a:t>míru</a:t>
            </a:r>
            <a:r>
              <a:rPr lang="en-GB" sz="2000" dirty="0" smtClean="0"/>
              <a:t>". </a:t>
            </a:r>
            <a:r>
              <a:rPr lang="en-GB" sz="2000" dirty="0" err="1" smtClean="0"/>
              <a:t>Odst</a:t>
            </a:r>
            <a:r>
              <a:rPr lang="en-GB" sz="2000" dirty="0" smtClean="0"/>
              <a:t>. I. 2 </a:t>
            </a:r>
            <a:r>
              <a:rPr lang="en-GB" sz="2000" dirty="0" err="1" smtClean="0"/>
              <a:t>hovoří</a:t>
            </a:r>
            <a:r>
              <a:rPr lang="en-GB" sz="2000" dirty="0" smtClean="0"/>
              <a:t> o </a:t>
            </a:r>
            <a:r>
              <a:rPr lang="en-GB" sz="2000" dirty="0" err="1" smtClean="0"/>
              <a:t>méně</a:t>
            </a:r>
            <a:r>
              <a:rPr lang="en-GB" sz="2000" dirty="0" smtClean="0"/>
              <a:t> "</a:t>
            </a:r>
            <a:r>
              <a:rPr lang="en-GB" sz="2000" dirty="0" err="1" smtClean="0"/>
              <a:t>účinném</a:t>
            </a:r>
            <a:r>
              <a:rPr lang="en-GB" sz="2000" dirty="0" smtClean="0"/>
              <a:t> </a:t>
            </a:r>
            <a:r>
              <a:rPr lang="en-GB" sz="2000" dirty="0" err="1" smtClean="0"/>
              <a:t>bránění</a:t>
            </a:r>
            <a:r>
              <a:rPr lang="en-GB" sz="2000" dirty="0" smtClean="0"/>
              <a:t> </a:t>
            </a:r>
            <a:r>
              <a:rPr lang="en-GB" sz="2000" dirty="0" err="1" smtClean="0"/>
              <a:t>konfliktu</a:t>
            </a:r>
            <a:r>
              <a:rPr lang="en-GB" sz="2000" dirty="0" smtClean="0"/>
              <a:t> a </a:t>
            </a:r>
            <a:r>
              <a:rPr lang="en-GB" sz="2000" dirty="0" err="1" smtClean="0"/>
              <a:t>opatřeních</a:t>
            </a:r>
            <a:r>
              <a:rPr lang="en-GB" sz="2000" dirty="0" smtClean="0"/>
              <a:t>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 err="1" smtClean="0"/>
              <a:t>zvládání</a:t>
            </a:r>
            <a:r>
              <a:rPr lang="en-GB" sz="2000" dirty="0" smtClean="0"/>
              <a:t> </a:t>
            </a:r>
            <a:r>
              <a:rPr lang="en-GB" sz="2000" dirty="0" err="1" smtClean="0"/>
              <a:t>krizí</a:t>
            </a:r>
            <a:r>
              <a:rPr lang="en-GB" sz="2000" dirty="0" smtClean="0"/>
              <a:t>, </a:t>
            </a:r>
            <a:r>
              <a:rPr lang="en-GB" sz="2000" dirty="0" err="1" smtClean="0"/>
              <a:t>včetně</a:t>
            </a:r>
            <a:r>
              <a:rPr lang="en-GB" sz="2000" dirty="0" smtClean="0"/>
              <a:t> </a:t>
            </a:r>
            <a:r>
              <a:rPr lang="en-GB" sz="2000" dirty="0" err="1" smtClean="0"/>
              <a:t>činností</a:t>
            </a:r>
            <a:r>
              <a:rPr lang="en-GB" sz="2000" dirty="0" smtClean="0"/>
              <a:t> KBSE (</a:t>
            </a:r>
            <a:r>
              <a:rPr lang="en-GB" sz="2000" dirty="0" err="1" smtClean="0"/>
              <a:t>nyní</a:t>
            </a:r>
            <a:r>
              <a:rPr lang="en-GB" sz="2000" dirty="0" smtClean="0"/>
              <a:t> OBSE) </a:t>
            </a:r>
            <a:r>
              <a:rPr lang="en-GB" sz="2000" dirty="0" err="1" smtClean="0"/>
              <a:t>nebo</a:t>
            </a:r>
            <a:r>
              <a:rPr lang="en-GB" sz="2000" dirty="0" smtClean="0"/>
              <a:t> </a:t>
            </a:r>
            <a:r>
              <a:rPr lang="en-GB" sz="2000" dirty="0" err="1" smtClean="0"/>
              <a:t>Rady</a:t>
            </a:r>
            <a:r>
              <a:rPr lang="en-GB" sz="2000" dirty="0" smtClean="0"/>
              <a:t> </a:t>
            </a:r>
            <a:r>
              <a:rPr lang="en-GB" sz="2000" dirty="0" err="1" smtClean="0"/>
              <a:t>bezpečnosti</a:t>
            </a:r>
            <a:r>
              <a:rPr lang="en-GB" sz="2000" dirty="0" smtClean="0"/>
              <a:t> OSN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 err="1" smtClean="0"/>
              <a:t>udržování</a:t>
            </a:r>
            <a:r>
              <a:rPr lang="en-GB" sz="2000" dirty="0" smtClean="0"/>
              <a:t> </a:t>
            </a:r>
            <a:r>
              <a:rPr lang="en-GB" sz="2000" dirty="0" err="1" smtClean="0"/>
              <a:t>míru</a:t>
            </a:r>
            <a:r>
              <a:rPr lang="en-GB" sz="2000" dirty="0" smtClean="0"/>
              <a:t>" (</a:t>
            </a:r>
            <a:r>
              <a:rPr lang="en-GB" sz="2000" dirty="0" err="1" smtClean="0"/>
              <a:t>Petersberská</a:t>
            </a:r>
            <a:r>
              <a:rPr lang="en-GB" sz="2000" dirty="0" smtClean="0"/>
              <a:t> </a:t>
            </a:r>
            <a:r>
              <a:rPr lang="en-GB" sz="2000" dirty="0" err="1" smtClean="0"/>
              <a:t>deklarace</a:t>
            </a:r>
            <a:r>
              <a:rPr lang="en-GB" sz="2000" dirty="0" smtClean="0"/>
              <a:t> ZEU, </a:t>
            </a:r>
            <a:r>
              <a:rPr lang="en-GB" sz="2000" dirty="0" err="1" smtClean="0"/>
              <a:t>červen</a:t>
            </a:r>
            <a:r>
              <a:rPr lang="en-GB" sz="2000" dirty="0" smtClean="0"/>
              <a:t> 1992). </a:t>
            </a:r>
            <a:r>
              <a:rPr lang="en-GB" sz="2000" dirty="0" err="1" smtClean="0"/>
              <a:t>Široká</a:t>
            </a:r>
            <a:r>
              <a:rPr lang="en-GB" sz="2000" dirty="0" smtClean="0"/>
              <a:t> </a:t>
            </a:r>
            <a:r>
              <a:rPr lang="en-GB" sz="2000" dirty="0" err="1" smtClean="0"/>
              <a:t>definice</a:t>
            </a:r>
            <a:r>
              <a:rPr lang="en-GB" sz="2000" dirty="0" smtClean="0"/>
              <a:t> "</a:t>
            </a:r>
            <a:r>
              <a:rPr lang="en-GB" sz="2000" dirty="0" err="1" smtClean="0"/>
              <a:t>bojových</a:t>
            </a:r>
            <a:r>
              <a:rPr lang="en-GB" sz="2000" dirty="0" smtClean="0"/>
              <a:t> </a:t>
            </a:r>
            <a:r>
              <a:rPr lang="en-GB" sz="2000" dirty="0" err="1" smtClean="0"/>
              <a:t>sil</a:t>
            </a:r>
            <a:r>
              <a:rPr lang="en-GB" sz="2000" dirty="0" smtClean="0"/>
              <a:t> </a:t>
            </a:r>
            <a:r>
              <a:rPr lang="en-GB" sz="2000" dirty="0" err="1" smtClean="0"/>
              <a:t>při</a:t>
            </a:r>
            <a:r>
              <a:rPr lang="en-GB" sz="2000" dirty="0" smtClean="0"/>
              <a:t> </a:t>
            </a:r>
            <a:r>
              <a:rPr lang="en-GB" sz="2000" dirty="0" err="1" smtClean="0"/>
              <a:t>zvládání</a:t>
            </a:r>
            <a:r>
              <a:rPr lang="en-GB" sz="2000" dirty="0" smtClean="0"/>
              <a:t> </a:t>
            </a:r>
            <a:r>
              <a:rPr lang="en-GB" sz="2000" dirty="0" err="1" smtClean="0"/>
              <a:t>krizí</a:t>
            </a:r>
            <a:r>
              <a:rPr lang="en-GB" sz="2000" dirty="0" smtClean="0"/>
              <a:t>" by </a:t>
            </a:r>
            <a:r>
              <a:rPr lang="en-GB" sz="2000" dirty="0" err="1" smtClean="0"/>
              <a:t>mohla</a:t>
            </a:r>
            <a:r>
              <a:rPr lang="en-GB" sz="2000" dirty="0" smtClean="0"/>
              <a:t> </a:t>
            </a:r>
            <a:r>
              <a:rPr lang="en-GB" sz="2000" dirty="0" err="1" smtClean="0"/>
              <a:t>být</a:t>
            </a:r>
            <a:r>
              <a:rPr lang="en-GB" sz="2000" dirty="0" smtClean="0"/>
              <a:t> </a:t>
            </a:r>
            <a:r>
              <a:rPr lang="en-GB" sz="2000" dirty="0" err="1" smtClean="0"/>
              <a:t>např</a:t>
            </a:r>
            <a:r>
              <a:rPr lang="en-GB" sz="2000" dirty="0" smtClean="0"/>
              <a:t>. </a:t>
            </a:r>
            <a:r>
              <a:rPr lang="en-GB" sz="2000" dirty="0" err="1" smtClean="0"/>
              <a:t>chápána</a:t>
            </a:r>
            <a:r>
              <a:rPr lang="en-GB" sz="2000" dirty="0" smtClean="0"/>
              <a:t> </a:t>
            </a:r>
            <a:r>
              <a:rPr lang="en-GB" sz="2000" dirty="0" err="1" smtClean="0"/>
              <a:t>tak</a:t>
            </a:r>
            <a:r>
              <a:rPr lang="en-GB" sz="2000" dirty="0" smtClean="0"/>
              <a:t>, </a:t>
            </a:r>
            <a:r>
              <a:rPr lang="en-GB" sz="2000" dirty="0" err="1" smtClean="0"/>
              <a:t>že</a:t>
            </a:r>
            <a:r>
              <a:rPr lang="en-GB" sz="2000" dirty="0" smtClean="0"/>
              <a:t> </a:t>
            </a:r>
            <a:r>
              <a:rPr lang="en-GB" sz="2000" dirty="0" err="1" smtClean="0"/>
              <a:t>zahrnuje</a:t>
            </a:r>
            <a:r>
              <a:rPr lang="en-GB" sz="2000" dirty="0" smtClean="0"/>
              <a:t> </a:t>
            </a:r>
            <a:r>
              <a:rPr lang="en-GB" sz="2000" dirty="0" err="1" smtClean="0"/>
              <a:t>vojenské</a:t>
            </a:r>
            <a:r>
              <a:rPr lang="en-GB" sz="2000" dirty="0" smtClean="0"/>
              <a:t> </a:t>
            </a:r>
            <a:r>
              <a:rPr lang="en-GB" sz="2000" dirty="0" err="1" smtClean="0"/>
              <a:t>operace</a:t>
            </a:r>
            <a:r>
              <a:rPr lang="en-GB" sz="2000" dirty="0" smtClean="0"/>
              <a:t> </a:t>
            </a:r>
            <a:r>
              <a:rPr lang="en-GB" sz="2000" dirty="0" err="1" smtClean="0"/>
              <a:t>typu</a:t>
            </a:r>
            <a:r>
              <a:rPr lang="en-GB" sz="2000" dirty="0" smtClean="0"/>
              <a:t> </a:t>
            </a:r>
            <a:r>
              <a:rPr lang="en-GB" sz="2000" dirty="0" err="1" smtClean="0"/>
              <a:t>evropské</a:t>
            </a:r>
            <a:r>
              <a:rPr lang="en-GB" sz="2000" dirty="0" smtClean="0"/>
              <a:t> </a:t>
            </a:r>
            <a:r>
              <a:rPr lang="en-GB" sz="2000" dirty="0" err="1" smtClean="0"/>
              <a:t>angažovanosti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scénáři</a:t>
            </a:r>
            <a:r>
              <a:rPr lang="en-GB" sz="2000" dirty="0" smtClean="0"/>
              <a:t> </a:t>
            </a:r>
            <a:r>
              <a:rPr lang="en-GB" sz="2000" dirty="0" err="1" smtClean="0"/>
              <a:t>války</a:t>
            </a:r>
            <a:r>
              <a:rPr lang="en-GB" sz="2000" dirty="0" smtClean="0"/>
              <a:t> v </a:t>
            </a:r>
            <a:r>
              <a:rPr lang="en-GB" sz="2000" dirty="0" err="1" smtClean="0"/>
              <a:t>Perském</a:t>
            </a:r>
            <a:r>
              <a:rPr lang="en-GB" sz="2000" dirty="0" smtClean="0"/>
              <a:t> </a:t>
            </a:r>
            <a:r>
              <a:rPr lang="en-GB" sz="2000" dirty="0" err="1" smtClean="0"/>
              <a:t>zálivu</a:t>
            </a:r>
            <a:r>
              <a:rPr lang="en-GB" sz="2000" dirty="0" smtClean="0"/>
              <a:t>.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5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30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618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EUFOR Concordia</a:t>
            </a:r>
            <a:r>
              <a:rPr lang="en-US" dirty="0" smtClean="0"/>
              <a:t> </a:t>
            </a:r>
            <a:r>
              <a:rPr lang="cs-CZ" dirty="0" smtClean="0"/>
              <a:t>– název </a:t>
            </a:r>
            <a:r>
              <a:rPr lang="cs-CZ" dirty="0" err="1" smtClean="0"/>
              <a:t>peacekeepingové</a:t>
            </a:r>
            <a:r>
              <a:rPr lang="cs-CZ" dirty="0" smtClean="0"/>
              <a:t> mise EU ve FYROM (Makedonie). EU převzala tuto operací od NATO a rozmístila okolo 300 příslušníků, kteří prováděli monitorování a dohlíželi na implementaci smlouvy z </a:t>
            </a:r>
            <a:r>
              <a:rPr lang="cs-CZ" dirty="0" err="1" smtClean="0"/>
              <a:t>Ohridu</a:t>
            </a:r>
            <a:r>
              <a:rPr lang="cs-CZ" dirty="0" smtClean="0"/>
              <a:t> (v roce 2001 mezi Makedonií a etnickými Albánci o ukončení bojů)</a:t>
            </a:r>
            <a:endParaRPr lang="en-US" dirty="0" smtClean="0"/>
          </a:p>
          <a:p>
            <a:endParaRPr lang="cs-CZ" dirty="0" smtClean="0"/>
          </a:p>
          <a:p>
            <a:r>
              <a:rPr lang="en-US" b="1" dirty="0" smtClean="0"/>
              <a:t>Opera</a:t>
            </a:r>
            <a:r>
              <a:rPr lang="cs-CZ" b="1" dirty="0" err="1" smtClean="0"/>
              <a:t>ce</a:t>
            </a:r>
            <a:r>
              <a:rPr lang="en-US" b="1" dirty="0" smtClean="0"/>
              <a:t> Artemis</a:t>
            </a:r>
            <a:r>
              <a:rPr lang="en-US" dirty="0" smtClean="0"/>
              <a:t> </a:t>
            </a:r>
            <a:r>
              <a:rPr lang="cs-CZ" dirty="0" smtClean="0"/>
              <a:t>– je název krátké operace EU, která byla vedena v Demokratické republice Kongo v roce 2003. Jednalo se o pozorovací misí a kontrolu dodržování lidských práv a byla to první samostatná mise EU mimo Evropu, která znamenala důležitý milník v oblasti Společné bezpečnostní a obranné politiky EU.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83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77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582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937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cs-C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039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53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Úkolem Agentury je podpora členských zemí EU v jejich úsilí o zlepšení evropských obranných schopností</a:t>
            </a:r>
          </a:p>
          <a:p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EDA sdružuje </a:t>
            </a:r>
            <a:r>
              <a:rPr lang="de-DE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EU, kromě Dánska.</a:t>
            </a:r>
          </a:p>
          <a:p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Původní struktura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Čtyři specializovaná ředitelství (pro schopnosti, vyzbrojování, průmysl a trh, vědu a technologii), podporovaná  jedním ředitelstvím průřezovým (společné služby) a dvěma samostatnými odděleními (politiky a plánování, styku s medii a veřejností).</a:t>
            </a:r>
          </a:p>
          <a:p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Nová struktura platná od  ledna 2014 má tři operační ředitelství:</a:t>
            </a:r>
          </a:p>
          <a:p>
            <a:pPr lvl="0"/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Cooperation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</a:t>
            </a:r>
          </a:p>
          <a:p>
            <a:pPr lvl="0"/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Capabiliy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Armament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Technology</a:t>
            </a:r>
          </a:p>
          <a:p>
            <a:pPr lvl="0"/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Synergies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Inovation</a:t>
            </a:r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Agentura má cca 130 zaměstnanců, (obvykle tříleté smlouvy).</a:t>
            </a:r>
          </a:p>
          <a:p>
            <a:endParaRPr lang="cs-CZ" sz="13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of the European </a:t>
            </a:r>
            <a:r>
              <a:rPr lang="en-US" sz="13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Defence</a:t>
            </a:r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Agency</a:t>
            </a:r>
            <a:r>
              <a:rPr lang="cs-CZ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Representative of the </a:t>
            </a:r>
            <a:r>
              <a:rPr lang="cs-CZ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 for Foreign Affairs &amp; Security Policy/Vice-President of the European Commission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stala </a:t>
            </a:r>
            <a:r>
              <a:rPr lang="cs-CZ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Federica </a:t>
            </a:r>
            <a:r>
              <a:rPr lang="cs-CZ" sz="13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Mogherini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(IT), jmenovaná v listopadu 2014</a:t>
            </a:r>
          </a:p>
          <a:p>
            <a:endParaRPr lang="cs-CZ" sz="13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EDA</a:t>
            </a:r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ledna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cs-CZ" dirty="0"/>
              <a:t>.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ledna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</a:t>
            </a:r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byla 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Chief Executive of the European </a:t>
            </a:r>
            <a:r>
              <a:rPr 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Defence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Agency Claude-France </a:t>
            </a:r>
            <a:r>
              <a:rPr lang="en-US" sz="13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Arnould</a:t>
            </a:r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 1. února 2015 byl do funkce CE EDA určen - </a:t>
            </a:r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Jorge Domecq</a:t>
            </a:r>
            <a:r>
              <a:rPr lang="cs-CZ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53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984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42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 prosinci 2003 přijala Evropská unie evropskou bezpečnostní strategii, která se týká vnějšího rozměru bezpečnosti Evropy.</a:t>
            </a:r>
          </a:p>
          <a:p>
            <a:r>
              <a:rPr lang="cs-CZ" sz="2000" dirty="0" smtClean="0"/>
              <a:t>V únoru 2010 pak Rada pod španělským předsednictvím tuto strategii dokončila přijetím strategie vnitřní bezpečnosti. Tuto strategii schválila Evropská rada ve dnech 25.-26. března 2010. Mimo jiné jsou zde uvedeny hlavní hrozby a rizika, související s trestnou činností, kterým Evropa v současnosti čelí jako terorismus, závažná a organizovaná trestná činnost, obchod s drogami, počítačová trestná činnost, obchodování s lidmi, sexuální vykořisťování nezletilých osob a dětská pornografie, hospodářská trestná činnost a korupce, nedovolený obchod se zbraněmi a </a:t>
            </a:r>
            <a:r>
              <a:rPr lang="cs-CZ" sz="2000" dirty="0" err="1" smtClean="0"/>
              <a:t>přeshraniční</a:t>
            </a:r>
            <a:r>
              <a:rPr lang="cs-CZ" sz="2000" dirty="0" smtClean="0"/>
              <a:t> trestná činnost.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378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3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současnosti nicméně nejde jen o bezpečnostní strategii, ale o strategii globální. Je poněkud obrácena logika její konstrukce – zatímco bezpečnostní strategie se dívá na svět prizmatem hrozeb a toho, jak jim čelit, nová strategie se bude snažit definovat, kdo jsme a čeho chceme ve světě dosáhnout. </a:t>
            </a:r>
          </a:p>
          <a:p>
            <a:endParaRPr lang="cs-CZ" sz="2000" dirty="0"/>
          </a:p>
          <a:p>
            <a:r>
              <a:rPr lang="cs-CZ" dirty="0" smtClean="0"/>
              <a:t>První </a:t>
            </a:r>
            <a:r>
              <a:rPr lang="cs-CZ" dirty="0"/>
              <a:t>část procesu vyvrcholila v červnu 2015, kdy </a:t>
            </a:r>
            <a:r>
              <a:rPr lang="cs-CZ" dirty="0" err="1"/>
              <a:t>Mogherini</a:t>
            </a:r>
            <a:r>
              <a:rPr lang="cs-CZ" dirty="0"/>
              <a:t> představila strategické hodnocení s názvem „Evropská unie v měnícím se globálním prostředí“, ve kterém načrtla výzvy, jimž Unie čelí, a příležitosti, kterých se může </a:t>
            </a:r>
            <a:r>
              <a:rPr lang="cs-CZ" dirty="0" smtClean="0"/>
              <a:t>chopit. V </a:t>
            </a:r>
            <a:r>
              <a:rPr lang="cs-CZ" dirty="0"/>
              <a:t>duchu „propojenějšího, komplexnějšího a soutěživějšího globálního </a:t>
            </a:r>
            <a:r>
              <a:rPr lang="cs-CZ" dirty="0" smtClean="0"/>
              <a:t>prostředí“ </a:t>
            </a:r>
            <a:r>
              <a:rPr lang="cs-CZ" dirty="0"/>
              <a:t>zde vysoká představitelka identifikovala pět výzev a příležitostí: 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zdvojnásobení </a:t>
            </a:r>
            <a:r>
              <a:rPr lang="cs-CZ" dirty="0"/>
              <a:t>závazku vůči našim evropským sousedům; 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přehodnocení </a:t>
            </a:r>
            <a:r>
              <a:rPr lang="cs-CZ" dirty="0"/>
              <a:t>přístupu EU k severní Africe a Blízkému </a:t>
            </a:r>
            <a:r>
              <a:rPr lang="cs-CZ" dirty="0" smtClean="0"/>
              <a:t>východu; </a:t>
            </a:r>
          </a:p>
          <a:p>
            <a:pPr marL="342900" indent="-342900">
              <a:buAutoNum type="arabicParenR"/>
            </a:pPr>
            <a:r>
              <a:rPr lang="cs-CZ" dirty="0" smtClean="0"/>
              <a:t>předefinování </a:t>
            </a:r>
            <a:r>
              <a:rPr lang="cs-CZ" dirty="0"/>
              <a:t>našeho vztahu s Afrikou; 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oživení </a:t>
            </a:r>
            <a:r>
              <a:rPr lang="cs-CZ" dirty="0"/>
              <a:t>atlantických partnerství </a:t>
            </a:r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 smtClean="0"/>
              <a:t>celistvý </a:t>
            </a:r>
            <a:r>
              <a:rPr lang="cs-CZ" dirty="0"/>
              <a:t>přístup k </a:t>
            </a:r>
            <a:r>
              <a:rPr lang="cs-CZ" dirty="0" smtClean="0"/>
              <a:t>Asii</a:t>
            </a:r>
          </a:p>
          <a:p>
            <a:endParaRPr lang="cs-CZ" dirty="0"/>
          </a:p>
          <a:p>
            <a:r>
              <a:rPr lang="cs-CZ" dirty="0"/>
              <a:t>Na základě tohoto dokumentu již vysoká představitelka získala mandát od Evropské </a:t>
            </a:r>
            <a:r>
              <a:rPr lang="cs-CZ" dirty="0" smtClean="0"/>
              <a:t>rady k </a:t>
            </a:r>
            <a:r>
              <a:rPr lang="cs-CZ" dirty="0"/>
              <a:t>vytvoření Globální strategie EU pro zahraniční a bezpečnostní politiku do poloviny roku 2016.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378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3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378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5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CFSP</a:t>
            </a:r>
            <a:r>
              <a:rPr lang="cs-CZ" sz="1800" dirty="0" smtClean="0"/>
              <a:t> - </a:t>
            </a:r>
            <a:r>
              <a:rPr lang="en-US" sz="1800" dirty="0" smtClean="0"/>
              <a:t>Common Foreign and Security Policy</a:t>
            </a:r>
            <a:endParaRPr lang="cs-CZ" sz="1800" dirty="0" smtClean="0"/>
          </a:p>
          <a:p>
            <a:r>
              <a:rPr lang="cs-CZ" sz="1800" dirty="0" smtClean="0"/>
              <a:t>ESDP - </a:t>
            </a:r>
            <a:r>
              <a:rPr lang="en-US" sz="1800" dirty="0" smtClean="0"/>
              <a:t>European Security and </a:t>
            </a:r>
            <a:r>
              <a:rPr lang="en-US" sz="1800" dirty="0" err="1" smtClean="0"/>
              <a:t>Defence</a:t>
            </a:r>
            <a:r>
              <a:rPr lang="en-US" sz="1800" dirty="0" smtClean="0"/>
              <a:t> Policy </a:t>
            </a:r>
            <a:endParaRPr lang="cs-CZ" sz="1800" dirty="0" smtClean="0"/>
          </a:p>
          <a:p>
            <a:r>
              <a:rPr lang="cs-CZ" sz="1800" dirty="0" smtClean="0"/>
              <a:t>ECAP - </a:t>
            </a:r>
            <a:r>
              <a:rPr lang="cs-CZ" sz="1800" dirty="0" err="1" smtClean="0"/>
              <a:t>European</a:t>
            </a:r>
            <a:r>
              <a:rPr lang="cs-CZ" sz="1800" dirty="0" smtClean="0"/>
              <a:t> </a:t>
            </a:r>
            <a:r>
              <a:rPr lang="cs-CZ" sz="1800" dirty="0" err="1" smtClean="0"/>
              <a:t>Capability</a:t>
            </a:r>
            <a:r>
              <a:rPr lang="cs-CZ" sz="1800" dirty="0" smtClean="0"/>
              <a:t> </a:t>
            </a:r>
            <a:r>
              <a:rPr lang="cs-CZ" sz="1800" dirty="0" err="1" smtClean="0"/>
              <a:t>Action</a:t>
            </a:r>
            <a:r>
              <a:rPr lang="cs-CZ" sz="1800" dirty="0" smtClean="0"/>
              <a:t> </a:t>
            </a:r>
            <a:r>
              <a:rPr lang="cs-CZ" sz="1800" dirty="0" err="1" smtClean="0"/>
              <a:t>Plan</a:t>
            </a:r>
            <a:r>
              <a:rPr lang="cs-CZ" sz="1800" dirty="0" smtClean="0"/>
              <a:t> </a:t>
            </a:r>
          </a:p>
          <a:p>
            <a:r>
              <a:rPr lang="cs-CZ" sz="1800" dirty="0" smtClean="0"/>
              <a:t>EDA - </a:t>
            </a:r>
            <a:r>
              <a:rPr lang="cs-CZ" sz="1800" dirty="0" err="1" smtClean="0"/>
              <a:t>European</a:t>
            </a:r>
            <a:r>
              <a:rPr lang="cs-CZ" sz="1800" dirty="0" smtClean="0"/>
              <a:t> </a:t>
            </a:r>
            <a:r>
              <a:rPr lang="cs-CZ" sz="1800" dirty="0" err="1" smtClean="0"/>
              <a:t>Defence</a:t>
            </a:r>
            <a:r>
              <a:rPr lang="cs-CZ" sz="1800" dirty="0" smtClean="0"/>
              <a:t> </a:t>
            </a:r>
            <a:r>
              <a:rPr lang="cs-CZ" sz="1800" dirty="0" err="1" smtClean="0"/>
              <a:t>Agency</a:t>
            </a:r>
            <a:r>
              <a:rPr lang="cs-CZ" sz="1800" dirty="0" smtClean="0"/>
              <a:t> 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700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46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948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„V oblasti logistického a zdravotnického zabezpečení je Armáda České republika vedoucí zemí. Logistika AČR tak zabezpečuje vybudování společného muničního skladu, vyčleňuje personál pro dopravní rotu a národní podpůrný prvek. Pro koordinaci logistiky je připraveno i vytvoření JLSG HQ (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Logistics</a:t>
            </a:r>
            <a:r>
              <a:rPr lang="cs-CZ" dirty="0" smtClean="0"/>
              <a:t> Support Group </a:t>
            </a:r>
            <a:r>
              <a:rPr lang="cs-CZ" dirty="0" err="1" smtClean="0"/>
              <a:t>Headquaters</a:t>
            </a:r>
            <a:r>
              <a:rPr lang="cs-CZ" dirty="0" smtClean="0"/>
              <a:t> - Společné logistické velitelství). Příprava logistického modulu vyvrcholila mezinárodním certifikačním cvičením </a:t>
            </a:r>
            <a:r>
              <a:rPr lang="cs-CZ" dirty="0" err="1" smtClean="0"/>
              <a:t>Capable</a:t>
            </a:r>
            <a:r>
              <a:rPr lang="cs-CZ" dirty="0" smtClean="0"/>
              <a:t> </a:t>
            </a:r>
            <a:r>
              <a:rPr lang="cs-CZ" dirty="0" err="1" smtClean="0"/>
              <a:t>Logistician</a:t>
            </a:r>
            <a:r>
              <a:rPr lang="cs-CZ" dirty="0" smtClean="0"/>
              <a:t> 2015.</a:t>
            </a:r>
          </a:p>
          <a:p>
            <a:r>
              <a:rPr lang="cs-CZ" dirty="0" smtClean="0"/>
              <a:t>Co se týče zdravotnického prvku, jeho výjimečnost spočívá v tom, že k výstavbě mnohonárodního zdravotnického uskupení byl využit princip takzvaného </a:t>
            </a:r>
            <a:r>
              <a:rPr lang="cs-CZ" dirty="0" err="1" smtClean="0"/>
              <a:t>Multinational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Modular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r>
              <a:rPr lang="cs-CZ" dirty="0" smtClean="0"/>
              <a:t> (přístup mnohonárodních zdravotnických modulů). Jeho podstatou je využití buď celých, nebo určitých částí zdravotnických modulů různých států - tedy personálu, kontejnerů, stanů či přístrojového vybavení v jednom zdravotnickém celku. Čeští zdravotníci zabezpečují v rámci V4 EU BG vybudování mnohonárodní polní nemocnice (ROLE 2E) na základě 7. polní nemocnice, do které další státy přispějí svými moduly. Jejich prověrkou bylo certifikační cvičení </a:t>
            </a:r>
            <a:r>
              <a:rPr lang="cs-CZ" dirty="0" err="1" smtClean="0"/>
              <a:t>Medical</a:t>
            </a:r>
            <a:r>
              <a:rPr lang="cs-CZ" dirty="0" smtClean="0"/>
              <a:t> Man 2015.</a:t>
            </a:r>
          </a:p>
          <a:p>
            <a:r>
              <a:rPr lang="cs-CZ" dirty="0" smtClean="0"/>
              <a:t>Z celkového počtu více než 3700 vojáků V4 EU BG jich Polsko jako vedoucí země vyčleňuje více než 1 800, Česká republika na 728, Maďarsko cca 640 a Slovensko více než 460 vojáků. Polsko poskytuje pro V4 EU BG hlavní část bojových manévrových sil, Maďarsko ženijní jednotky a CIMIC, Slovensko jednotku ochrany proti zbraním hromadného ničení. Na V4 EU BG participuje také 19 příslušníků Ozbrojených sil Ukrajiny.</a:t>
            </a:r>
          </a:p>
          <a:p>
            <a:r>
              <a:rPr lang="cs-CZ" dirty="0" smtClean="0"/>
              <a:t>Po splnění úkolů v rámci V4 EU BG bude Česká republika v druhé polovině roku 2016 dále přispívat také do úkolového uskupení DEU EU BG, kde je vedoucím státem Německo. Země V4 dále také zvažují nabídku na vytvoření další společné EU BG v roce 2019.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52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531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682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PSC  - COPS –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Committee</a:t>
            </a:r>
            <a:endParaRPr lang="cs-CZ" dirty="0" smtClean="0"/>
          </a:p>
          <a:p>
            <a:r>
              <a:rPr lang="cs-CZ" dirty="0" smtClean="0"/>
              <a:t>EUMC –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Committee</a:t>
            </a:r>
            <a:endParaRPr lang="cs-CZ" dirty="0" smtClean="0"/>
          </a:p>
          <a:p>
            <a:r>
              <a:rPr lang="cs-CZ" dirty="0" smtClean="0"/>
              <a:t>EUMS – </a:t>
            </a:r>
            <a:r>
              <a:rPr lang="cs-CZ" dirty="0" err="1" smtClean="0"/>
              <a:t>European</a:t>
            </a:r>
            <a:r>
              <a:rPr lang="cs-CZ" dirty="0" smtClean="0"/>
              <a:t> Union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676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24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7028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471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47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89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55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449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Donald </a:t>
            </a:r>
            <a:r>
              <a:rPr lang="cs-CZ" b="1" dirty="0" err="1" smtClean="0"/>
              <a:t>Franciszek</a:t>
            </a:r>
            <a:r>
              <a:rPr lang="cs-CZ" b="1" dirty="0" smtClean="0"/>
              <a:t> </a:t>
            </a:r>
            <a:r>
              <a:rPr lang="cs-CZ" b="1" dirty="0" err="1" smtClean="0"/>
              <a:t>Tusk</a:t>
            </a:r>
            <a:r>
              <a:rPr lang="cs-CZ" dirty="0" smtClean="0"/>
              <a:t>  (narozen 22. dubna 1957 Gdaňsk) je polský</a:t>
            </a:r>
            <a:r>
              <a:rPr lang="cs-CZ" baseline="0" dirty="0" smtClean="0"/>
              <a:t> p</a:t>
            </a:r>
            <a:r>
              <a:rPr lang="cs-CZ" dirty="0" smtClean="0"/>
              <a:t>olitik, od prosince 2014 předseda Evropské rady.</a:t>
            </a:r>
          </a:p>
          <a:p>
            <a:endParaRPr lang="cs-CZ" b="1" dirty="0" smtClean="0"/>
          </a:p>
          <a:p>
            <a:r>
              <a:rPr lang="cs-CZ" b="1" dirty="0" smtClean="0"/>
              <a:t>Federica </a:t>
            </a:r>
            <a:r>
              <a:rPr lang="cs-CZ" b="1" dirty="0" err="1" smtClean="0"/>
              <a:t>Mogherini</a:t>
            </a:r>
            <a:r>
              <a:rPr lang="cs-CZ" dirty="0" smtClean="0"/>
              <a:t> (narozena 16. června 1973 Řím) </a:t>
            </a:r>
            <a:r>
              <a:rPr lang="cs-CZ" dirty="0"/>
              <a:t>je </a:t>
            </a:r>
            <a:r>
              <a:rPr lang="cs-CZ" dirty="0" smtClean="0"/>
              <a:t>italská  levicová politička a politoložka, </a:t>
            </a:r>
            <a:r>
              <a:rPr lang="cs-CZ" dirty="0"/>
              <a:t>která od listopadu 2014 zastává úřady místopředsedkyně </a:t>
            </a:r>
            <a:r>
              <a:rPr lang="cs-CZ" dirty="0" err="1" smtClean="0"/>
              <a:t>Junckerovy</a:t>
            </a:r>
            <a:r>
              <a:rPr lang="cs-CZ" dirty="0" smtClean="0"/>
              <a:t> komise  a </a:t>
            </a:r>
            <a:r>
              <a:rPr lang="cs-CZ" dirty="0"/>
              <a:t>šéfky evropské diplomacie – z titulu </a:t>
            </a:r>
            <a:r>
              <a:rPr lang="cs-CZ" dirty="0" smtClean="0"/>
              <a:t>vysoké představitelky Unie pro zahraniční věci a bezpečnostní politiku, když  v </a:t>
            </a:r>
            <a:r>
              <a:rPr lang="cs-CZ" dirty="0"/>
              <a:t>této funkci nahradila Britku </a:t>
            </a:r>
            <a:r>
              <a:rPr lang="cs-CZ" dirty="0" smtClean="0"/>
              <a:t>Catherine </a:t>
            </a:r>
            <a:r>
              <a:rPr lang="cs-CZ" dirty="0" err="1" smtClean="0"/>
              <a:t>Ashtnovou</a:t>
            </a:r>
            <a:r>
              <a:rPr lang="cs-CZ" dirty="0" smtClean="0"/>
              <a:t>. K </a:t>
            </a:r>
            <a:r>
              <a:rPr lang="cs-CZ" dirty="0"/>
              <a:t>jejímu jmenování </a:t>
            </a:r>
            <a:r>
              <a:rPr lang="cs-CZ" dirty="0" smtClean="0"/>
              <a:t>Evropskou radou  došlo </a:t>
            </a:r>
            <a:r>
              <a:rPr lang="cs-CZ" dirty="0"/>
              <a:t>30. srpna </a:t>
            </a:r>
            <a:r>
              <a:rPr lang="cs-CZ" dirty="0" smtClean="0"/>
              <a:t>2014.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661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0396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538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Jedním z možných řešení problémů nedostatečných</a:t>
            </a:r>
            <a:r>
              <a:rPr lang="cs-CZ" altLang="cs-CZ" baseline="0" dirty="0" smtClean="0"/>
              <a:t> vojenských schopností zemí EU se jeví vytvoření společných evropských sil. Tato skutečnost ale naráží na mnohé problémy, z nichž některé jsou uvedeny zde. </a:t>
            </a:r>
            <a:endParaRPr lang="cs-CZ" altLang="cs-CZ" dirty="0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79120" indent="-415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60185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24260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88334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652408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316483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980557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644630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7135CF-4C51-45F6-9CA1-FD231B3FEDC6}" type="slidenum">
              <a:rPr lang="cs-CZ" altLang="cs-CZ" smtClean="0"/>
              <a:pPr eaLnBrk="1" hangingPunct="1"/>
              <a:t>46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I když</a:t>
            </a:r>
            <a:r>
              <a:rPr lang="cs-CZ" altLang="cs-CZ" baseline="0" dirty="0" smtClean="0"/>
              <a:t> existují některé izolované projekty, které se snaží o konkrétní spolupráci ve vojenské oblasti  (společná francouzsko-německá brigáda ve Štrasburku od roku 1989) nebo společné </a:t>
            </a:r>
            <a:r>
              <a:rPr lang="cs-CZ" sz="1900" dirty="0"/>
              <a:t>velení 1. německo-nizozemského sboru, jedná se o dlouhodobý proces, který může trvat několik dekád. Evropě proto hrozí nebezpečí „rozdělení“ nejen ve vojenské oblasti.</a:t>
            </a:r>
            <a:endParaRPr lang="cs-CZ" alt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79120" indent="-415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60185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24260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88334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652408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316483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980557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644630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BBC8D9-71F8-4D32-B800-BF50E22C0A51}" type="slidenum">
              <a:rPr lang="cs-CZ" altLang="cs-CZ" smtClean="0"/>
              <a:pPr eaLnBrk="1" hangingPunct="1"/>
              <a:t>47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79120" indent="-41504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60185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324260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988334" indent="-3320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652408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4316483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980557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5644630" indent="-3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BBC8D9-71F8-4D32-B800-BF50E22C0A51}" type="slidenum">
              <a:rPr lang="cs-CZ" altLang="cs-CZ" smtClean="0"/>
              <a:pPr eaLnBrk="1" hangingPunct="1"/>
              <a:t>48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766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z="2900" b="0" dirty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E3F704-4E90-4F3A-AB80-79B969CD5DA1}" type="slidenum">
              <a:rPr lang="cs-CZ" smtClean="0"/>
              <a:pPr/>
              <a:t>50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890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01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Dunkerqueská</a:t>
            </a:r>
            <a:r>
              <a:rPr lang="cs-CZ" sz="2000" dirty="0" smtClean="0"/>
              <a:t> smlouva 1947 - signovaná 4. března 1947 ve formě obranné aliance a vzájemné pomoci mezi Francií a Spojeným královstvím proti potenciálnímu útoku Německa v ovzduší obav po druhé světové válce. Tato dohoda se stala základem Bruselského paktu podepsaného v březnu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0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1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56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68EFC-0AA7-46C7-9E0D-7BFDE7B8CE9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7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1E-5A28-4DC2-B4E5-E01B47553792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5357-6FD0-4239-A308-134FE98656DB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4C7-86C8-4956-933B-62FBCDE57EBB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8DAE-D7DA-4792-8271-B2B8E2ED9E57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862-6B13-4D1A-9239-1F01BD0BA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670-BA5F-44AD-BD44-92DCEEE75DC5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0CE-CB92-4C45-A7E3-6E7828EBB4A2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986-A82F-4674-96EC-443A14764B69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DD-9401-4AD8-8E36-18D70A5B2A78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3B2E-F8BE-4BB8-9B7A-7707D9763C82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2175-29B8-4F37-B133-34E2B9666EEB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5EC-A370-499F-924A-ADCB949C2547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CDF1-5F4E-4961-9103-D996A9405232}" type="datetimeFigureOut">
              <a:rPr lang="cs-CZ"/>
              <a:pPr>
                <a:defRPr/>
              </a:pPr>
              <a:t>7.3.2018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europa.eu/hom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eeas.europa.eu/topics/military-and-civilian-missions-and-operations/430/military-and-civilian-missions-and-operations_en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consilium.europa.eu/eeas/security-defence/eu-operations?lang=en" TargetMode="External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-justice.cz/wp-content/uploads/2017/11/usneseni_veu_435.pd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cr.cz/assets/evropska-unie/lisabonskasmlouva/LS-konsolid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eas.europa.eu/docs/strategic_review/eu-strategic-review_strategic_review_en.pdf" TargetMode="External"/><Relationship Id="rId5" Type="http://schemas.openxmlformats.org/officeDocument/2006/relationships/hyperlink" Target="http://www.ceps.eu/system/files/TFonEuropeanDefence.pdf" TargetMode="External"/><Relationship Id="rId4" Type="http://schemas.openxmlformats.org/officeDocument/2006/relationships/hyperlink" Target="http://www.eu2005.lu/en/actualites/documents_travail/2005/03/18defcapab/18defcap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 bwMode="auto">
          <a:xfrm>
            <a:off x="684213" y="4762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5pPr>
            <a:lvl6pPr marL="478908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6pPr>
            <a:lvl7pPr marL="957816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7pPr>
            <a:lvl8pPr marL="1436724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8pPr>
            <a:lvl9pPr marL="1915631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cs-CZ" altLang="cs-CZ" sz="4000" smtClean="0">
                <a:latin typeface="Calibri" pitchFamily="34" charset="0"/>
              </a:rPr>
              <a:t/>
            </a:r>
            <a:br>
              <a:rPr lang="cs-CZ" altLang="cs-CZ" sz="4000" smtClean="0">
                <a:latin typeface="Calibri" pitchFamily="34" charset="0"/>
              </a:rPr>
            </a:br>
            <a:endParaRPr lang="cs-CZ" altLang="cs-CZ" sz="4000" smtClean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5949950"/>
            <a:ext cx="9906000" cy="908050"/>
          </a:xfrm>
          <a:prstGeom prst="rect">
            <a:avLst/>
          </a:prstGeom>
          <a:solidFill>
            <a:srgbClr val="9BBB5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Obrázek 4" descr="Loga ESF bar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08500"/>
            <a:ext cx="64087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0" y="6027738"/>
            <a:ext cx="722788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Operační program Vzdělávání pro konkurenceschopnost</a:t>
            </a:r>
            <a:br>
              <a:rPr lang="cs-CZ" sz="1400" dirty="0">
                <a:solidFill>
                  <a:schemeClr val="bg1"/>
                </a:solidFill>
                <a:latin typeface="+mj-lt"/>
              </a:rPr>
            </a:br>
            <a:r>
              <a:rPr lang="cs-CZ" sz="1400" dirty="0">
                <a:solidFill>
                  <a:schemeClr val="bg1"/>
                </a:solidFill>
                <a:latin typeface="+mj-lt"/>
              </a:rPr>
              <a:t>Název projektu:  Inovace magisterského studijního programu Fakulty ekonomiky a managementu</a:t>
            </a:r>
          </a:p>
          <a:p>
            <a:pPr>
              <a:defRPr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Registrační číslo projektu: CZ.1.07/2.2.00/28.0326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341438"/>
            <a:ext cx="9905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Politologie a mezinárodní vztahy</a:t>
            </a:r>
            <a:endParaRPr lang="cs-CZ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s-CZ" sz="3200" dirty="0">
              <a:latin typeface="+mj-lt"/>
            </a:endParaRPr>
          </a:p>
          <a:p>
            <a:pPr algn="ctr">
              <a:defRPr/>
            </a:pPr>
            <a:r>
              <a:rPr lang="cs-CZ" sz="2800" dirty="0"/>
              <a:t>Vývoj, postavení, struktury</a:t>
            </a:r>
            <a:br>
              <a:rPr lang="cs-CZ" sz="2800" dirty="0"/>
            </a:br>
            <a:r>
              <a:rPr lang="cs-CZ" sz="2800" dirty="0"/>
              <a:t>a aktivity EU v oblasti bezpečnosti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2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 obranné společenství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27.5.1952 podepsána smlouva o vzniku EOS, která ale nebyla ratifikována (zamítnuto Francií)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 iniciace: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Změna bezpečnostního klimatu a vysoké riziko konvenčního konfliktu v Evropě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Účastníci: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Velká Británie, Francie, Belgie, Nizozemí, Lucembursko, Německo, Itálie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Cíl organizace: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Vzájemná pomoc v případě napadení a kontrolovaná remilitarizace Německa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Měly být vytvořeny evropské (mnohonárodní) ozbrojené síly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EOS mělo být organizačně podřízeno 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Západoevropská unie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23.10.1954 – 30.6.2011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 vzniku: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„Náhražka“ za nezdařený projekt Evropského obranného společenství, rozšíření Západní unie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Účastníci: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Velká Británie, Francie, Benelux, Německo, Itálie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Cíl organizace: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Vzájemná pomoc v případě napadení a kontrolovaná remilitarizace Německa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Organizace s omezenou akceschopností, zcela ve stínu NATO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Do konce 80. let téměř nečinná a formální politická organizace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 90. letech téměř shodná členská základna s EU a s 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Ekonomická vs. vojenská spolupráce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Ekonomická integrace: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Úspěšné projekty Evropských společenství (MU, EHS, ES, EU)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Vojenská integrace: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Neúspěšné pokusy o autonomní evropskou spolupráci</a:t>
            </a:r>
            <a:endParaRPr lang="cs-CZ" sz="2300" dirty="0" smtClean="0">
              <a:solidFill>
                <a:srgbClr val="FF0000"/>
              </a:solidFill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Důvody neúspěchu: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Specifická role evropských států v předpokládaném konfliktu se SSSR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Přítomnost USA v Evropě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Trvání na pozicích maximální národní suverenity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„Konkurence“ 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po skončení studené války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Západoevropská unie: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Částečná aktivizace a vedení misí v zahraničí (Perský záliv, Jugoslávie)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Evropská společenství – Evropská unie: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Smlouva o Evropské unii (1990,1993) - definice Společné zahraniční a bezpečnostní politiky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Cíle Společné zahraniční a bezpečnostní politiky EU: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Zajištění společných hodnot, základních zájmů a nezávislosti EU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Posilování bezpečnosti EU a jejích členů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Ochrana míru a mezinárodní bezpečnosti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Podpora mezinárodní spolupráce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Upevňování demokracie, právního řádu a respekt k lidským právům a základním svobodám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CFSP - SZBP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Důvody pro vznik: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Rostoucí síla EU jako aktéra mezinárodní politiky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Neschopnost společné akce v okolí EU (Jugoslávie)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Emancipace na USA po skončení Studené války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Hledání vzájemné pozice NATO, ZEU a EU</a:t>
            </a:r>
          </a:p>
        </p:txBody>
      </p:sp>
      <p:pic>
        <p:nvPicPr>
          <p:cNvPr id="5" name="Picture 20" descr="C:\Jagello\fotky\eu-fla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136" y="4221088"/>
            <a:ext cx="2781300" cy="185102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Petersbergské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Úkoly ZEU definované na summitu v </a:t>
            </a:r>
            <a:r>
              <a:rPr lang="cs-CZ" sz="2500" dirty="0" err="1" smtClean="0">
                <a:latin typeface="+mj-lt"/>
              </a:rPr>
              <a:t>Petersbergu</a:t>
            </a:r>
            <a:r>
              <a:rPr lang="cs-CZ" sz="2500" dirty="0" smtClean="0">
                <a:latin typeface="+mj-lt"/>
              </a:rPr>
              <a:t> (1992):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Účast na humanitárních akcích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Účast na záchranných a pátracích akcích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Účast na akcích na udržení a prosazení míru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err="1" smtClean="0">
                <a:latin typeface="+mj-lt"/>
              </a:rPr>
              <a:t>Petersbergské</a:t>
            </a:r>
            <a:r>
              <a:rPr lang="cs-CZ" dirty="0" smtClean="0">
                <a:latin typeface="+mj-lt"/>
              </a:rPr>
              <a:t> úkoly jsou komplementární k poslání NATO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Postupné přejímání poslání a struktur ZEU Evropskou unií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Příklady plnění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petersbergských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1993 - operace „Sharp </a:t>
            </a:r>
            <a:r>
              <a:rPr lang="cs-CZ" sz="2500" dirty="0" err="1" smtClean="0">
                <a:latin typeface="+mj-lt"/>
              </a:rPr>
              <a:t>Guard</a:t>
            </a:r>
            <a:r>
              <a:rPr lang="cs-CZ" sz="2500" dirty="0" smtClean="0">
                <a:latin typeface="+mj-lt"/>
              </a:rPr>
              <a:t>“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Kontrola dodržování embarga vůči bývalé Jugoslávii v Jaderském moři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1993 - </a:t>
            </a:r>
            <a:r>
              <a:rPr lang="cs-CZ" sz="2500" dirty="0" err="1" smtClean="0">
                <a:latin typeface="+mj-lt"/>
              </a:rPr>
              <a:t>Danube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Operation</a:t>
            </a:r>
            <a:endParaRPr lang="cs-CZ" sz="25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Kontrola dodržování embarga vůči bývalé Jugoslávii na Dunaji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1994 - 1996 Police </a:t>
            </a:r>
            <a:r>
              <a:rPr lang="cs-CZ" sz="2500" dirty="0" err="1" smtClean="0">
                <a:latin typeface="+mj-lt"/>
              </a:rPr>
              <a:t>contingent</a:t>
            </a:r>
            <a:r>
              <a:rPr lang="cs-CZ" sz="2500" dirty="0" smtClean="0">
                <a:latin typeface="+mj-lt"/>
              </a:rPr>
              <a:t> in Mostar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Policejní mise a správa Mostaru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1997 - 2001 PM </a:t>
            </a:r>
            <a:r>
              <a:rPr lang="cs-CZ" dirty="0" err="1" smtClean="0">
                <a:latin typeface="+mj-lt"/>
              </a:rPr>
              <a:t>Albania</a:t>
            </a:r>
            <a:endParaRPr lang="cs-CZ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Policejní mise v Albánie, výcvik pořádkových sil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1999 - 2001 </a:t>
            </a:r>
            <a:r>
              <a:rPr lang="en-US" sz="2500" dirty="0" smtClean="0">
                <a:latin typeface="+mj-lt"/>
              </a:rPr>
              <a:t>Demining Assistance Mission to Croatia</a:t>
            </a:r>
            <a:endParaRPr lang="cs-CZ" sz="25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Likvidace min a čištění zaminovaných území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Akcelerace SZBP (CFSP) a EBOP (ESDP)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1997 - Amsterodamská smlouva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Mj. vytvořena funkce vysokého představitele pro SZBP EU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1998 - </a:t>
            </a:r>
            <a:r>
              <a:rPr lang="cs-CZ" sz="2500" dirty="0" err="1" smtClean="0">
                <a:latin typeface="+mj-lt"/>
              </a:rPr>
              <a:t>Saint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Malo</a:t>
            </a:r>
            <a:endParaRPr lang="cs-CZ" sz="25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Rozhodnutí o potřebě vojenských kapacit k prosazování SZBP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1999 - </a:t>
            </a:r>
            <a:r>
              <a:rPr lang="cs-CZ" sz="2500" dirty="0" err="1" smtClean="0">
                <a:latin typeface="+mj-lt"/>
              </a:rPr>
              <a:t>Javier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Solana</a:t>
            </a:r>
            <a:r>
              <a:rPr lang="cs-CZ" sz="2500" dirty="0" smtClean="0">
                <a:latin typeface="+mj-lt"/>
              </a:rPr>
              <a:t> vysokým představitelem pro SZBP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Úzké propojení na mezi NATO, ZEU a EU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1999 - </a:t>
            </a:r>
            <a:r>
              <a:rPr lang="cs-CZ" dirty="0" err="1" smtClean="0">
                <a:latin typeface="+mj-lt"/>
              </a:rPr>
              <a:t>European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Headline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Goal</a:t>
            </a:r>
            <a:r>
              <a:rPr lang="cs-CZ" dirty="0" smtClean="0">
                <a:latin typeface="+mj-lt"/>
              </a:rPr>
              <a:t> (Helsinky)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2000 - Stanovení civilního mechanismu řešení krizí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5000 policistů do mezinárodních misí (do r.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Akcelerace SZBP (CFSP) a EBOP (ESDP)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2003 - zahájení historicky prvních policejních (EU PM </a:t>
            </a:r>
            <a:r>
              <a:rPr lang="cs-CZ" dirty="0" err="1" smtClean="0">
                <a:latin typeface="+mj-lt"/>
              </a:rPr>
              <a:t>BiH</a:t>
            </a:r>
            <a:r>
              <a:rPr lang="cs-CZ" dirty="0" smtClean="0">
                <a:latin typeface="+mj-lt"/>
              </a:rPr>
              <a:t>) a vojenských misí EU (</a:t>
            </a:r>
            <a:r>
              <a:rPr lang="cs-CZ" dirty="0" err="1" smtClean="0">
                <a:latin typeface="+mj-lt"/>
              </a:rPr>
              <a:t>Concordia</a:t>
            </a:r>
            <a:r>
              <a:rPr lang="cs-CZ" dirty="0" smtClean="0">
                <a:latin typeface="+mj-lt"/>
              </a:rPr>
              <a:t>, Artemis)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2003 - přijata Evropská bezpečnostní strategie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2004 - přijat Základní cíl 2010 (</a:t>
            </a:r>
            <a:r>
              <a:rPr lang="cs-CZ" dirty="0" err="1" smtClean="0">
                <a:latin typeface="+mj-lt"/>
              </a:rPr>
              <a:t>Headline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Goal</a:t>
            </a:r>
            <a:r>
              <a:rPr lang="cs-CZ" dirty="0" smtClean="0">
                <a:latin typeface="+mj-lt"/>
              </a:rPr>
              <a:t> 2010)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2004 - vzniká Evropská obranná agentura (EDA)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2004 - schválen Koncept bojových skupin EU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sz="2800" dirty="0" smtClean="0"/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endParaRPr lang="cs-CZ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300" dirty="0" smtClean="0">
              <a:latin typeface="+mj-lt"/>
            </a:endParaRPr>
          </a:p>
        </p:txBody>
      </p:sp>
      <p:pic>
        <p:nvPicPr>
          <p:cNvPr id="56322" name="Picture 2" descr="The European flag – 12 gold stars in a circle, on a blue background © 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808" y="4077072"/>
            <a:ext cx="3667167" cy="23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(2003)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Do roku 2003 vytvořit síly pro plnění </a:t>
            </a:r>
            <a:r>
              <a:rPr lang="cs-CZ" sz="2500" dirty="0" err="1" smtClean="0">
                <a:latin typeface="+mj-lt"/>
              </a:rPr>
              <a:t>petersbergských</a:t>
            </a:r>
            <a:r>
              <a:rPr lang="cs-CZ" sz="2500" dirty="0" smtClean="0">
                <a:latin typeface="+mj-lt"/>
              </a:rPr>
              <a:t> úkolů: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15 brigád (50-60 000 osob) + rotace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Odpovídající letecká a námořní podpora (500 letadel, 15 lodí)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Odpovídající logistická podpora, průzkum, velení a řízení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err="1" smtClean="0">
                <a:latin typeface="+mj-lt"/>
              </a:rPr>
              <a:t>Rozmístitelnost</a:t>
            </a:r>
            <a:r>
              <a:rPr lang="cs-CZ" sz="2300" dirty="0" smtClean="0">
                <a:latin typeface="+mj-lt"/>
              </a:rPr>
              <a:t> do 60 dní od rozhodnutí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Síly rychlé reakce do 48 hodin (ERRF – European Rapid Response </a:t>
            </a:r>
            <a:r>
              <a:rPr lang="cs-CZ" sz="2300" dirty="0" err="1" smtClean="0">
                <a:latin typeface="+mj-lt"/>
              </a:rPr>
              <a:t>Force</a:t>
            </a:r>
            <a:r>
              <a:rPr lang="cs-CZ" sz="2300" dirty="0" smtClean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Hranice </a:t>
            </a:r>
            <a:r>
              <a:rPr lang="cs-CZ" sz="2300" dirty="0" err="1" smtClean="0">
                <a:latin typeface="+mj-lt"/>
              </a:rPr>
              <a:t>rozmístitelnosti</a:t>
            </a:r>
            <a:r>
              <a:rPr lang="cs-CZ" sz="2300" dirty="0" smtClean="0">
                <a:latin typeface="+mj-lt"/>
              </a:rPr>
              <a:t>: 6000 km od Bruselu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Udržitelnost v cílovém prostoru: minimálně 12 měsíců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060848"/>
            <a:ext cx="9906000" cy="185681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Vývoj, postavení,</a:t>
            </a:r>
            <a:br>
              <a:rPr lang="cs-CZ" sz="5200" dirty="0" smtClean="0"/>
            </a:br>
            <a:r>
              <a:rPr lang="cs-CZ" sz="5200" dirty="0" smtClean="0"/>
              <a:t>struktury a aktivity EU </a:t>
            </a:r>
            <a:r>
              <a:rPr lang="cs-CZ" sz="5200" dirty="0" smtClean="0"/>
              <a:t>v oblasti bezpečnosti</a:t>
            </a:r>
            <a:endParaRPr lang="cs-CZ" sz="5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Ing. Antonín Novotný, Ph.D.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1634" y="5040001"/>
            <a:ext cx="5868386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Oddělení bezpečnostních studií a analýz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 v Brně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antonin.novotny@unob.cz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+420 973 443 055,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www.cbvss.cz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4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(2000)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Specifikace požadovaných schopností a potřeb ve 144 oblastech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Deklarované příspěvky členských a kandidátských zemí: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100 000 vojáků + rotace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 toho 30 000 příslušníků leteckých a námořních sil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100 lodí a 400 letadel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Deklarovaný příspěvek České republiky (2000-2001):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Mechanizovaný prapor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Rota speciálních sil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Rota chemické ochrany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Polní nemocnice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Capability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ECAP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Přijat na summitu v </a:t>
            </a:r>
            <a:r>
              <a:rPr lang="cs-CZ" sz="2500" dirty="0" err="1" smtClean="0">
                <a:latin typeface="+mj-lt"/>
              </a:rPr>
              <a:t>Laekenu</a:t>
            </a:r>
            <a:r>
              <a:rPr lang="cs-CZ" sz="2500" dirty="0" smtClean="0">
                <a:latin typeface="+mj-lt"/>
              </a:rPr>
              <a:t> v listopadu 2001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Identifikuje problematické oblasti a stanovuje plán naplnění nedostatečných kapacit a schopností (např. strategická přeprava)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Zatím plněn jen liknavě a nedostatečně z důvodu finančních nákladů – původní předpoklad do roku 2010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isertační práce\EUxNATO Obráz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2" y="131779"/>
            <a:ext cx="9092715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obranná agentura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Evropská obranná agentura byla zřízena podle společné akce Rady ministrů ze dne 12. července 2004 s cílem: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zlepšit obranyschopnost EU, zejména v oblasti krizového řízení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podporovat spolupráci EU v oblasti vyzbrojování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posílit průmyslovou a technologickou základnu obrany EU a vytvořit evropský konkurenceschopný trh s obranným vybavením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podporovat výzkum s cílem posílení průmyslového a technologického potenciálu Evropy v oblasti obrany</a:t>
            </a:r>
          </a:p>
        </p:txBody>
      </p:sp>
      <p:pic>
        <p:nvPicPr>
          <p:cNvPr id="46082" name="Picture 2" descr="European Defence Agenc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832" y="4797152"/>
            <a:ext cx="2972575" cy="12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04528" y="116696"/>
            <a:ext cx="8496000" cy="720016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obranná agentura</a:t>
            </a:r>
          </a:p>
        </p:txBody>
      </p:sp>
      <p:sp>
        <p:nvSpPr>
          <p:cNvPr id="2" name="Obdélník 1"/>
          <p:cNvSpPr/>
          <p:nvPr/>
        </p:nvSpPr>
        <p:spPr>
          <a:xfrm>
            <a:off x="2216696" y="5603133"/>
            <a:ext cx="3903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r>
              <a:rPr lang="cs-CZ" dirty="0" err="1"/>
              <a:t>Jorge</a:t>
            </a:r>
            <a:r>
              <a:rPr lang="cs-CZ" dirty="0"/>
              <a:t> </a:t>
            </a:r>
            <a:r>
              <a:rPr lang="cs-CZ" dirty="0" err="1"/>
              <a:t>Domecq</a:t>
            </a:r>
            <a:r>
              <a:rPr lang="cs-CZ" dirty="0"/>
              <a:t> (ESP), od 1.2.2015</a:t>
            </a:r>
          </a:p>
          <a:p>
            <a:pPr algn="just">
              <a:buNone/>
              <a:defRPr/>
            </a:pPr>
            <a:r>
              <a:rPr lang="cs-CZ" dirty="0"/>
              <a:t>        </a:t>
            </a:r>
            <a:r>
              <a:rPr lang="cs-CZ" dirty="0" err="1"/>
              <a:t>Chief</a:t>
            </a:r>
            <a:r>
              <a:rPr lang="cs-CZ" dirty="0"/>
              <a:t> </a:t>
            </a:r>
            <a:r>
              <a:rPr lang="cs-CZ" dirty="0" err="1"/>
              <a:t>Executive</a:t>
            </a:r>
            <a:endParaRPr lang="cs-CZ" dirty="0"/>
          </a:p>
        </p:txBody>
      </p:sp>
      <p:pic>
        <p:nvPicPr>
          <p:cNvPr id="7" name="Obrázek 6" descr="Jorge Domecq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82" y="4366861"/>
            <a:ext cx="3764942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EDA_nová struktura 1_1_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36712"/>
            <a:ext cx="7416824" cy="47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obranná agentura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Současným úkolem agentury je: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vytvořit komplexní a systematický přístup při definování a uspokojování potřeb Evropské bezpečnostní a obranné politiky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podporovat vzájemnou spolupráci členských států EU v oblasti obranného vybavení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napomáhat při rozvoji a celkové restrukturalizaci evropského obranného průmyslu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podporovat výzkum a technologii v oblasti obrany EU při současném zohlednění evropských politických priorit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rozvíjet úzkou spolupráci s Komisí v rámci budování mezinárodního konkurenceschopného trhu s obranným vybavením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EDA - </a:t>
            </a:r>
            <a:r>
              <a:rPr lang="cs-CZ" dirty="0" err="1" smtClean="0">
                <a:latin typeface="+mj-lt"/>
              </a:rPr>
              <a:t>An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Initial</a:t>
            </a:r>
            <a:r>
              <a:rPr lang="cs-CZ" dirty="0" smtClean="0">
                <a:latin typeface="+mj-lt"/>
              </a:rPr>
              <a:t> Long-Term Vision for European Defence </a:t>
            </a:r>
            <a:r>
              <a:rPr lang="cs-CZ" dirty="0" err="1" smtClean="0">
                <a:latin typeface="+mj-lt"/>
              </a:rPr>
              <a:t>Capability</a:t>
            </a:r>
            <a:r>
              <a:rPr lang="cs-CZ" dirty="0" smtClean="0">
                <a:latin typeface="+mj-lt"/>
              </a:rPr>
              <a:t> and </a:t>
            </a:r>
            <a:r>
              <a:rPr lang="cs-CZ" dirty="0" err="1" smtClean="0">
                <a:latin typeface="+mj-lt"/>
              </a:rPr>
              <a:t>Capacity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Needs</a:t>
            </a:r>
            <a:endParaRPr lang="cs-CZ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620688"/>
            <a:ext cx="8496000" cy="576000"/>
          </a:xfrm>
        </p:spPr>
        <p:txBody>
          <a:bodyPr/>
          <a:lstStyle/>
          <a:p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Evropská rada schválila v červnu 2004 tzv. EHG 2010, který dále rozvíjí schopnosti vojenského krizového managementu EU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Stanovuje závazek, že nejpozději do roku 2010 budou členské státy schopny zajistit rychlou, rozhodnou a koherentní (vojenskou) akci v celém spektru operací krizového managementu dle Smlouvy o EU a v souladu s Evropskou bezpečnostní strategií (humanitární a záchranné akce, odzbrojovací operace, podpora třetích zemí v boji proti terorismu, operace na udržení a prosazení míru atd.)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EU zároveň přiznává přetrvávající nedostatečné kapacity, resp. nenaplnění předchozího EHG 2003, zejm. v oblasti strategické námořní a letecké přepravy, které zůstávají limitujícím faktorem pro nasazení sil EU v operacích krizového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404664"/>
            <a:ext cx="8496000" cy="792088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bezpečnostní strategie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412776"/>
            <a:ext cx="9108000" cy="5175224"/>
          </a:xfrm>
        </p:spPr>
        <p:txBody>
          <a:bodyPr/>
          <a:lstStyle/>
          <a:p>
            <a:pPr marL="252000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Byla schválena 12. prosince 2003 na jednání Rady EU v Bruselu jako historicky první strategický dokument tohoto typu přijatý Evropskou unií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Obsahuje hodnocení vývoje bezpečnostního prostředí a analýzu bezpečnostních hrozeb a rizik (</a:t>
            </a:r>
            <a:r>
              <a:rPr lang="cs-CZ" sz="2500" dirty="0" err="1" smtClean="0">
                <a:latin typeface="+mj-lt"/>
              </a:rPr>
              <a:t>key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threats</a:t>
            </a:r>
            <a:r>
              <a:rPr lang="cs-CZ" sz="2500" dirty="0" smtClean="0">
                <a:latin typeface="+mj-lt"/>
              </a:rPr>
              <a:t>).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BS EU vychází z předpokladu, že stávající a budoucí hrozby již jsou tak komplexního charakteru, že není v silách a možnostech jednotlivých států jim účinně čelit, a je proto nutné společné a koordinované úsilí k jejich zvládání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Deklaruje možné směry společného postupu, zejména cestu budování bezpečného sousedství, posilování mezinárodního pořádku na základě multilaterálního přístupu, zefektivnění a posílení vojenských a policejních kapacit EU, koncipování více koherentní Společné zahraniční a bezpečnostní politiky, užší spolupráce s partnery apod.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404664"/>
            <a:ext cx="8496000" cy="648072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strategie EU pro ZBP (EGS)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16496" y="1124744"/>
            <a:ext cx="9108000" cy="5391248"/>
          </a:xfrm>
        </p:spPr>
        <p:txBody>
          <a:bodyPr/>
          <a:lstStyle/>
          <a:p>
            <a:pPr algn="just"/>
            <a:r>
              <a:rPr lang="cs-CZ" sz="2500" dirty="0" smtClean="0">
                <a:latin typeface="+mj-lt"/>
              </a:rPr>
              <a:t>V </a:t>
            </a:r>
            <a:r>
              <a:rPr lang="cs-CZ" sz="2500" dirty="0">
                <a:latin typeface="+mj-lt"/>
              </a:rPr>
              <a:t>červnu </a:t>
            </a:r>
            <a:r>
              <a:rPr lang="cs-CZ" sz="2500" dirty="0" smtClean="0">
                <a:latin typeface="+mj-lt"/>
              </a:rPr>
              <a:t>2016 byla schválena historicky druhá bezpečnostní strategie EU </a:t>
            </a:r>
            <a:r>
              <a:rPr lang="cs-CZ" sz="2500" dirty="0">
                <a:latin typeface="+mj-lt"/>
              </a:rPr>
              <a:t>– </a:t>
            </a:r>
            <a:r>
              <a:rPr lang="cs-CZ" sz="2500" dirty="0" err="1">
                <a:latin typeface="+mj-lt"/>
              </a:rPr>
              <a:t>European</a:t>
            </a:r>
            <a:r>
              <a:rPr lang="cs-CZ" sz="2500" dirty="0">
                <a:latin typeface="+mj-lt"/>
              </a:rPr>
              <a:t> </a:t>
            </a:r>
            <a:r>
              <a:rPr lang="cs-CZ" sz="2500" dirty="0" err="1">
                <a:latin typeface="+mj-lt"/>
              </a:rPr>
              <a:t>Global</a:t>
            </a:r>
            <a:r>
              <a:rPr lang="cs-CZ" sz="2500" dirty="0">
                <a:latin typeface="+mj-lt"/>
              </a:rPr>
              <a:t> </a:t>
            </a:r>
            <a:r>
              <a:rPr lang="cs-CZ" sz="2500" dirty="0" err="1">
                <a:latin typeface="+mj-lt"/>
              </a:rPr>
              <a:t>Strategy</a:t>
            </a:r>
            <a:r>
              <a:rPr lang="cs-CZ" sz="2500" dirty="0">
                <a:latin typeface="+mj-lt"/>
              </a:rPr>
              <a:t> </a:t>
            </a:r>
            <a:r>
              <a:rPr lang="cs-CZ" sz="2500" dirty="0" smtClean="0">
                <a:latin typeface="+mj-lt"/>
              </a:rPr>
              <a:t>- dokument s názvem   </a:t>
            </a:r>
            <a:r>
              <a:rPr lang="cs-CZ" sz="2500" b="1" dirty="0" err="1">
                <a:latin typeface="+mj-lt"/>
              </a:rPr>
              <a:t>Shared</a:t>
            </a:r>
            <a:r>
              <a:rPr lang="cs-CZ" sz="2500" b="1" dirty="0">
                <a:latin typeface="+mj-lt"/>
              </a:rPr>
              <a:t> Vision, </a:t>
            </a:r>
            <a:r>
              <a:rPr lang="cs-CZ" sz="2500" b="1" dirty="0" err="1">
                <a:latin typeface="+mj-lt"/>
              </a:rPr>
              <a:t>Common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Action</a:t>
            </a:r>
            <a:r>
              <a:rPr lang="cs-CZ" sz="2500" b="1" dirty="0">
                <a:latin typeface="+mj-lt"/>
              </a:rPr>
              <a:t>: A </a:t>
            </a:r>
            <a:r>
              <a:rPr lang="cs-CZ" sz="2500" b="1" dirty="0" err="1">
                <a:latin typeface="+mj-lt"/>
              </a:rPr>
              <a:t>Stronger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Europe</a:t>
            </a:r>
            <a:r>
              <a:rPr lang="cs-CZ" sz="2500" b="1" dirty="0">
                <a:latin typeface="+mj-lt"/>
              </a:rPr>
              <a:t> A </a:t>
            </a:r>
            <a:r>
              <a:rPr lang="cs-CZ" sz="2500" b="1" dirty="0" err="1">
                <a:latin typeface="+mj-lt"/>
              </a:rPr>
              <a:t>Global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Strategy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for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the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European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Union’s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Foreign</a:t>
            </a:r>
            <a:r>
              <a:rPr lang="cs-CZ" sz="2500" b="1" dirty="0">
                <a:latin typeface="+mj-lt"/>
              </a:rPr>
              <a:t> And </a:t>
            </a:r>
            <a:r>
              <a:rPr lang="cs-CZ" sz="2500" b="1" dirty="0" err="1">
                <a:latin typeface="+mj-lt"/>
              </a:rPr>
              <a:t>Security</a:t>
            </a:r>
            <a:r>
              <a:rPr lang="cs-CZ" sz="2500" b="1" dirty="0">
                <a:latin typeface="+mj-lt"/>
              </a:rPr>
              <a:t> </a:t>
            </a:r>
            <a:r>
              <a:rPr lang="cs-CZ" sz="2500" b="1" dirty="0" err="1">
                <a:latin typeface="+mj-lt"/>
              </a:rPr>
              <a:t>Policy</a:t>
            </a:r>
            <a:r>
              <a:rPr lang="cs-CZ" sz="2500" b="1" dirty="0">
                <a:latin typeface="+mj-lt"/>
              </a:rPr>
              <a:t>. </a:t>
            </a:r>
          </a:p>
          <a:p>
            <a:pPr algn="just"/>
            <a:r>
              <a:rPr lang="cs-CZ" sz="2500" dirty="0" smtClean="0">
                <a:latin typeface="+mj-lt"/>
              </a:rPr>
              <a:t>Byly vybrány 3 klíčové hrozby:</a:t>
            </a:r>
          </a:p>
          <a:p>
            <a:pPr marL="0" indent="0" algn="just">
              <a:buNone/>
            </a:pPr>
            <a:endParaRPr lang="cs-CZ" sz="25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Boj proti klíčovým hrozbám (terorismu, šíření ZHN, regionální konflikty, selhání států a organizovaná trestná činnost)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Bezpečnost v evropském sousedství - vytvoření pásu odpovědně spravovaných zemí na východ od EU a na březích Středozemního moře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Mezinárodní řád založený na účinném multilateralismu s důrazem na posílení mezinárodních institucí (především </a:t>
            </a:r>
            <a:r>
              <a:rPr lang="cs-CZ" sz="2300" dirty="0" smtClean="0">
                <a:latin typeface="+mj-lt"/>
              </a:rPr>
              <a:t>OSN) </a:t>
            </a:r>
            <a:endParaRPr lang="cs-CZ" sz="2300" dirty="0">
              <a:latin typeface="+mj-lt"/>
            </a:endParaRP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endParaRPr lang="cs-CZ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7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332656"/>
            <a:ext cx="8496000" cy="648072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Globální strategie EU pro ZBP (EGS)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16496" y="980728"/>
            <a:ext cx="9108000" cy="5535264"/>
          </a:xfrm>
        </p:spPr>
        <p:txBody>
          <a:bodyPr/>
          <a:lstStyle/>
          <a:p>
            <a:pPr algn="just"/>
            <a:r>
              <a:rPr lang="cs-CZ" sz="2500" dirty="0" smtClean="0">
                <a:latin typeface="+mj-lt"/>
              </a:rPr>
              <a:t>příležitost </a:t>
            </a:r>
            <a:r>
              <a:rPr lang="cs-CZ" sz="2500" dirty="0">
                <a:latin typeface="+mj-lt"/>
              </a:rPr>
              <a:t>pro </a:t>
            </a:r>
            <a:r>
              <a:rPr lang="cs-CZ" sz="2500" dirty="0" smtClean="0">
                <a:latin typeface="+mj-lt"/>
              </a:rPr>
              <a:t>EU </a:t>
            </a:r>
            <a:r>
              <a:rPr lang="cs-CZ" sz="2500" dirty="0">
                <a:latin typeface="+mj-lt"/>
              </a:rPr>
              <a:t>ukázat se jako globální </a:t>
            </a:r>
            <a:r>
              <a:rPr lang="cs-CZ" sz="2500" dirty="0" smtClean="0">
                <a:latin typeface="+mj-lt"/>
              </a:rPr>
              <a:t>lídr</a:t>
            </a:r>
            <a:endParaRPr lang="cs-CZ" sz="2500" dirty="0">
              <a:latin typeface="+mj-lt"/>
            </a:endParaRPr>
          </a:p>
          <a:p>
            <a:pPr algn="just"/>
            <a:r>
              <a:rPr lang="cs-CZ" sz="2500" dirty="0" smtClean="0">
                <a:latin typeface="+mj-lt"/>
              </a:rPr>
              <a:t>vyvažování </a:t>
            </a:r>
            <a:r>
              <a:rPr lang="cs-CZ" sz="2500" dirty="0">
                <a:latin typeface="+mj-lt"/>
              </a:rPr>
              <a:t>mezi bezpečnostními hrozbami a globálními výzvami udržitelného </a:t>
            </a:r>
            <a:r>
              <a:rPr lang="cs-CZ" sz="2500" dirty="0" smtClean="0">
                <a:latin typeface="+mj-lt"/>
              </a:rPr>
              <a:t>rozvoje</a:t>
            </a:r>
          </a:p>
          <a:p>
            <a:pPr algn="just"/>
            <a:r>
              <a:rPr lang="cs-CZ" sz="2500" dirty="0" smtClean="0">
                <a:latin typeface="+mj-lt"/>
              </a:rPr>
              <a:t>zastřešující dokument </a:t>
            </a:r>
            <a:r>
              <a:rPr lang="cs-CZ" sz="2500" dirty="0">
                <a:latin typeface="+mj-lt"/>
              </a:rPr>
              <a:t>pro </a:t>
            </a:r>
            <a:r>
              <a:rPr lang="cs-CZ" sz="2500" dirty="0" smtClean="0">
                <a:latin typeface="+mj-lt"/>
              </a:rPr>
              <a:t>všechny vnější </a:t>
            </a:r>
            <a:r>
              <a:rPr lang="cs-CZ" sz="2500" dirty="0">
                <a:latin typeface="+mj-lt"/>
              </a:rPr>
              <a:t>činnosti </a:t>
            </a:r>
            <a:r>
              <a:rPr lang="cs-CZ" sz="2500" dirty="0" smtClean="0">
                <a:latin typeface="+mj-lt"/>
              </a:rPr>
              <a:t>EU (rozvoje</a:t>
            </a:r>
            <a:r>
              <a:rPr lang="cs-CZ" sz="2500" dirty="0">
                <a:latin typeface="+mj-lt"/>
              </a:rPr>
              <a:t>, </a:t>
            </a:r>
            <a:r>
              <a:rPr lang="cs-CZ" sz="2500" dirty="0" smtClean="0">
                <a:latin typeface="+mj-lt"/>
              </a:rPr>
              <a:t>obchod, </a:t>
            </a:r>
            <a:r>
              <a:rPr lang="cs-CZ" sz="2500" dirty="0">
                <a:latin typeface="+mj-lt"/>
              </a:rPr>
              <a:t>humanitární </a:t>
            </a:r>
            <a:r>
              <a:rPr lang="cs-CZ" sz="2500" dirty="0" smtClean="0">
                <a:latin typeface="+mj-lt"/>
              </a:rPr>
              <a:t>pomoc, klimatické změny). Pokrývá všechny </a:t>
            </a:r>
            <a:r>
              <a:rPr lang="cs-CZ" sz="2500" dirty="0">
                <a:latin typeface="+mj-lt"/>
              </a:rPr>
              <a:t>oblasti politiky, které se zabývají globálními výzvami a </a:t>
            </a:r>
            <a:r>
              <a:rPr lang="cs-CZ" sz="2500" dirty="0" smtClean="0">
                <a:latin typeface="+mj-lt"/>
              </a:rPr>
              <a:t>stanovuj </a:t>
            </a:r>
            <a:r>
              <a:rPr lang="cs-CZ" sz="2500" dirty="0">
                <a:latin typeface="+mj-lt"/>
              </a:rPr>
              <a:t>novou zahraniční politiku EU – politiku udržitelného </a:t>
            </a:r>
            <a:r>
              <a:rPr lang="cs-CZ" sz="2500" dirty="0" smtClean="0">
                <a:latin typeface="+mj-lt"/>
              </a:rPr>
              <a:t>rozvoje</a:t>
            </a:r>
          </a:p>
          <a:p>
            <a:pPr algn="just"/>
            <a:r>
              <a:rPr lang="cs-CZ" sz="2500" dirty="0" smtClean="0">
                <a:latin typeface="+mj-lt"/>
              </a:rPr>
              <a:t>sjednocení </a:t>
            </a:r>
            <a:r>
              <a:rPr lang="cs-CZ" sz="2500" dirty="0">
                <a:latin typeface="+mj-lt"/>
              </a:rPr>
              <a:t>a rozdělování zdrojů na </a:t>
            </a:r>
            <a:r>
              <a:rPr lang="cs-CZ" sz="2500" dirty="0" smtClean="0">
                <a:latin typeface="+mj-lt"/>
              </a:rPr>
              <a:t>obranu všech </a:t>
            </a:r>
            <a:r>
              <a:rPr lang="cs-CZ" sz="2500" dirty="0">
                <a:latin typeface="+mj-lt"/>
              </a:rPr>
              <a:t>členských </a:t>
            </a:r>
            <a:r>
              <a:rPr lang="cs-CZ" sz="2500" dirty="0" smtClean="0">
                <a:latin typeface="+mj-lt"/>
              </a:rPr>
              <a:t>zemí</a:t>
            </a:r>
          </a:p>
          <a:p>
            <a:pPr algn="just"/>
            <a:r>
              <a:rPr lang="cs-CZ" sz="2500" dirty="0" smtClean="0">
                <a:latin typeface="+mj-lt"/>
              </a:rPr>
              <a:t>vojenské plánování </a:t>
            </a:r>
            <a:r>
              <a:rPr lang="cs-CZ" sz="2500" dirty="0">
                <a:latin typeface="+mj-lt"/>
              </a:rPr>
              <a:t>na základě pravidelně aktualizovaného Plánu rozvoje schopností (CDP), EDA </a:t>
            </a:r>
            <a:r>
              <a:rPr lang="cs-CZ" sz="2500" dirty="0" smtClean="0">
                <a:latin typeface="+mj-lt"/>
              </a:rPr>
              <a:t>- prostředník </a:t>
            </a:r>
            <a:r>
              <a:rPr lang="cs-CZ" sz="2500" dirty="0">
                <a:latin typeface="+mj-lt"/>
              </a:rPr>
              <a:t>a koordinátor s NATO</a:t>
            </a:r>
          </a:p>
          <a:p>
            <a:pPr algn="just"/>
            <a:r>
              <a:rPr lang="cs-CZ" sz="2500" dirty="0">
                <a:latin typeface="+mj-lt"/>
              </a:rPr>
              <a:t>není výslovně zmíněno vytvoření armády EU, která by vyžadovala změnu evropské ústavy a mezinárodních smluv, ale aktivně vyzývá k odstranění všech překážek, které by mohly bránit vojenským schopnostem EU</a:t>
            </a:r>
          </a:p>
          <a:p>
            <a:pPr marL="0" indent="0" algn="just">
              <a:buNone/>
            </a:pPr>
            <a:endParaRPr lang="cs-CZ" sz="25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0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Seznámit s chronologií a základními fakty vývoje evropské vojenské a bezpečnostní spolupráce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Informovat o hlavních trendech bezpečnostní a vojenské integrace v rámci EU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Poskytnout základní informace o strukturách a aktivitách EU v oblasti zahraniční a bezpečnostní politiky</a:t>
            </a:r>
          </a:p>
        </p:txBody>
      </p:sp>
      <p:pic>
        <p:nvPicPr>
          <p:cNvPr id="84994" name="Picture 2" descr="http://europa.eu/abc/symbols/emblem/images/europ_flag/jau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832" y="3933056"/>
            <a:ext cx="3337960" cy="22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04528" y="467968"/>
            <a:ext cx="8496000" cy="576064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Bojové skupiny EU - EUBG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229818"/>
            <a:ext cx="9108000" cy="5295525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Počátek 2004 - společný britsko-francouzsko-německý návrh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Květen 2004 - schválen </a:t>
            </a:r>
            <a:r>
              <a:rPr lang="cs-CZ" sz="2500" dirty="0" err="1" smtClean="0">
                <a:latin typeface="+mj-lt"/>
              </a:rPr>
              <a:t>Headline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Goal</a:t>
            </a:r>
            <a:r>
              <a:rPr lang="cs-CZ" sz="2500" dirty="0" smtClean="0">
                <a:latin typeface="+mj-lt"/>
              </a:rPr>
              <a:t> 2010 (rozvoj bojových uskupení integrován do rozvoje schopností)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14. červen 2004 - schválen koncept bojových uskupení EU (EU </a:t>
            </a:r>
            <a:r>
              <a:rPr lang="cs-CZ" sz="2500" dirty="0" err="1" smtClean="0">
                <a:latin typeface="+mj-lt"/>
              </a:rPr>
              <a:t>Battlegroups</a:t>
            </a:r>
            <a:r>
              <a:rPr lang="cs-CZ" sz="2500" dirty="0" smtClean="0">
                <a:latin typeface="+mj-lt"/>
              </a:rPr>
              <a:t> </a:t>
            </a:r>
            <a:r>
              <a:rPr lang="cs-CZ" sz="2500" dirty="0" err="1" smtClean="0">
                <a:latin typeface="+mj-lt"/>
              </a:rPr>
              <a:t>Concept</a:t>
            </a:r>
            <a:r>
              <a:rPr lang="cs-CZ" sz="2500" dirty="0" smtClean="0">
                <a:latin typeface="+mj-lt"/>
              </a:rPr>
              <a:t>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22. listopadu 2004 - Konference k závazkům vojenských schopností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1. ledna 2005 - 30. června 2005 - do pohotovosti vyčleněno v pořadí první bojové uskupení (VB)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27</a:t>
            </a:r>
            <a:r>
              <a:rPr lang="cs-CZ" sz="2500" dirty="0">
                <a:latin typeface="+mj-lt"/>
              </a:rPr>
              <a:t>. října </a:t>
            </a:r>
            <a:r>
              <a:rPr lang="cs-CZ" sz="2500" dirty="0" smtClean="0">
                <a:latin typeface="+mj-lt"/>
              </a:rPr>
              <a:t>2004 vláda </a:t>
            </a:r>
            <a:r>
              <a:rPr lang="cs-CZ" sz="2500" dirty="0">
                <a:latin typeface="+mj-lt"/>
              </a:rPr>
              <a:t>schválila přístup České republiky k Evropské bezpečnostní a obranné </a:t>
            </a:r>
            <a:r>
              <a:rPr lang="cs-CZ" sz="2500" dirty="0" smtClean="0">
                <a:latin typeface="+mj-lt"/>
              </a:rPr>
              <a:t>politice (usnesení č</a:t>
            </a:r>
            <a:r>
              <a:rPr lang="cs-CZ" sz="2500" dirty="0">
                <a:latin typeface="+mj-lt"/>
              </a:rPr>
              <a:t>. </a:t>
            </a:r>
            <a:r>
              <a:rPr lang="cs-CZ" sz="2500" dirty="0" smtClean="0">
                <a:latin typeface="+mj-lt"/>
              </a:rPr>
              <a:t>1038) a Česká republika byla v období 1.7.-31.12.2009 jako vedoucí národ pro CZE/SVK EU BG (1800 osob)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další nasazení AČR v rámci EU BG bylo ve II. polovině 2012 (350 osob)</a:t>
            </a:r>
            <a:endParaRPr lang="cs-CZ" sz="2500" dirty="0">
              <a:latin typeface="+mj-lt"/>
            </a:endParaRPr>
          </a:p>
        </p:txBody>
      </p:sp>
      <p:grpSp>
        <p:nvGrpSpPr>
          <p:cNvPr id="80" name="Group 14"/>
          <p:cNvGrpSpPr>
            <a:grpSpLocks noChangeAspect="1"/>
          </p:cNvGrpSpPr>
          <p:nvPr/>
        </p:nvGrpSpPr>
        <p:grpSpPr bwMode="auto">
          <a:xfrm>
            <a:off x="8462563" y="8470"/>
            <a:ext cx="1437168" cy="1404040"/>
            <a:chOff x="4701" y="9722"/>
            <a:chExt cx="2520" cy="2467"/>
          </a:xfrm>
        </p:grpSpPr>
        <p:sp>
          <p:nvSpPr>
            <p:cNvPr id="8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4701" y="9722"/>
              <a:ext cx="2520" cy="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82" name="Group 16"/>
            <p:cNvGrpSpPr>
              <a:grpSpLocks/>
            </p:cNvGrpSpPr>
            <p:nvPr/>
          </p:nvGrpSpPr>
          <p:grpSpPr bwMode="auto">
            <a:xfrm>
              <a:off x="4701" y="9722"/>
              <a:ext cx="2520" cy="2463"/>
              <a:chOff x="5208" y="30"/>
              <a:chExt cx="995" cy="965"/>
            </a:xfrm>
          </p:grpSpPr>
          <p:sp>
            <p:nvSpPr>
              <p:cNvPr id="89" name="Oval 17"/>
              <p:cNvSpPr>
                <a:spLocks noChangeAspect="1" noChangeArrowheads="1"/>
              </p:cNvSpPr>
              <p:nvPr/>
            </p:nvSpPr>
            <p:spPr bwMode="auto">
              <a:xfrm>
                <a:off x="5208" y="30"/>
                <a:ext cx="986" cy="965"/>
              </a:xfrm>
              <a:prstGeom prst="ellipse">
                <a:avLst/>
              </a:prstGeom>
              <a:gradFill rotWithShape="0">
                <a:gsLst>
                  <a:gs pos="0">
                    <a:srgbClr val="000066"/>
                  </a:gs>
                  <a:gs pos="100000">
                    <a:srgbClr val="00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90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5659" y="899"/>
                <a:ext cx="83" cy="81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1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5659" y="36"/>
                <a:ext cx="83" cy="83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2" name="AutoShape 20"/>
              <p:cNvSpPr>
                <a:spLocks noChangeAspect="1" noChangeArrowheads="1"/>
              </p:cNvSpPr>
              <p:nvPr/>
            </p:nvSpPr>
            <p:spPr bwMode="auto">
              <a:xfrm>
                <a:off x="6101" y="468"/>
                <a:ext cx="81" cy="83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3" name="AutoShape 21"/>
              <p:cNvSpPr>
                <a:spLocks noChangeAspect="1" noChangeArrowheads="1"/>
              </p:cNvSpPr>
              <p:nvPr/>
            </p:nvSpPr>
            <p:spPr bwMode="auto">
              <a:xfrm>
                <a:off x="5892" y="100"/>
                <a:ext cx="81" cy="83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4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6032" y="253"/>
                <a:ext cx="81" cy="83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95" name="Group 23"/>
              <p:cNvGrpSpPr>
                <a:grpSpLocks noChangeAspect="1"/>
              </p:cNvGrpSpPr>
              <p:nvPr/>
            </p:nvGrpSpPr>
            <p:grpSpPr bwMode="auto">
              <a:xfrm flipH="1">
                <a:off x="5221" y="103"/>
                <a:ext cx="292" cy="796"/>
                <a:chOff x="2748" y="1014"/>
                <a:chExt cx="803" cy="2243"/>
              </a:xfrm>
            </p:grpSpPr>
            <p:sp>
              <p:nvSpPr>
                <p:cNvPr id="100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3329" y="2054"/>
                  <a:ext cx="224" cy="227"/>
                </a:xfrm>
                <a:prstGeom prst="star5">
                  <a:avLst/>
                </a:prstGeom>
                <a:solidFill>
                  <a:srgbClr val="F6F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01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2749" y="1012"/>
                  <a:ext cx="229" cy="227"/>
                </a:xfrm>
                <a:prstGeom prst="star5">
                  <a:avLst/>
                </a:prstGeom>
                <a:solidFill>
                  <a:srgbClr val="F6F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02" name="AutoShap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134" y="1443"/>
                  <a:ext cx="229" cy="233"/>
                </a:xfrm>
                <a:prstGeom prst="star5">
                  <a:avLst/>
                </a:prstGeom>
                <a:solidFill>
                  <a:srgbClr val="F6F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03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34" y="2647"/>
                  <a:ext cx="229" cy="227"/>
                </a:xfrm>
                <a:prstGeom prst="star5">
                  <a:avLst/>
                </a:prstGeom>
                <a:solidFill>
                  <a:srgbClr val="F6F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04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2801" y="3031"/>
                  <a:ext cx="224" cy="227"/>
                </a:xfrm>
                <a:prstGeom prst="star5">
                  <a:avLst/>
                </a:prstGeom>
                <a:solidFill>
                  <a:srgbClr val="F6F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pic>
            <p:nvPicPr>
              <p:cNvPr id="96" name="Picture 29" descr="KLS Wappen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13" y="495"/>
                <a:ext cx="890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6032" y="681"/>
                <a:ext cx="81" cy="81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8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5909" y="817"/>
                <a:ext cx="81" cy="81"/>
              </a:xfrm>
              <a:prstGeom prst="star5">
                <a:avLst/>
              </a:prstGeom>
              <a:solidFill>
                <a:srgbClr val="F6F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9" name="Text Box 32"/>
              <p:cNvSpPr txBox="1">
                <a:spLocks noChangeArrowheads="1"/>
              </p:cNvSpPr>
              <p:nvPr/>
            </p:nvSpPr>
            <p:spPr bwMode="auto">
              <a:xfrm>
                <a:off x="5654" y="287"/>
                <a:ext cx="420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7365" tIns="23683" rIns="47365" bIns="23683"/>
              <a:lstStyle/>
              <a:p>
                <a:pPr algn="ctr"/>
                <a:r>
                  <a:rPr lang="de-DE" sz="1200" b="1" dirty="0">
                    <a:solidFill>
                      <a:srgbClr val="FFF901"/>
                    </a:solidFill>
                    <a:ea typeface="Times New Roman" pitchFamily="18" charset="0"/>
                    <a:cs typeface="Arial" charset="0"/>
                  </a:rPr>
                  <a:t>EU BG II/12</a:t>
                </a:r>
                <a:endParaRPr lang="de-DE" dirty="0">
                  <a:ea typeface="Times New Roman" pitchFamily="18" charset="0"/>
                  <a:cs typeface="Arial" charset="0"/>
                </a:endParaRPr>
              </a:p>
            </p:txBody>
          </p:sp>
        </p:grpSp>
        <p:pic>
          <p:nvPicPr>
            <p:cNvPr id="83" name="Picture 33" descr="Kroatien Flag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0" y="10983"/>
              <a:ext cx="430" cy="29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4" name="Picture 34" descr="Mazedonien Flag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0" y="11290"/>
              <a:ext cx="418" cy="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5" name="Picture 35" descr="Irland Flag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6" y="11593"/>
              <a:ext cx="407" cy="2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6" name="Picture 36" descr="deutschland_fl_a8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67" y="9987"/>
              <a:ext cx="745" cy="4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7" name="Picture 37" descr="Flagge Österreich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6" y="10454"/>
              <a:ext cx="403" cy="23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8" name="Picture 38" descr="Tschechische Republik Flag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8" y="10705"/>
              <a:ext cx="392" cy="2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Bojové skupiny EU - EUBG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Minimální vojensky efektivní soubor sil, který je schopný jak samostatných operací, tak i úlohy vstupních sil v počáteční fázi větší operace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Složené uskupení na úrovni praporu o počtu zhruba 1500 vojáků v poli, včetně sil bojové podpory a sil zabezpečení služeb v boji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Typ operací: celé spektrum </a:t>
            </a:r>
            <a:r>
              <a:rPr lang="cs-CZ" sz="2500" dirty="0" err="1" smtClean="0">
                <a:latin typeface="+mj-lt"/>
              </a:rPr>
              <a:t>Petersberských</a:t>
            </a:r>
            <a:r>
              <a:rPr lang="cs-CZ" sz="2500" dirty="0" smtClean="0">
                <a:latin typeface="+mj-lt"/>
              </a:rPr>
              <a:t> misí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Oblast nasazení: kdekoliv na světě (mimo arktické oblasti) – EU Watchlist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Plní úkoly v prostoru operace do 5 až 15 dnů po schválení operace na úrovni rady EU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Musí být schopna působit 30 dnů v prostoru operace s možným prodloužením na 120 dnů po doplnění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 smtClean="0">
              <a:latin typeface="+mj-lt"/>
            </a:endParaRPr>
          </a:p>
        </p:txBody>
      </p:sp>
      <p:pic>
        <p:nvPicPr>
          <p:cNvPr id="7" name="Picture 4" descr="bandieraEU"/>
          <p:cNvPicPr>
            <a:picLocks noChangeAspect="1" noChangeArrowheads="1"/>
          </p:cNvPicPr>
          <p:nvPr/>
        </p:nvPicPr>
        <p:blipFill>
          <a:blip r:embed="rId3" cstate="print"/>
          <a:srcRect t="5086"/>
          <a:stretch>
            <a:fillRect/>
          </a:stretch>
        </p:blipFill>
        <p:spPr bwMode="auto">
          <a:xfrm>
            <a:off x="7833320" y="620688"/>
            <a:ext cx="12814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54868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Bojové skupiny EU - EUBG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96752"/>
            <a:ext cx="9108000" cy="5391248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BG je vojensky účinná, spolehlivá a soudržná bojová formace sil vysoké pohotovosti EU schopná vést samostatnou operaci nebo počáteční fázi operací většího rozsahu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BG je založena na praporním úkolovém uskupení posíleném prvky podpory a bojové podpory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BG může být postavena na mezinárodních základech, čistá jednonárodní BG není vyloučena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BG je podřízena operačnímu velitelství EU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 smtClean="0">
              <a:latin typeface="+mj-lt"/>
            </a:endParaRPr>
          </a:p>
        </p:txBody>
      </p:sp>
      <p:pic>
        <p:nvPicPr>
          <p:cNvPr id="7" name="obrázek 1" descr="http://www.mocr.army.cz/assets/informacni-servis/v4/img_99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80" y="4140495"/>
            <a:ext cx="4047333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ObrázekEUBG_V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72" y="4140495"/>
            <a:ext cx="408068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04528" y="262226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Bojové skupiny EU - EUBG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838225"/>
            <a:ext cx="9108000" cy="5687119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od 1.1.2016 do 30.6.2016 byla postavena BG  V4, celkem 3700 vojáků. </a:t>
            </a:r>
            <a:r>
              <a:rPr lang="cs-CZ" sz="2500" dirty="0">
                <a:latin typeface="+mj-lt"/>
              </a:rPr>
              <a:t>Země V4 dále </a:t>
            </a:r>
            <a:r>
              <a:rPr lang="cs-CZ" sz="2500" dirty="0" smtClean="0">
                <a:latin typeface="+mj-lt"/>
              </a:rPr>
              <a:t>postaví další </a:t>
            </a:r>
            <a:r>
              <a:rPr lang="cs-CZ" sz="2500" dirty="0">
                <a:latin typeface="+mj-lt"/>
              </a:rPr>
              <a:t>společné EU BG v roce 2019  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Polsko – 1800 osob, hlavní </a:t>
            </a:r>
            <a:r>
              <a:rPr lang="cs-CZ" sz="2500" dirty="0">
                <a:latin typeface="+mj-lt"/>
              </a:rPr>
              <a:t>část bojových manévrových </a:t>
            </a:r>
            <a:r>
              <a:rPr lang="cs-CZ" sz="2500" dirty="0" smtClean="0">
                <a:latin typeface="+mj-lt"/>
              </a:rPr>
              <a:t>sil</a:t>
            </a:r>
            <a:endParaRPr lang="cs-CZ" sz="2500" dirty="0">
              <a:latin typeface="+mj-lt"/>
            </a:endParaRP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Česká republika – 728 osob, vůdčí </a:t>
            </a:r>
            <a:r>
              <a:rPr lang="cs-CZ" sz="2500" dirty="0">
                <a:latin typeface="+mj-lt"/>
              </a:rPr>
              <a:t>role v oblasti zdravotnické a logistické podpory. </a:t>
            </a:r>
            <a:r>
              <a:rPr lang="cs-CZ" sz="2500" dirty="0" smtClean="0">
                <a:latin typeface="+mj-lt"/>
              </a:rPr>
              <a:t>Vyčleňuje vrtulníkovou jednotku – 4x </a:t>
            </a:r>
            <a:r>
              <a:rPr lang="cs-CZ" sz="2500" dirty="0">
                <a:latin typeface="+mj-lt"/>
              </a:rPr>
              <a:t>vrtulníky Mi-171Š, </a:t>
            </a:r>
            <a:r>
              <a:rPr lang="cs-CZ" sz="2500" dirty="0" smtClean="0">
                <a:latin typeface="+mj-lt"/>
              </a:rPr>
              <a:t>1x </a:t>
            </a:r>
            <a:r>
              <a:rPr lang="cs-CZ" sz="2500" dirty="0">
                <a:latin typeface="+mj-lt"/>
              </a:rPr>
              <a:t>transportní letoun C-295M CASA a tým specialistů EOD. Přes </a:t>
            </a:r>
            <a:r>
              <a:rPr lang="cs-CZ" sz="2500" dirty="0" smtClean="0">
                <a:latin typeface="+mj-lt"/>
              </a:rPr>
              <a:t>60 osob bylo připraveno </a:t>
            </a:r>
            <a:r>
              <a:rPr lang="cs-CZ" sz="2500" dirty="0">
                <a:latin typeface="+mj-lt"/>
              </a:rPr>
              <a:t>působit ve štábech stálého operačního velitelství v Krakově a polního velitelství sil</a:t>
            </a:r>
            <a:r>
              <a:rPr lang="cs-CZ" sz="2500" dirty="0" smtClean="0">
                <a:latin typeface="+mj-lt"/>
              </a:rPr>
              <a:t>,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ČR zabezpečovala vybudování </a:t>
            </a:r>
            <a:r>
              <a:rPr lang="cs-CZ" sz="2500" dirty="0">
                <a:latin typeface="+mj-lt"/>
              </a:rPr>
              <a:t>mnohonárodní polní nemocnice (ROLE 2E) na základě 7. </a:t>
            </a:r>
            <a:r>
              <a:rPr lang="cs-CZ" sz="2500" dirty="0" smtClean="0">
                <a:latin typeface="+mj-lt"/>
              </a:rPr>
              <a:t>PN, </a:t>
            </a:r>
            <a:r>
              <a:rPr lang="cs-CZ" sz="2500" dirty="0">
                <a:latin typeface="+mj-lt"/>
              </a:rPr>
              <a:t>do které další státy </a:t>
            </a:r>
            <a:r>
              <a:rPr lang="cs-CZ" sz="2500" dirty="0" smtClean="0">
                <a:latin typeface="+mj-lt"/>
              </a:rPr>
              <a:t>přispěli </a:t>
            </a:r>
            <a:r>
              <a:rPr lang="cs-CZ" sz="2500" dirty="0">
                <a:latin typeface="+mj-lt"/>
              </a:rPr>
              <a:t>svými </a:t>
            </a:r>
            <a:r>
              <a:rPr lang="cs-CZ" sz="2500" dirty="0" smtClean="0">
                <a:latin typeface="+mj-lt"/>
              </a:rPr>
              <a:t>moduly</a:t>
            </a:r>
            <a:endParaRPr lang="cs-CZ" sz="2500" dirty="0">
              <a:latin typeface="+mj-lt"/>
            </a:endParaRP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Maďarsko – 640 osob, ženijní </a:t>
            </a:r>
            <a:r>
              <a:rPr lang="cs-CZ" sz="2500" dirty="0">
                <a:latin typeface="+mj-lt"/>
              </a:rPr>
              <a:t>jednotky a </a:t>
            </a:r>
            <a:r>
              <a:rPr lang="cs-CZ" sz="2500" dirty="0" smtClean="0">
                <a:latin typeface="+mj-lt"/>
              </a:rPr>
              <a:t>CIMIC</a:t>
            </a:r>
            <a:endParaRPr lang="cs-CZ" sz="2500" dirty="0">
              <a:latin typeface="+mj-lt"/>
            </a:endParaRP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Slovensko – 460 osob, jednotka OPZHN. Na V4 EU BG </a:t>
            </a:r>
            <a:r>
              <a:rPr lang="cs-CZ" sz="2500" dirty="0" smtClean="0">
                <a:latin typeface="+mj-lt"/>
              </a:rPr>
              <a:t>participovalo </a:t>
            </a:r>
            <a:r>
              <a:rPr lang="cs-CZ" sz="2500" dirty="0">
                <a:latin typeface="+mj-lt"/>
              </a:rPr>
              <a:t>také 19 příslušníků Ozbrojených sil </a:t>
            </a:r>
            <a:r>
              <a:rPr lang="cs-CZ" sz="2500" dirty="0" smtClean="0">
                <a:latin typeface="+mj-lt"/>
              </a:rPr>
              <a:t>Ukrajiny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ČR dále ve 2. pololetí 2016 přispívala do </a:t>
            </a:r>
            <a:r>
              <a:rPr lang="cs-CZ" sz="2500" dirty="0">
                <a:latin typeface="+mj-lt"/>
              </a:rPr>
              <a:t>úkolového uskupení DEU EU BG, kde </a:t>
            </a:r>
            <a:r>
              <a:rPr lang="cs-CZ" sz="2500" dirty="0" smtClean="0">
                <a:latin typeface="+mj-lt"/>
              </a:rPr>
              <a:t>bylo </a:t>
            </a:r>
            <a:r>
              <a:rPr lang="cs-CZ" sz="2500" dirty="0">
                <a:latin typeface="+mj-lt"/>
              </a:rPr>
              <a:t>vedoucím státem </a:t>
            </a:r>
            <a:r>
              <a:rPr lang="cs-CZ" sz="2500" dirty="0" smtClean="0">
                <a:latin typeface="+mj-lt"/>
              </a:rPr>
              <a:t>Německo</a:t>
            </a:r>
          </a:p>
        </p:txBody>
      </p:sp>
      <p:pic>
        <p:nvPicPr>
          <p:cNvPr id="1026" name="Picture 2" descr="http://www.acr.army.cz/images/EU_OHQ_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648" y="9115"/>
            <a:ext cx="1154352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620688"/>
            <a:ext cx="8496000" cy="648072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Obecná struktura EUBG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Prapor - velitelství a štáb, 3 roty, průzkum, logistické zabezpečení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Síly bojové podpory - palebná podpora, ženijní jednotky, PVO, průzkum, komunikační a informační podpora, OPZHN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Síly zabezpečení služeb v boji - lékařská podpora, civilně vojenská spolupráce, vojenská policie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Další schopnosti: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vzdušná a námořní strategická přeprava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logistika na vyšších stupních velení a řízení,oprava a údržba)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ostatní (síly speciálního určení)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Detailní struktura EU BG může být upravena v závislosti na charakteristice konkrétní operace</a:t>
            </a:r>
            <a:endParaRPr lang="nl-NL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04528" y="620688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EUBG – možnosti nasazení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Oddělení znepřátelených stran použitím síly včetně nastolení míru a zabezpečení zásobovacích linií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Operace na předcházení konfliktu včetně preventivního nasazení vojsk, odzbrojovacích operací a prosazení embarga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Evakuační operace v nepřátelském prostředí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Asistence v humanitárních operacích včetně asistence při odstraňování následků katastrof a asistence při evakuaci uprchlíků 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Obsazení míst vstupů v prostoru operace (přístavů anebo letišť) a zajištění přísunu hlavních sil při operacích většího rozsahu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Další možné bojové i nebojové operace k řešení situací v rozsahu </a:t>
            </a:r>
            <a:r>
              <a:rPr lang="cs-CZ" sz="2500" dirty="0" err="1" smtClean="0">
                <a:latin typeface="+mj-lt"/>
              </a:rPr>
              <a:t>Petersbergských</a:t>
            </a:r>
            <a:r>
              <a:rPr lang="cs-CZ" sz="2500" dirty="0" smtClean="0">
                <a:latin typeface="+mj-lt"/>
              </a:rPr>
              <a:t> misí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620688"/>
            <a:ext cx="8496000" cy="648072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Orgány pro SZBP a EBOP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err="1" smtClean="0">
                <a:latin typeface="+mj-lt"/>
              </a:rPr>
              <a:t>Politicko</a:t>
            </a:r>
            <a:r>
              <a:rPr lang="cs-CZ" sz="2500" dirty="0" smtClean="0">
                <a:latin typeface="+mj-lt"/>
              </a:rPr>
              <a:t> vojenský výbor (PSC - COPS):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Stálý orgán zabývající se generálními aspekty SZBP, v případě krize výkonným politickým  orgánem v rámci autority Rady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Vojenský výbor (EUMC)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Složen z náčelníků GŠ členských zemí - hlavní poradní orgán Politicko-vojenského výboru ve vojenských záležitostech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Vojenský štáb (EUMS)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Centrum včasného varování, situačního hodnocení a strategického plánování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Orgány ustaveny a fungují od r. 2001, v témže roce de facto EU přebírá činnosti a zařízení ZEU (EU SATCEN aj.)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620688"/>
            <a:ext cx="8496000" cy="72008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Nejvýznamnější mise Evropské unie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EUPM (od 1.1.2003)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Policejní mise v Bosně a Hercegovině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err="1" smtClean="0">
                <a:latin typeface="+mj-lt"/>
              </a:rPr>
              <a:t>Concordia</a:t>
            </a:r>
            <a:r>
              <a:rPr lang="cs-CZ" dirty="0" smtClean="0">
                <a:latin typeface="+mj-lt"/>
              </a:rPr>
              <a:t> (31.3.-15.12.2003)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Vojenská mise EU v Makedonii - převzetí mise NATO (</a:t>
            </a:r>
            <a:r>
              <a:rPr lang="cs-CZ" sz="2300" dirty="0" err="1" smtClean="0">
                <a:latin typeface="+mj-lt"/>
              </a:rPr>
              <a:t>Essential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Harvest</a:t>
            </a:r>
            <a:r>
              <a:rPr lang="cs-CZ" sz="2300" dirty="0" smtClean="0">
                <a:latin typeface="+mj-lt"/>
              </a:rPr>
              <a:t>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Artemis (2003)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1400 vojáků - převzetí mise OSN v DR Kongo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Historicky první „evropská“ mise mimo Evropu (bez NATO a USA)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err="1" smtClean="0">
                <a:latin typeface="+mj-lt"/>
              </a:rPr>
              <a:t>Althea</a:t>
            </a:r>
            <a:r>
              <a:rPr lang="cs-CZ" dirty="0" smtClean="0">
                <a:latin typeface="+mj-lt"/>
              </a:rPr>
              <a:t> (2004-)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Mise v </a:t>
            </a:r>
            <a:r>
              <a:rPr lang="cs-CZ" sz="2300" dirty="0" err="1" smtClean="0">
                <a:latin typeface="+mj-lt"/>
              </a:rPr>
              <a:t>BiH</a:t>
            </a:r>
            <a:r>
              <a:rPr lang="cs-CZ" sz="2300" dirty="0" smtClean="0">
                <a:latin typeface="+mj-lt"/>
              </a:rPr>
              <a:t>, nyní cca 2000 vojáků EU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EUPOL COPPS (2006-)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Policejní mise na palestinských územích, cca 90 policistů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14309" y="54868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Nejvýznamnější mise Evropské unie</a:t>
            </a:r>
          </a:p>
        </p:txBody>
      </p:sp>
      <p:sp>
        <p:nvSpPr>
          <p:cNvPr id="6147" name="Zástupný symbol pro obsah 2"/>
          <p:cNvSpPr>
            <a:spLocks noGrp="1" noChangeAspect="1"/>
          </p:cNvSpPr>
          <p:nvPr>
            <p:ph idx="1"/>
          </p:nvPr>
        </p:nvSpPr>
        <p:spPr>
          <a:xfrm>
            <a:off x="396000" y="1340768"/>
            <a:ext cx="9108000" cy="5247232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EULEX Kosovo (2008-)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E</a:t>
            </a:r>
            <a:r>
              <a:rPr lang="cs-CZ" dirty="0">
                <a:latin typeface="+mj-lt"/>
              </a:rPr>
              <a:t>xpertn</a:t>
            </a:r>
            <a:r>
              <a:rPr lang="cs-CZ" sz="2300" dirty="0" smtClean="0">
                <a:latin typeface="+mj-lt"/>
              </a:rPr>
              <a:t>í mise - cca 3000 osob, zaměřená na budování právního státu.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EUFOR </a:t>
            </a:r>
            <a:r>
              <a:rPr lang="cs-CZ" dirty="0" err="1" smtClean="0">
                <a:latin typeface="+mj-lt"/>
              </a:rPr>
              <a:t>Tchad</a:t>
            </a:r>
            <a:r>
              <a:rPr lang="cs-CZ" dirty="0" smtClean="0">
                <a:latin typeface="+mj-lt"/>
              </a:rPr>
              <a:t>/RCA (2008-2009)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Cca 3700 osob - mise zaměřená na řešení humanitární krize v Čadu.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EUMM </a:t>
            </a:r>
            <a:r>
              <a:rPr lang="cs-CZ" dirty="0" err="1" smtClean="0">
                <a:latin typeface="+mj-lt"/>
              </a:rPr>
              <a:t>Georgia</a:t>
            </a:r>
            <a:r>
              <a:rPr lang="cs-CZ" dirty="0" smtClean="0">
                <a:latin typeface="+mj-lt"/>
              </a:rPr>
              <a:t> (2008-)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Monitorovací mise v Gruzii, 415 osob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EUNAVFOR </a:t>
            </a:r>
            <a:r>
              <a:rPr lang="cs-CZ" dirty="0" err="1" smtClean="0">
                <a:latin typeface="+mj-lt"/>
              </a:rPr>
              <a:t>Atalanta</a:t>
            </a:r>
            <a:r>
              <a:rPr lang="cs-CZ" dirty="0" smtClean="0">
                <a:latin typeface="+mj-lt"/>
              </a:rPr>
              <a:t> (2008-)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Protipirátská námořní operace EU, cca 2200 osob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EUTM Mali (2014-)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Výcviková a </a:t>
            </a:r>
            <a:r>
              <a:rPr lang="cs-CZ" sz="2300" dirty="0" smtClean="0">
                <a:latin typeface="+mj-lt"/>
              </a:rPr>
              <a:t>školící mise, </a:t>
            </a:r>
            <a:r>
              <a:rPr lang="cs-CZ" sz="2300" dirty="0">
                <a:latin typeface="+mj-lt"/>
              </a:rPr>
              <a:t>cca 500 oso</a:t>
            </a:r>
            <a:r>
              <a:rPr lang="cs-CZ" sz="2300" dirty="0" smtClean="0">
                <a:latin typeface="+mj-lt"/>
              </a:rPr>
              <a:t>b</a:t>
            </a:r>
            <a:endParaRPr lang="cs-CZ" sz="2300" dirty="0"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dirty="0" smtClean="0">
                <a:latin typeface="+mj-lt"/>
              </a:rPr>
              <a:t>Aktuální stav operací EU </a:t>
            </a:r>
            <a:r>
              <a:rPr lang="cs-CZ" dirty="0" smtClean="0">
                <a:latin typeface="+mj-lt"/>
                <a:hlinkClick r:id="rId3"/>
              </a:rPr>
              <a:t>zde</a:t>
            </a:r>
            <a:r>
              <a:rPr lang="cs-CZ" dirty="0" smtClean="0">
                <a:latin typeface="+mj-lt"/>
                <a:hlinkClick r:id="rId4"/>
              </a:rPr>
              <a:t> </a:t>
            </a:r>
            <a:endParaRPr lang="cs-CZ" dirty="0" smtClean="0">
              <a:latin typeface="+mj-l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6530" y="4725144"/>
            <a:ext cx="1728893" cy="126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obrázek 1" descr="EULEX Kosovo - European Union Rule of Law Mission in Kosovo Official Websit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17" y="548680"/>
            <a:ext cx="1287780" cy="128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" descr="EUM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17" y="3202310"/>
            <a:ext cx="134112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3" descr="https://upload.wikimedia.org/wikipedia/commons/thumb/a/ab/EUFOR_Tchad-RCA_logo.svg/200px-EUFOR_Tchad-RCA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1112" y="306896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EUTM Mal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12" y="4869160"/>
            <a:ext cx="1512000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88504" y="653134"/>
            <a:ext cx="8727496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unie a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04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Na summitu ve Varšavě v červenci 2017 prohlášení vysokých představitelů, které vymezilo sedm základních oblastí spolupráce a na to navazující seznam 42 bodů spolupráce přijatý oběma organizacemi na ministerské úrovni v prosinci 2016.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Čelení hybridním hrozbám včetně situačního přehledu, strategické komunikace, řešení krizí a posilování </a:t>
            </a:r>
            <a:r>
              <a:rPr lang="cs-CZ" sz="2300" dirty="0" err="1" smtClean="0">
                <a:latin typeface="+mj-lt"/>
              </a:rPr>
              <a:t>rezilience</a:t>
            </a:r>
            <a:endParaRPr lang="cs-CZ" sz="2300" i="1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Spolupráce v operacích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Kybernetická bezpečnost a obrana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Obranné schopnosti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Obranný průmysl a výzkum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Cvičení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Posilování obranných a bezpečnostních schopností partnerů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404664"/>
            <a:ext cx="1389588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nato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376" y="442601"/>
            <a:ext cx="132722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5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957" y="419675"/>
            <a:ext cx="1460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3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Počátky vojenské integrace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Bruselská smlouva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Evropské obranné společenství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Západoevropská unie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 smtClean="0">
                <a:latin typeface="+mj-lt"/>
              </a:rPr>
              <a:t>Ekonomická vs. vojenská spolupráce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cs-CZ" dirty="0" smtClean="0">
                <a:latin typeface="+mj-lt"/>
              </a:rPr>
              <a:t>Změny po skončení studené války a rozvoj CFSP a ESDP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err="1" smtClean="0">
                <a:latin typeface="+mj-lt"/>
              </a:rPr>
              <a:t>Petersbergské</a:t>
            </a:r>
            <a:r>
              <a:rPr lang="cs-CZ" sz="2300" dirty="0" smtClean="0">
                <a:latin typeface="+mj-lt"/>
              </a:rPr>
              <a:t> mise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err="1" smtClean="0">
                <a:latin typeface="+mj-lt"/>
              </a:rPr>
              <a:t>European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Headline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Goal</a:t>
            </a:r>
            <a:r>
              <a:rPr lang="cs-CZ" sz="2300" dirty="0" smtClean="0">
                <a:latin typeface="+mj-lt"/>
              </a:rPr>
              <a:t> 2003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ECAP, EDA, Evropská bezpečnostní strategie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err="1" smtClean="0">
                <a:latin typeface="+mj-lt"/>
              </a:rPr>
              <a:t>European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Headline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Goal</a:t>
            </a:r>
            <a:r>
              <a:rPr lang="cs-CZ" sz="2300" dirty="0" smtClean="0">
                <a:latin typeface="+mj-lt"/>
              </a:rPr>
              <a:t> 2010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300" dirty="0" smtClean="0">
              <a:solidFill>
                <a:srgbClr val="FF0000"/>
              </a:solidFill>
              <a:latin typeface="+mj-lt"/>
            </a:endParaRP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endParaRPr lang="cs-CZ" dirty="0" smtClean="0">
              <a:solidFill>
                <a:srgbClr val="FF0000"/>
              </a:solidFill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50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88504" y="792000"/>
            <a:ext cx="8727496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Evropská unie a NATO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04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NATO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Zůstává (zatím) primárním prostředkem zajištění kolektivní obrany většiny zemí EU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EU</a:t>
            </a:r>
            <a:endParaRPr lang="cs-CZ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Zatím jen komplementární úkoly k poslání NATO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NE! - duplicitním strukturám.</a:t>
            </a:r>
            <a:r>
              <a:rPr lang="en-US" sz="2400" dirty="0" smtClean="0"/>
              <a:t> </a:t>
            </a:r>
            <a:r>
              <a:rPr lang="cs-CZ" sz="2400" dirty="0" smtClean="0"/>
              <a:t> </a:t>
            </a:r>
            <a:r>
              <a:rPr lang="cs-CZ" sz="2400" i="1" dirty="0" smtClean="0"/>
              <a:t>(</a:t>
            </a:r>
            <a:r>
              <a:rPr lang="en-US" sz="2300" i="1" dirty="0" smtClean="0">
                <a:latin typeface="+mj-lt"/>
              </a:rPr>
              <a:t>In 1998, at the NATO summit, Albright articulated what would become known as the "three Ds" of NATO, "which is no diminution of NATO, no discrimination and no duplication—because I think that we don't need any of those three "Ds" to happen.„</a:t>
            </a:r>
            <a:r>
              <a:rPr lang="cs-CZ" sz="2300" i="1" dirty="0" smtClean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Koordinované obranné plánování (Plánovací buňka EU)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Přístup EU k prostředkům a schopnostem NATO (</a:t>
            </a:r>
            <a:r>
              <a:rPr lang="cs-CZ" sz="2300" dirty="0" err="1" smtClean="0">
                <a:latin typeface="+mj-lt"/>
              </a:rPr>
              <a:t>Berlin</a:t>
            </a:r>
            <a:r>
              <a:rPr lang="cs-CZ" sz="2300" dirty="0" smtClean="0">
                <a:latin typeface="+mj-lt"/>
              </a:rPr>
              <a:t>+)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653134"/>
            <a:ext cx="1389588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nato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376" y="659737"/>
            <a:ext cx="132722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5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957" y="653134"/>
            <a:ext cx="1460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Berlin+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300" dirty="0" smtClean="0">
                <a:latin typeface="+mj-lt"/>
              </a:rPr>
              <a:t>Soubor dohod mezi NATO a EU přijatý 16. prosince 2002 v Berlíně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300" dirty="0" smtClean="0">
                <a:latin typeface="+mj-lt"/>
              </a:rPr>
              <a:t>Umožňuje Evropské unii využívat vojenské struktury, síly a prostředky NATO k vlastním operacím pod hlavičkou EU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300" dirty="0" smtClean="0">
                <a:latin typeface="+mj-lt"/>
              </a:rPr>
              <a:t>Nejvyšším velitelem operací EU je NATO DSACEUR 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300" dirty="0" smtClean="0">
                <a:latin typeface="+mj-lt"/>
              </a:rPr>
              <a:t>Berlin + dále řeší bezpečnostní aspekty výměny informací, přístupu k plánovacím kapacitám NATO, komunikačním prostředkům atd.</a:t>
            </a:r>
          </a:p>
          <a:p>
            <a:pPr marL="252000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300" dirty="0" smtClean="0">
                <a:latin typeface="+mj-lt"/>
              </a:rPr>
              <a:t>Použití prostředků NATO Evropskou unií se řídí „Právem prvního odmítnutí“ (</a:t>
            </a:r>
            <a:r>
              <a:rPr lang="en-US" sz="2300" dirty="0" smtClean="0">
                <a:latin typeface="+mj-lt"/>
              </a:rPr>
              <a:t>right of first refusal</a:t>
            </a:r>
            <a:r>
              <a:rPr lang="cs-CZ" sz="2300" dirty="0" smtClean="0">
                <a:latin typeface="+mj-lt"/>
              </a:rPr>
              <a:t>): NATO musí první deklarovat nezájem / odmítnout intervenovat v dané krizové situaci – teprve poté může být situace řešena Evropskou unií za použití prostředků 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76536" y="692696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po Lisabonu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Dochází ke sloučení agendy CFSP a ESDP – vytváří se jednotná </a:t>
            </a:r>
            <a:r>
              <a:rPr lang="en-US" sz="2500" dirty="0" smtClean="0">
                <a:latin typeface="+mj-lt"/>
              </a:rPr>
              <a:t>EU Common Security and Defence Policy (CSDP)</a:t>
            </a: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Zavádí se nová funkce vysokého představitele pro zahraniční věci a bezpečnostní politiku – Federica </a:t>
            </a:r>
            <a:r>
              <a:rPr lang="cs-CZ" sz="2500" dirty="0" err="1" smtClean="0">
                <a:latin typeface="+mj-lt"/>
              </a:rPr>
              <a:t>Mogherini</a:t>
            </a:r>
            <a:endParaRPr lang="cs-CZ" sz="25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zastupuje Unii navenek v otázkách zahraniční a bezpečnostní politiky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předsedá Radě pro vnější vztahy (bez hlasovacího práva)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je místopředsedkyní Komise pro vnější vztahy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vede </a:t>
            </a:r>
            <a:r>
              <a:rPr lang="cs-CZ" sz="2300" b="1" dirty="0" smtClean="0">
                <a:latin typeface="+mj-lt"/>
              </a:rPr>
              <a:t>Evropskou službu pro vnější činnost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Na své úrovni má Unii zastupovat v otázkách zahraničních věcí a obrany stálý předseda Evropské rady – Donald </a:t>
            </a:r>
            <a:r>
              <a:rPr lang="cs-CZ" dirty="0" err="1" smtClean="0">
                <a:latin typeface="+mj-lt"/>
              </a:rPr>
              <a:t>Tusk</a:t>
            </a:r>
            <a:endParaRPr lang="cs-CZ" dirty="0" smtClean="0">
              <a:latin typeface="+mj-lt"/>
            </a:endParaRP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 smtClean="0">
                <a:latin typeface="+mj-lt"/>
              </a:rPr>
              <a:t>Lisabonská smlouva přesnější vymezení pravomocí mezi ním a vysokou představitelkou neřeší a reálný způsob jejich spolupráce se bude vytvářet teprve praxí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>
            <a:spLocks noChangeAspect="1"/>
          </p:cNvSpPr>
          <p:nvPr/>
        </p:nvSpPr>
        <p:spPr>
          <a:xfrm>
            <a:off x="6609184" y="6110668"/>
            <a:ext cx="259228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Federica </a:t>
            </a:r>
            <a:r>
              <a:rPr lang="cs-CZ" dirty="0" err="1">
                <a:solidFill>
                  <a:schemeClr val="bg1"/>
                </a:solidFill>
              </a:rPr>
              <a:t>Mogherini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>
            <a:spLocks noChangeAspect="1"/>
          </p:cNvSpPr>
          <p:nvPr/>
        </p:nvSpPr>
        <p:spPr>
          <a:xfrm>
            <a:off x="3584848" y="6117465"/>
            <a:ext cx="27363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Herman Van </a:t>
            </a:r>
            <a:r>
              <a:rPr lang="cs-CZ" dirty="0" err="1" smtClean="0">
                <a:solidFill>
                  <a:schemeClr val="bg1"/>
                </a:solidFill>
              </a:rPr>
              <a:t>Rompuy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foto-hlavni" descr="Současný prezident EU Herman van Rompuy drží za ruce svého následníka, polského premiéra Donalda Tuska a italskou ministryni zahraničí Federicu Mogheriniovou,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77" y="476672"/>
            <a:ext cx="9794046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ovéPole 12"/>
          <p:cNvSpPr txBox="1">
            <a:spLocks noChangeAspect="1"/>
          </p:cNvSpPr>
          <p:nvPr/>
        </p:nvSpPr>
        <p:spPr>
          <a:xfrm>
            <a:off x="416496" y="6117465"/>
            <a:ext cx="273630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ER - Donald </a:t>
            </a:r>
            <a:r>
              <a:rPr lang="cs-CZ" dirty="0" err="1" smtClean="0">
                <a:solidFill>
                  <a:schemeClr val="bg1"/>
                </a:solidFill>
              </a:rPr>
              <a:t>Tusk</a:t>
            </a:r>
            <a:r>
              <a:rPr lang="cs-CZ" dirty="0" smtClean="0">
                <a:solidFill>
                  <a:schemeClr val="bg1"/>
                </a:solidFill>
              </a:rPr>
              <a:t> – nová volba březen 2017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an-Claude Juncker v roce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60648"/>
            <a:ext cx="2763672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6496" y="371703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Jean-Claude JUNCKER</a:t>
            </a:r>
          </a:p>
          <a:p>
            <a:r>
              <a:rPr lang="cs-CZ" dirty="0" smtClean="0"/>
              <a:t>Předseda Evropské komise (Lucembursko, od 1.11.2014, nar. 1954)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57374" y="4306163"/>
            <a:ext cx="3412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Antonio TAJANI,</a:t>
            </a:r>
            <a:r>
              <a:rPr lang="cs-CZ" dirty="0" smtClean="0"/>
              <a:t> předseda </a:t>
            </a:r>
            <a:r>
              <a:rPr lang="cs-CZ" dirty="0"/>
              <a:t>Evropského </a:t>
            </a:r>
            <a:r>
              <a:rPr lang="cs-CZ" dirty="0" smtClean="0"/>
              <a:t>parlamentu (Itálie, od ledna 2017,  nar. 1953)</a:t>
            </a:r>
            <a:endParaRPr lang="cs-CZ" dirty="0"/>
          </a:p>
        </p:txBody>
      </p:sp>
      <p:pic>
        <p:nvPicPr>
          <p:cNvPr id="3" name="Picture 2" descr="Antonio Taja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24" y="758688"/>
            <a:ext cx="4644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260648"/>
            <a:ext cx="8496000" cy="792088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jako instituce kolektivní obrany?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96752"/>
            <a:ext cx="9108000" cy="5391248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Smlouva o EU (konsolidované znění, čl. 42, odst. 2):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„Společná bezpečnostní a obranná politika zahrnuje postupné vymezení společné obranné politiky Unie. Ta povede ke společné obraně, jakmile o tom </a:t>
            </a:r>
            <a:r>
              <a:rPr lang="cs-CZ" sz="2300" u="sng" dirty="0" smtClean="0">
                <a:latin typeface="+mj-lt"/>
              </a:rPr>
              <a:t>Evropská rada</a:t>
            </a:r>
            <a:r>
              <a:rPr lang="cs-CZ" sz="2300" dirty="0" smtClean="0">
                <a:latin typeface="+mj-lt"/>
              </a:rPr>
              <a:t> jednomyslně rozhodne.“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Smlouva o EU (konsolidované znění, čl. 42, odst. 7):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„Pokud se členský stát stane na svém území cílem ozbrojeného napadení, poskytnou mu ostatní členské státy pomoc a podporu všemi prostředky, které jsou v jejich moci, v souladu s článkem 51 Charty Organizace spojených národů.“</a:t>
            </a:r>
          </a:p>
        </p:txBody>
      </p:sp>
      <p:pic>
        <p:nvPicPr>
          <p:cNvPr id="6" name="obrázek 1" descr="http://sbp.fsv.cuni.cz/SBP-231-version1-_fotolia_48013892_xs_138_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28864" y="4509120"/>
            <a:ext cx="22178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93738" y="927100"/>
            <a:ext cx="8494712" cy="727075"/>
          </a:xfrm>
        </p:spPr>
        <p:txBody>
          <a:bodyPr/>
          <a:lstStyle/>
          <a:p>
            <a:pPr marL="250825" indent="-250825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3600" b="1" dirty="0" smtClean="0"/>
              <a:t>  </a:t>
            </a:r>
            <a:r>
              <a:rPr lang="cs-CZ" alt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Novodobá historie společných</a:t>
            </a:r>
            <a:br>
              <a:rPr lang="cs-CZ" alt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evropských sil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5288" y="1749669"/>
            <a:ext cx="9109075" cy="4838456"/>
          </a:xfrm>
        </p:spPr>
        <p:txBody>
          <a:bodyPr/>
          <a:lstStyle/>
          <a:p>
            <a:pPr marL="252000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I když EU fakticky existuje již dlouho, na nutnosti vytvořit společné evropské obranné struktury se EU shodla až v roce 2000 na summitu v Nice;</a:t>
            </a:r>
            <a:endParaRPr lang="cs-CZ" sz="2500" dirty="0">
              <a:latin typeface="+mj-lt"/>
            </a:endParaRPr>
          </a:p>
          <a:p>
            <a:pPr marL="252000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Efektivní fungování případné evropské armády čelí dvěma základním problémům :</a:t>
            </a:r>
            <a:endParaRPr lang="cs-CZ" sz="2500" dirty="0">
              <a:latin typeface="+mj-lt"/>
            </a:endParaRPr>
          </a:p>
          <a:p>
            <a:pPr marL="252000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1. Neochota jednotlivých členských států vyčlenit své vojenské jednotky pro společnou evropskou armádu a investovat do tohoto projektu dostatečné finanční prostředky;</a:t>
            </a:r>
            <a:endParaRPr lang="cs-CZ" sz="2500" dirty="0">
              <a:latin typeface="+mj-lt"/>
            </a:endParaRPr>
          </a:p>
          <a:p>
            <a:pPr marL="252000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2. Neschopnost evropských států dohodnout se na vytvoření společné zahraniční politiky EU. Zahraniční politika, bezpečnost a obrana jsou záležitosti, nad kterými si zachovávají kontrolu jednotlivé vnitrostátní státy;</a:t>
            </a:r>
          </a:p>
          <a:p>
            <a:pPr marL="252000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 smtClean="0">
                <a:latin typeface="+mj-lt"/>
              </a:rPr>
              <a:t>Budoucí Evropská armáda by měla poněkud odlišný charakter a strukturu, než mají národní armády současnosti. </a:t>
            </a:r>
            <a:endParaRPr lang="cs-CZ" sz="2500" dirty="0" smtClean="0">
              <a:latin typeface="+mj-lt"/>
            </a:endParaRPr>
          </a:p>
        </p:txBody>
      </p:sp>
      <p:pic>
        <p:nvPicPr>
          <p:cNvPr id="9220" name="Picture 2" descr="Vlajka EU ©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439738"/>
            <a:ext cx="14874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1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725" y="650875"/>
            <a:ext cx="8494713" cy="65087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evropská armáda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20688" y="1371600"/>
            <a:ext cx="9109075" cy="5129213"/>
          </a:xfrm>
        </p:spPr>
        <p:txBody>
          <a:bodyPr/>
          <a:lstStyle/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Společná evropská armáda je v současné době v procesu úvah. Jedná se o možný projekt společné zahraniční a bezpečnostní politiky Evropské unie, který je limitovaný především ochotou a schopností jednotlivých členských států dohodnout se na společných krocích; 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Nejde o vyšší výdaje na obranu, ale spíše o jejich efektivní využití;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Evropě nechybí peníze, ale jejich účelné využívání, což je dlouhodobý problém.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Podle bývalého generálního tajemníka NATO A.F. </a:t>
            </a:r>
            <a:r>
              <a:rPr lang="cs-CZ" sz="2400" dirty="0" err="1" smtClean="0">
                <a:latin typeface="+mj-lt"/>
              </a:rPr>
              <a:t>Rasmussena</a:t>
            </a:r>
            <a:r>
              <a:rPr lang="cs-CZ" sz="2400" dirty="0" smtClean="0">
                <a:latin typeface="+mj-lt"/>
              </a:rPr>
              <a:t> může dojít ke 3 scénářům : 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1. Rozdělená Evropa;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2. Slabá Evropa;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3. Spojenectví s USA.                                                </a:t>
            </a:r>
          </a:p>
          <a:p>
            <a:pPr marL="252000" lvl="1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cs-CZ" dirty="0" smtClean="0">
              <a:latin typeface="+mj-lt"/>
            </a:endParaRPr>
          </a:p>
          <a:p>
            <a:pPr marL="252000" lvl="1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 smtClean="0">
              <a:latin typeface="+mj-lt"/>
            </a:endParaRPr>
          </a:p>
          <a:p>
            <a:pPr marL="252000" lvl="1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  <p:pic>
        <p:nvPicPr>
          <p:cNvPr id="12292" name="Picture 4" descr="bd0666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4557713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u-600x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93540"/>
            <a:ext cx="1720850" cy="126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9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725" y="650875"/>
            <a:ext cx="8494713" cy="65087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PESCO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20688" y="1371600"/>
            <a:ext cx="9109075" cy="5129213"/>
          </a:xfrm>
        </p:spPr>
        <p:txBody>
          <a:bodyPr/>
          <a:lstStyle/>
          <a:p>
            <a:r>
              <a:rPr lang="cs-CZ" sz="2400" dirty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odle stanov projektu PESCO musí členská země tento úmysl ohlásit  a o tomto kroku informovat národní vládu a parlament </a:t>
            </a:r>
            <a:r>
              <a:rPr lang="cs-CZ" sz="2800" dirty="0" smtClean="0"/>
              <a:t> - </a:t>
            </a:r>
            <a:r>
              <a:rPr lang="cs-CZ" sz="2400" dirty="0">
                <a:latin typeface="+mj-lt"/>
              </a:rPr>
              <a:t>v ČR </a:t>
            </a:r>
            <a:r>
              <a:rPr lang="cs-CZ" sz="2400" dirty="0" smtClean="0">
                <a:latin typeface="+mj-lt"/>
                <a:hlinkClick r:id="rId3"/>
              </a:rPr>
              <a:t>proběhlo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Kromě schválených projektů obsahuje i následující body a požadavky: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>
                <a:latin typeface="+mj-lt"/>
              </a:rPr>
              <a:t>jednotný evropský obranný trh</a:t>
            </a:r>
            <a:r>
              <a:rPr lang="cs-CZ" sz="2400" dirty="0" smtClean="0">
                <a:latin typeface="+mj-lt"/>
              </a:rPr>
              <a:t>;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>
                <a:latin typeface="+mj-lt"/>
              </a:rPr>
              <a:t>závazné investice do obranného </a:t>
            </a:r>
            <a:r>
              <a:rPr lang="cs-CZ" sz="2400" dirty="0" smtClean="0">
                <a:latin typeface="+mj-lt"/>
              </a:rPr>
              <a:t>průmyslu;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>
                <a:latin typeface="+mj-lt"/>
              </a:rPr>
              <a:t>ustanovení evropského obranného fondu, kam budou peníze od členských zemí </a:t>
            </a:r>
            <a:r>
              <a:rPr lang="cs-CZ" sz="2400" dirty="0" smtClean="0">
                <a:latin typeface="+mj-lt"/>
              </a:rPr>
              <a:t>směřovat (EDF - </a:t>
            </a:r>
            <a:r>
              <a:rPr lang="cs-CZ" sz="2400" dirty="0" err="1" smtClean="0">
                <a:latin typeface="+mj-lt"/>
              </a:rPr>
              <a:t>European</a:t>
            </a:r>
            <a:r>
              <a:rPr lang="cs-CZ" sz="2400" dirty="0" smtClean="0">
                <a:latin typeface="+mj-lt"/>
              </a:rPr>
              <a:t> Defence Fond).</a:t>
            </a: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 smtClean="0">
                <a:latin typeface="+mj-lt"/>
              </a:rPr>
              <a:t>Koordinováno s </a:t>
            </a:r>
            <a:r>
              <a:rPr lang="en-US" sz="2400" dirty="0">
                <a:latin typeface="+mj-lt"/>
              </a:rPr>
              <a:t>Annual Review on Defence (CARD)</a:t>
            </a:r>
            <a:endParaRPr lang="cs-CZ" sz="2400" dirty="0">
              <a:latin typeface="+mj-lt"/>
            </a:endParaRPr>
          </a:p>
          <a:p>
            <a:pPr marL="252000" lvl="1" indent="-252000" algn="just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sz="2400" dirty="0">
                <a:latin typeface="+mj-lt"/>
              </a:rPr>
              <a:t>K projektu se přihlásilo 23 členských zemí EU z 28 členů. Projekt společné vojenské aliance Evropské unie zatím odmítly Malta, Portugalsko a Irsko. Projektu se nezúčastní rovněž Dánsko, které se vyvázalo a nepočítá se s Velkou Británií, která vystupuje z EU.                                                 </a:t>
            </a:r>
          </a:p>
          <a:p>
            <a:pPr marL="252000" lvl="1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cs-CZ" dirty="0" smtClean="0">
              <a:latin typeface="+mj-lt"/>
            </a:endParaRPr>
          </a:p>
          <a:p>
            <a:pPr marL="252000" lvl="1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 smtClean="0">
              <a:latin typeface="+mj-lt"/>
            </a:endParaRPr>
          </a:p>
          <a:p>
            <a:pPr marL="252000" lvl="1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6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48680"/>
            <a:ext cx="8496000" cy="576064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24744"/>
            <a:ext cx="9108000" cy="5463256"/>
          </a:xfrm>
        </p:spPr>
        <p:txBody>
          <a:bodyPr/>
          <a:lstStyle/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Po skončení II. světové války se v západní Evropě odehrálo několik aktivit směřujících k vytvoření systému evropské kolektivní obrany, v důsledku vnějších okolností však byla autonomní bezpečnostní a vojenská integrace západní Evropy neúspěšná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Teprve po skončení studené války dochází k prudkému rozmachu v oblasti zahraniční a bezpečnostní politiky a od počátku století se Evropská unie sama definuje jako globální hráč na poli bezpečnosti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EU vytváří specializované politiky a nástroje k jejich prosazování (EUBG, EDA aj.) a aktivně působí i mimo teritorium svých členských států</a:t>
            </a:r>
          </a:p>
          <a:p>
            <a:pPr marL="252000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Dnes EU funguje jako organizace kolektivní bezpečnosti, do budoucna však nelze vyloučit její přeměnu v kontinentální organizaci kolektivní obrany</a:t>
            </a:r>
          </a:p>
        </p:txBody>
      </p:sp>
    </p:spTree>
    <p:extLst>
      <p:ext uri="{BB962C8B-B14F-4D97-AF65-F5344CB8AC3E}">
        <p14:creationId xmlns:p14="http://schemas.microsoft.com/office/powerpoint/2010/main" val="32838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Bojové skupiny EU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Orgány pro výkon CFSP a ESDP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Mise Evropské unie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Vztah Evropské unie a NATO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+mj-lt"/>
              </a:rPr>
              <a:t>Berlin+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EU po Lisabonu – oblast zahraniční a bezpečnostní politiky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>
                <a:latin typeface="+mj-lt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8704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40524" y="188640"/>
            <a:ext cx="8494713" cy="648072"/>
          </a:xfrm>
        </p:spPr>
        <p:txBody>
          <a:bodyPr/>
          <a:lstStyle/>
          <a:p>
            <a:pPr marL="252000" indent="-2520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Doporučené studijní zdroje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16496" y="836712"/>
            <a:ext cx="9109075" cy="5823421"/>
          </a:xfrm>
        </p:spPr>
        <p:txBody>
          <a:bodyPr/>
          <a:lstStyle/>
          <a:p>
            <a:r>
              <a:rPr lang="cs-CZ" sz="2200" dirty="0" smtClean="0">
                <a:latin typeface="+mj-lt"/>
              </a:rPr>
              <a:t>Lisabonská </a:t>
            </a:r>
            <a:r>
              <a:rPr lang="cs-CZ" sz="2200" dirty="0">
                <a:latin typeface="+mj-lt"/>
              </a:rPr>
              <a:t>smlouva: Konsolidovaný text Smlouvy o </a:t>
            </a:r>
            <a:r>
              <a:rPr lang="cs-CZ" sz="2200" dirty="0" smtClean="0">
                <a:latin typeface="+mj-lt"/>
              </a:rPr>
              <a:t>EU </a:t>
            </a:r>
            <a:r>
              <a:rPr lang="cs-CZ" sz="2200" dirty="0">
                <a:latin typeface="+mj-lt"/>
              </a:rPr>
              <a:t>a Smlouvy o fungování </a:t>
            </a:r>
            <a:r>
              <a:rPr lang="cs-CZ" sz="2200" dirty="0" smtClean="0">
                <a:latin typeface="+mj-lt"/>
              </a:rPr>
              <a:t>EU </a:t>
            </a:r>
            <a:r>
              <a:rPr lang="cs-CZ" sz="2200" dirty="0">
                <a:latin typeface="+mj-lt"/>
              </a:rPr>
              <a:t>ve znění Lisabonské smlouvy. Praha: Odbor informování o evropských záležitostech, </a:t>
            </a:r>
            <a:r>
              <a:rPr lang="cs-CZ" sz="2200" dirty="0" smtClean="0">
                <a:latin typeface="+mj-lt"/>
              </a:rPr>
              <a:t>ÚV ČR, </a:t>
            </a:r>
            <a:r>
              <a:rPr lang="cs-CZ" sz="2200" dirty="0">
                <a:latin typeface="+mj-lt"/>
              </a:rPr>
              <a:t>2008. 508 s.  [cit. </a:t>
            </a:r>
            <a:r>
              <a:rPr lang="cs-CZ" sz="2200" dirty="0" smtClean="0">
                <a:latin typeface="+mj-lt"/>
              </a:rPr>
              <a:t>2017-11-08]. Dostupné z</a:t>
            </a:r>
            <a:r>
              <a:rPr lang="cs-CZ" sz="2200" dirty="0">
                <a:latin typeface="+mj-lt"/>
              </a:rPr>
              <a:t>: </a:t>
            </a:r>
            <a:r>
              <a:rPr lang="cs-CZ" sz="2200" dirty="0">
                <a:latin typeface="+mj-lt"/>
                <a:hlinkClick r:id="rId3"/>
              </a:rPr>
              <a:t>http://www.mkcr.cz/assets/evropska-unie/lisabonskasmlouva/LS-konsolid.pdf </a:t>
            </a:r>
            <a:r>
              <a:rPr lang="cs-CZ" sz="2200" dirty="0" smtClean="0">
                <a:latin typeface="+mj-lt"/>
              </a:rPr>
              <a:t> (</a:t>
            </a:r>
            <a:r>
              <a:rPr lang="cs-CZ" sz="2200" dirty="0" err="1" smtClean="0">
                <a:latin typeface="+mj-lt"/>
              </a:rPr>
              <a:t>str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>
                <a:latin typeface="+mj-lt"/>
              </a:rPr>
              <a:t>44-58 – články 23-45). </a:t>
            </a:r>
          </a:p>
          <a:p>
            <a:r>
              <a:rPr lang="cs-CZ" sz="2200" dirty="0" err="1" smtClean="0">
                <a:latin typeface="+mj-lt"/>
              </a:rPr>
              <a:t>Declaration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>
                <a:latin typeface="+mj-lt"/>
              </a:rPr>
              <a:t>on </a:t>
            </a:r>
            <a:r>
              <a:rPr lang="cs-CZ" sz="2200" dirty="0" err="1">
                <a:latin typeface="+mj-lt"/>
              </a:rPr>
              <a:t>European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Military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Capabilities</a:t>
            </a:r>
            <a:r>
              <a:rPr lang="cs-CZ" sz="2200" dirty="0">
                <a:latin typeface="+mj-lt"/>
              </a:rPr>
              <a:t>, </a:t>
            </a:r>
            <a:r>
              <a:rPr lang="cs-CZ" sz="2200" dirty="0" err="1">
                <a:latin typeface="+mj-lt"/>
              </a:rPr>
              <a:t>Brussels</a:t>
            </a:r>
            <a:r>
              <a:rPr lang="cs-CZ" sz="2200" dirty="0">
                <a:latin typeface="+mj-lt"/>
              </a:rPr>
              <a:t>, 22 </a:t>
            </a:r>
            <a:r>
              <a:rPr lang="cs-CZ" sz="2200" dirty="0" err="1">
                <a:latin typeface="+mj-lt"/>
              </a:rPr>
              <a:t>November</a:t>
            </a:r>
            <a:r>
              <a:rPr lang="cs-CZ" sz="2200" dirty="0">
                <a:latin typeface="+mj-lt"/>
              </a:rPr>
              <a:t> 2004</a:t>
            </a:r>
            <a:r>
              <a:rPr lang="cs-CZ" sz="2200" dirty="0" smtClean="0">
                <a:latin typeface="+mj-lt"/>
              </a:rPr>
              <a:t>.</a:t>
            </a:r>
            <a:r>
              <a:rPr lang="cs-CZ" sz="2200" dirty="0"/>
              <a:t> </a:t>
            </a:r>
            <a:r>
              <a:rPr lang="cs-CZ" sz="2200" dirty="0">
                <a:latin typeface="+mj-lt"/>
              </a:rPr>
              <a:t>[cit. </a:t>
            </a:r>
            <a:r>
              <a:rPr lang="cs-CZ" sz="2200" dirty="0" smtClean="0">
                <a:latin typeface="+mj-lt"/>
              </a:rPr>
              <a:t>2017-11-08]. </a:t>
            </a:r>
            <a:r>
              <a:rPr lang="cs-CZ" sz="2200" dirty="0">
                <a:latin typeface="+mj-lt"/>
              </a:rPr>
              <a:t>Dostupné z: </a:t>
            </a:r>
            <a:r>
              <a:rPr lang="cs-CZ" sz="2200" dirty="0">
                <a:latin typeface="+mj-lt"/>
                <a:hlinkClick r:id="rId4"/>
              </a:rPr>
              <a:t>http://</a:t>
            </a:r>
            <a:r>
              <a:rPr lang="cs-CZ" sz="2200" dirty="0" smtClean="0">
                <a:latin typeface="+mj-lt"/>
                <a:hlinkClick r:id="rId4"/>
              </a:rPr>
              <a:t>www.eu2005.lu/en/actualites/documents_travail/2005/03/18defcapab/18defcap.pdf</a:t>
            </a:r>
            <a:r>
              <a:rPr lang="cs-CZ" sz="2200" dirty="0" smtClean="0">
                <a:latin typeface="+mj-lt"/>
              </a:rPr>
              <a:t> </a:t>
            </a:r>
            <a:endParaRPr lang="cs-CZ" sz="2200" dirty="0">
              <a:latin typeface="+mj-lt"/>
            </a:endParaRPr>
          </a:p>
          <a:p>
            <a:r>
              <a:rPr lang="cs-CZ" sz="2200" dirty="0" smtClean="0">
                <a:latin typeface="+mj-lt"/>
              </a:rPr>
              <a:t>SOLANA</a:t>
            </a:r>
            <a:r>
              <a:rPr lang="cs-CZ" sz="2200" dirty="0">
                <a:latin typeface="+mj-lt"/>
              </a:rPr>
              <a:t>, Javier et al. More Union in </a:t>
            </a:r>
            <a:r>
              <a:rPr lang="cs-CZ" sz="2200" dirty="0" err="1">
                <a:latin typeface="+mj-lt"/>
              </a:rPr>
              <a:t>European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Defence</a:t>
            </a:r>
            <a:r>
              <a:rPr lang="cs-CZ" sz="2200" dirty="0">
                <a:latin typeface="+mj-lt"/>
              </a:rPr>
              <a:t>: Report </a:t>
            </a:r>
            <a:r>
              <a:rPr lang="cs-CZ" sz="2200" dirty="0" err="1">
                <a:latin typeface="+mj-lt"/>
              </a:rPr>
              <a:t>of</a:t>
            </a:r>
            <a:r>
              <a:rPr lang="cs-CZ" sz="2200" dirty="0">
                <a:latin typeface="+mj-lt"/>
              </a:rPr>
              <a:t> a CEPS </a:t>
            </a:r>
            <a:r>
              <a:rPr lang="cs-CZ" sz="2200" dirty="0" err="1">
                <a:latin typeface="+mj-lt"/>
              </a:rPr>
              <a:t>Task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err="1">
                <a:latin typeface="+mj-lt"/>
              </a:rPr>
              <a:t>Force</a:t>
            </a:r>
            <a:r>
              <a:rPr lang="cs-CZ" sz="2200" dirty="0">
                <a:latin typeface="+mj-lt"/>
              </a:rPr>
              <a:t>. </a:t>
            </a:r>
            <a:r>
              <a:rPr lang="cs-CZ" sz="2200" dirty="0" err="1">
                <a:latin typeface="+mj-lt"/>
              </a:rPr>
              <a:t>February</a:t>
            </a:r>
            <a:r>
              <a:rPr lang="cs-CZ" sz="2200" dirty="0">
                <a:latin typeface="+mj-lt"/>
              </a:rPr>
              <a:t> 2015. [cit. </a:t>
            </a:r>
            <a:r>
              <a:rPr lang="cs-CZ" sz="2200" dirty="0" smtClean="0">
                <a:latin typeface="+mj-lt"/>
              </a:rPr>
              <a:t>2017-11-08]. </a:t>
            </a:r>
            <a:r>
              <a:rPr lang="cs-CZ" sz="2200" dirty="0">
                <a:latin typeface="+mj-lt"/>
              </a:rPr>
              <a:t>Dostupné z: </a:t>
            </a:r>
            <a:r>
              <a:rPr lang="cs-CZ" sz="2200" dirty="0">
                <a:latin typeface="+mj-lt"/>
                <a:hlinkClick r:id="rId5"/>
              </a:rPr>
              <a:t>http://</a:t>
            </a:r>
            <a:r>
              <a:rPr lang="cs-CZ" sz="2200" dirty="0" smtClean="0">
                <a:latin typeface="+mj-lt"/>
                <a:hlinkClick r:id="rId5"/>
              </a:rPr>
              <a:t>www.ceps.eu/system/files/TFonEuropeanDefence.pdf</a:t>
            </a:r>
            <a:endParaRPr lang="cs-CZ" sz="2200" dirty="0" smtClean="0">
              <a:latin typeface="+mj-lt"/>
            </a:endParaRPr>
          </a:p>
          <a:p>
            <a:r>
              <a:rPr lang="cs-CZ" sz="2200" dirty="0">
                <a:latin typeface="+mj-lt"/>
              </a:rPr>
              <a:t>ESVA. </a:t>
            </a:r>
            <a:r>
              <a:rPr lang="en-US" sz="2200" dirty="0">
                <a:latin typeface="+mj-lt"/>
              </a:rPr>
              <a:t>The European Union in a changing global </a:t>
            </a:r>
            <a:r>
              <a:rPr lang="en-US" sz="2200" dirty="0" smtClean="0">
                <a:latin typeface="+mj-lt"/>
              </a:rPr>
              <a:t>environment</a:t>
            </a:r>
            <a:r>
              <a:rPr lang="cs-CZ" sz="2200" dirty="0" smtClean="0">
                <a:latin typeface="+mj-lt"/>
              </a:rPr>
              <a:t>. Brusel</a:t>
            </a:r>
            <a:r>
              <a:rPr lang="cs-CZ" sz="2200" dirty="0">
                <a:latin typeface="+mj-lt"/>
              </a:rPr>
              <a:t>, červen 2015. </a:t>
            </a:r>
            <a:r>
              <a:rPr lang="en-US" sz="2200" dirty="0" smtClean="0">
                <a:latin typeface="+mj-lt"/>
              </a:rPr>
              <a:t> </a:t>
            </a:r>
            <a:r>
              <a:rPr lang="cs-CZ" sz="2200" dirty="0">
                <a:latin typeface="+mj-lt"/>
              </a:rPr>
              <a:t>[cit. </a:t>
            </a:r>
            <a:r>
              <a:rPr lang="cs-CZ" sz="2200" smtClean="0">
                <a:latin typeface="+mj-lt"/>
              </a:rPr>
              <a:t>2017-11-08]. </a:t>
            </a:r>
            <a:r>
              <a:rPr lang="cs-CZ" sz="2200" dirty="0" smtClean="0">
                <a:latin typeface="+mj-lt"/>
              </a:rPr>
              <a:t>Dostupné </a:t>
            </a:r>
            <a:r>
              <a:rPr lang="cs-CZ" sz="2200" dirty="0">
                <a:latin typeface="+mj-lt"/>
              </a:rPr>
              <a:t>z: </a:t>
            </a:r>
            <a:r>
              <a:rPr lang="en-US" sz="2200" dirty="0" smtClean="0">
                <a:latin typeface="+mj-lt"/>
                <a:hlinkClick r:id="rId6"/>
              </a:rPr>
              <a:t>http</a:t>
            </a:r>
            <a:r>
              <a:rPr lang="en-US" sz="2200" dirty="0">
                <a:latin typeface="+mj-lt"/>
                <a:hlinkClick r:id="rId6"/>
              </a:rPr>
              <a:t>://eeas.europa.eu/docs/strategic_review/</a:t>
            </a:r>
            <a:r>
              <a:rPr lang="en-US" sz="2400" dirty="0">
                <a:latin typeface="+mj-lt"/>
                <a:hlinkClick r:id="rId6"/>
              </a:rPr>
              <a:t>eu-strategic-review_strategic_review_en.pdf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300" u="sng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1500175"/>
            <a:ext cx="9906000" cy="185681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200" dirty="0" smtClean="0"/>
              <a:t>Děkuji za pozornost</a:t>
            </a:r>
            <a:endParaRPr lang="cs-CZ" sz="5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Ing. Antonín Novotný, Ph.D.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1634" y="5040001"/>
            <a:ext cx="5868386" cy="1758711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Oddělení bezpečnostních studií a analýz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 v Brně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antonin.novotny@unob.cz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+420 973 443 055,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www.cbvss.cz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3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 bwMode="auto">
          <a:xfrm>
            <a:off x="684213" y="4762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5pPr>
            <a:lvl6pPr marL="478908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6pPr>
            <a:lvl7pPr marL="957816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7pPr>
            <a:lvl8pPr marL="1436724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8pPr>
            <a:lvl9pPr marL="1915631" algn="l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cs-CZ" altLang="cs-CZ" sz="4000" smtClean="0">
                <a:latin typeface="Calibri" pitchFamily="34" charset="0"/>
              </a:rPr>
              <a:t/>
            </a:r>
            <a:br>
              <a:rPr lang="cs-CZ" altLang="cs-CZ" sz="4000" smtClean="0">
                <a:latin typeface="Calibri" pitchFamily="34" charset="0"/>
              </a:rPr>
            </a:br>
            <a:endParaRPr lang="cs-CZ" altLang="cs-CZ" sz="4000" smtClean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0" y="5949950"/>
            <a:ext cx="9906000" cy="908050"/>
          </a:xfrm>
          <a:prstGeom prst="rect">
            <a:avLst/>
          </a:prstGeom>
          <a:solidFill>
            <a:srgbClr val="9BBB5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Obrázek 4" descr="Loga ESF bar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08500"/>
            <a:ext cx="64087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0" y="6027738"/>
            <a:ext cx="722788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Operační program Vzdělávání pro konkurenceschopnost</a:t>
            </a:r>
            <a:br>
              <a:rPr lang="cs-CZ" sz="1400" dirty="0">
                <a:solidFill>
                  <a:schemeClr val="bg1"/>
                </a:solidFill>
                <a:latin typeface="+mj-lt"/>
              </a:rPr>
            </a:br>
            <a:r>
              <a:rPr lang="cs-CZ" sz="1400" dirty="0">
                <a:solidFill>
                  <a:schemeClr val="bg1"/>
                </a:solidFill>
                <a:latin typeface="+mj-lt"/>
              </a:rPr>
              <a:t>Název projektu:  Inovace magisterského studijního programu Fakulty ekonomiky a managementu</a:t>
            </a:r>
          </a:p>
          <a:p>
            <a:pPr>
              <a:defRPr/>
            </a:pPr>
            <a:r>
              <a:rPr lang="cs-CZ" sz="1400" dirty="0">
                <a:solidFill>
                  <a:schemeClr val="bg1"/>
                </a:solidFill>
                <a:latin typeface="+mj-lt"/>
              </a:rPr>
              <a:t>Registrační číslo projektu: CZ.1.07/2.2.00/28.0326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341438"/>
            <a:ext cx="9905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Politologie a mezinárodní vztahy</a:t>
            </a:r>
            <a:endParaRPr lang="cs-CZ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s-CZ" sz="3200" dirty="0">
              <a:latin typeface="+mj-lt"/>
            </a:endParaRPr>
          </a:p>
          <a:p>
            <a:pPr algn="ctr">
              <a:defRPr/>
            </a:pPr>
            <a:r>
              <a:rPr lang="cs-CZ" sz="2800" dirty="0"/>
              <a:t>Vývoj, postavení, struktury</a:t>
            </a:r>
            <a:br>
              <a:rPr lang="cs-CZ" sz="2800" dirty="0"/>
            </a:br>
            <a:r>
              <a:rPr lang="cs-CZ" sz="2800" dirty="0"/>
              <a:t>a aktivity EU v oblasti bezpečnosti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3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000" dirty="0" smtClean="0"/>
              <a:t>„Za </a:t>
            </a:r>
            <a:r>
              <a:rPr lang="cs-CZ" sz="4000" dirty="0"/>
              <a:t>všechno může Evropská unie“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Evropská komise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Evropská rada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Evropský parlament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Rada Evropské unie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Soudní dvůr Evropské unie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Rada Evropy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smtClean="0">
                <a:latin typeface="+mj-lt"/>
              </a:rPr>
              <a:t>Evropský soud pro lidská práva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err="1" smtClean="0">
                <a:latin typeface="+mj-lt"/>
              </a:rPr>
              <a:t>Xxxx</a:t>
            </a: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err="1" smtClean="0">
                <a:latin typeface="+mj-lt"/>
              </a:rPr>
              <a:t>Xxxx</a:t>
            </a: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500" dirty="0" err="1" smtClean="0">
                <a:latin typeface="+mj-lt"/>
              </a:rPr>
              <a:t>Xxxx</a:t>
            </a:r>
            <a:r>
              <a:rPr lang="cs-CZ" sz="25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Počátky vojenské integrace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Důvody poválečné vojenskopolitické spolupráce: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Obavy z opětovné remilitarizace Německa (</a:t>
            </a:r>
            <a:r>
              <a:rPr lang="cs-CZ" sz="2300" dirty="0" err="1" smtClean="0">
                <a:latin typeface="+mj-lt"/>
              </a:rPr>
              <a:t>Dunkerqueská</a:t>
            </a:r>
            <a:r>
              <a:rPr lang="cs-CZ" sz="2300" dirty="0" smtClean="0">
                <a:latin typeface="+mj-lt"/>
              </a:rPr>
              <a:t> smlouva 1947)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Obavy z expanzivního rozšiřování sféry vlivu Sovětského svazu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Upevnění pozice na kontinentu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Koordinace při správě a stabilizaci poválečné Evropy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Bruselská smlouva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Datum vzniku: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17. března 1948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 vzniku: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Obavy z expanzivního rozšiřování sféry vlivu Sovětského svazu (Finsko, ČSR)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Účastníci: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Obavy z expanzivního rozšiřování sféry vlivu Sovětského svazu (Finsko, ČSR) Velká Británie, Francie, Belgie, Nizozemí, Lucembursko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Důvod vzniku: Vzniká volná vojenská organizace evropských států, nazvaná Západní unie, která má za cíl poskytování vzájemné pomoci v případě napadení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Bruselská smlouva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Článek V. Bruselské smlouvy: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err="1" smtClean="0">
                <a:latin typeface="+mj-lt"/>
              </a:rPr>
              <a:t>If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any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of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High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Contracting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Parties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should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be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object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of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an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armed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attack</a:t>
            </a:r>
            <a:r>
              <a:rPr lang="cs-CZ" sz="2300" dirty="0" smtClean="0">
                <a:latin typeface="+mj-lt"/>
              </a:rPr>
              <a:t> in </a:t>
            </a:r>
            <a:r>
              <a:rPr lang="cs-CZ" sz="2300" dirty="0" err="1" smtClean="0">
                <a:latin typeface="+mj-lt"/>
              </a:rPr>
              <a:t>Europe</a:t>
            </a:r>
            <a:r>
              <a:rPr lang="cs-CZ" sz="2300" dirty="0" smtClean="0">
                <a:latin typeface="+mj-lt"/>
              </a:rPr>
              <a:t>,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other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High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Contracting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Parties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will</a:t>
            </a:r>
            <a:r>
              <a:rPr lang="cs-CZ" sz="2300" dirty="0" smtClean="0">
                <a:latin typeface="+mj-lt"/>
              </a:rPr>
              <a:t>, in </a:t>
            </a:r>
            <a:r>
              <a:rPr lang="cs-CZ" sz="2300" dirty="0" err="1" smtClean="0">
                <a:latin typeface="+mj-lt"/>
              </a:rPr>
              <a:t>accordance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with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provisions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of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Article</a:t>
            </a:r>
            <a:r>
              <a:rPr lang="cs-CZ" sz="2300" dirty="0" smtClean="0">
                <a:latin typeface="+mj-lt"/>
              </a:rPr>
              <a:t> 51 </a:t>
            </a:r>
            <a:r>
              <a:rPr lang="cs-CZ" sz="2300" dirty="0" err="1" smtClean="0">
                <a:latin typeface="+mj-lt"/>
              </a:rPr>
              <a:t>of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Charter </a:t>
            </a:r>
            <a:r>
              <a:rPr lang="cs-CZ" sz="2300" dirty="0" err="1" smtClean="0">
                <a:latin typeface="+mj-lt"/>
              </a:rPr>
              <a:t>of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United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Nations</a:t>
            </a:r>
            <a:r>
              <a:rPr lang="cs-CZ" sz="2300" dirty="0" smtClean="0">
                <a:latin typeface="+mj-lt"/>
              </a:rPr>
              <a:t>, </a:t>
            </a:r>
            <a:r>
              <a:rPr lang="cs-CZ" sz="2300" dirty="0" err="1" smtClean="0">
                <a:latin typeface="+mj-lt"/>
              </a:rPr>
              <a:t>afford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the</a:t>
            </a:r>
            <a:r>
              <a:rPr lang="cs-CZ" sz="2300" dirty="0" smtClean="0">
                <a:latin typeface="+mj-lt"/>
              </a:rPr>
              <a:t> Party </a:t>
            </a:r>
            <a:r>
              <a:rPr lang="cs-CZ" sz="2300" dirty="0" err="1" smtClean="0">
                <a:latin typeface="+mj-lt"/>
              </a:rPr>
              <a:t>so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attacked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all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military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and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other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aid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and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assistance</a:t>
            </a:r>
            <a:r>
              <a:rPr lang="cs-CZ" sz="2300" dirty="0" smtClean="0">
                <a:latin typeface="+mj-lt"/>
              </a:rPr>
              <a:t> in </a:t>
            </a:r>
            <a:r>
              <a:rPr lang="cs-CZ" sz="2300" dirty="0" err="1" smtClean="0">
                <a:latin typeface="+mj-lt"/>
              </a:rPr>
              <a:t>their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 err="1" smtClean="0">
                <a:latin typeface="+mj-lt"/>
              </a:rPr>
              <a:t>power</a:t>
            </a:r>
            <a:r>
              <a:rPr lang="cs-CZ" sz="2300" dirty="0" smtClean="0">
                <a:latin typeface="+mj-lt"/>
              </a:rPr>
              <a:t>.</a:t>
            </a:r>
          </a:p>
          <a:p>
            <a:pPr marL="636125" lvl="1" indent="-25200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Pokud se některá ze smluvních stran stane cílem ozbrojeného útoku v Evropě, ostatní smluvní strany poskytnou, v souladu s ustanoveními článku 51 Charty OSN, napadené straně veškerou vojenskou a další pomoc a součinnost dle jejich možností.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2762</TotalTime>
  <Words>4783</Words>
  <Application>Microsoft Office PowerPoint</Application>
  <PresentationFormat>A4 (210 x 297 mm)</PresentationFormat>
  <Paragraphs>498</Paragraphs>
  <Slides>52</Slides>
  <Notes>50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Tok</vt:lpstr>
      <vt:lpstr>Prezentace aplikace PowerPoint</vt:lpstr>
      <vt:lpstr>Vývoj, postavení, struktury a aktivity EU v oblasti bezpečnosti</vt:lpstr>
      <vt:lpstr>Cíle přednášky</vt:lpstr>
      <vt:lpstr>Obsah přednášky</vt:lpstr>
      <vt:lpstr>Obsah přednášky</vt:lpstr>
      <vt:lpstr>„Za všechno může Evropská unie“</vt:lpstr>
      <vt:lpstr>Počátky vojenské integrace</vt:lpstr>
      <vt:lpstr>Bruselská smlouva</vt:lpstr>
      <vt:lpstr>Bruselská smlouva</vt:lpstr>
      <vt:lpstr>Evropské obranné společenství</vt:lpstr>
      <vt:lpstr>Západoevropská unie</vt:lpstr>
      <vt:lpstr>Ekonomická vs. vojenská spolupráce</vt:lpstr>
      <vt:lpstr>Změny po skončení studené války</vt:lpstr>
      <vt:lpstr>CFSP - SZBP</vt:lpstr>
      <vt:lpstr>Petersbergské mise</vt:lpstr>
      <vt:lpstr>Příklady plnění petersbergských misí</vt:lpstr>
      <vt:lpstr>Akcelerace SZBP (CFSP) a EBOP (ESDP)</vt:lpstr>
      <vt:lpstr>Akcelerace SZBP (CFSP) a EBOP (ESDP)</vt:lpstr>
      <vt:lpstr>European Headline Goal (2003)</vt:lpstr>
      <vt:lpstr>Headline Force Catalogue (2000)</vt:lpstr>
      <vt:lpstr>European Capability Action Plan - ECAP</vt:lpstr>
      <vt:lpstr>Prezentace aplikace PowerPoint</vt:lpstr>
      <vt:lpstr>Evropská obranná agentura</vt:lpstr>
      <vt:lpstr>Evropská obranná agentura</vt:lpstr>
      <vt:lpstr>Evropská obranná agentura</vt:lpstr>
      <vt:lpstr>European Headline Goal 2010</vt:lpstr>
      <vt:lpstr>Evropská bezpečnostní strategie</vt:lpstr>
      <vt:lpstr>Globální strategie EU pro ZBP (EGS)</vt:lpstr>
      <vt:lpstr>Globální strategie EU pro ZBP (EGS)</vt:lpstr>
      <vt:lpstr>Bojové skupiny EU - EUBG</vt:lpstr>
      <vt:lpstr>Bojové skupiny EU - EUBG</vt:lpstr>
      <vt:lpstr>Bojové skupiny EU - EUBG</vt:lpstr>
      <vt:lpstr>Bojové skupiny EU - EUBG</vt:lpstr>
      <vt:lpstr>Obecná struktura EUBG</vt:lpstr>
      <vt:lpstr>EUBG – možnosti nasazení</vt:lpstr>
      <vt:lpstr>Orgány pro SZBP a EBOP</vt:lpstr>
      <vt:lpstr>Nejvýznamnější mise Evropské unie</vt:lpstr>
      <vt:lpstr>Nejvýznamnější mise Evropské unie</vt:lpstr>
      <vt:lpstr>Evropská unie a NATO</vt:lpstr>
      <vt:lpstr>Evropská unie a NATO</vt:lpstr>
      <vt:lpstr>Berlin+</vt:lpstr>
      <vt:lpstr>EU po Lisabonu</vt:lpstr>
      <vt:lpstr>Prezentace aplikace PowerPoint</vt:lpstr>
      <vt:lpstr>Prezentace aplikace PowerPoint</vt:lpstr>
      <vt:lpstr>EU jako instituce kolektivní obrany?</vt:lpstr>
      <vt:lpstr>  Novodobá historie společných evropských sil</vt:lpstr>
      <vt:lpstr>Společná evropská armáda</vt:lpstr>
      <vt:lpstr>Projekt PESCO</vt:lpstr>
      <vt:lpstr>Shrnutí</vt:lpstr>
      <vt:lpstr>Doporučené studijní zdroje</vt:lpstr>
      <vt:lpstr>Děkuji za pozornost</vt:lpstr>
      <vt:lpstr>Prezentace aplikace PowerPoint</vt:lpstr>
    </vt:vector>
  </TitlesOfParts>
  <Company>Univerzita obrany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Antonín Novotný</dc:creator>
  <cp:lastModifiedBy>Novotný Antonín</cp:lastModifiedBy>
  <cp:revision>890</cp:revision>
  <dcterms:created xsi:type="dcterms:W3CDTF">2009-06-03T09:43:44Z</dcterms:created>
  <dcterms:modified xsi:type="dcterms:W3CDTF">2018-03-07T08:37:51Z</dcterms:modified>
</cp:coreProperties>
</file>