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40"/>
  </p:notesMasterIdLst>
  <p:handoutMasterIdLst>
    <p:handoutMasterId r:id="rId41"/>
  </p:handoutMasterIdLst>
  <p:sldIdLst>
    <p:sldId id="310" r:id="rId2"/>
    <p:sldId id="311" r:id="rId3"/>
    <p:sldId id="312" r:id="rId4"/>
    <p:sldId id="313" r:id="rId5"/>
    <p:sldId id="275" r:id="rId6"/>
    <p:sldId id="314" r:id="rId7"/>
    <p:sldId id="315" r:id="rId8"/>
    <p:sldId id="317" r:id="rId9"/>
    <p:sldId id="297" r:id="rId10"/>
    <p:sldId id="318" r:id="rId11"/>
    <p:sldId id="271" r:id="rId12"/>
    <p:sldId id="299" r:id="rId13"/>
    <p:sldId id="280" r:id="rId14"/>
    <p:sldId id="281" r:id="rId15"/>
    <p:sldId id="338" r:id="rId16"/>
    <p:sldId id="303" r:id="rId17"/>
    <p:sldId id="300" r:id="rId18"/>
    <p:sldId id="301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8" r:id="rId28"/>
    <p:sldId id="329" r:id="rId29"/>
    <p:sldId id="330" r:id="rId30"/>
    <p:sldId id="331" r:id="rId31"/>
    <p:sldId id="335" r:id="rId32"/>
    <p:sldId id="279" r:id="rId33"/>
    <p:sldId id="278" r:id="rId34"/>
    <p:sldId id="304" r:id="rId35"/>
    <p:sldId id="284" r:id="rId36"/>
    <p:sldId id="285" r:id="rId37"/>
    <p:sldId id="286" r:id="rId38"/>
    <p:sldId id="309" r:id="rId39"/>
  </p:sldIdLst>
  <p:sldSz cx="9906000" cy="6858000" type="A4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942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92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AFE71-59FB-412E-9229-7C8EFAAE0730}" type="datetimeFigureOut">
              <a:rPr lang="cs-CZ" smtClean="0"/>
              <a:pPr/>
              <a:t>17.04.2018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927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3CF7B-0468-4787-ABAC-B749AEA6D9A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6970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92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C4219-FEE4-464D-AEBE-A607F4ABD7BB}" type="datetimeFigureOut">
              <a:rPr lang="cs-CZ" smtClean="0"/>
              <a:pPr/>
              <a:t>17.04.2018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927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DB58A-722C-4CDF-9A0E-FF0094CC5B5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53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2813"/>
            <a:endParaRPr lang="en-US" altLang="cs-CZ" smtClean="0"/>
          </a:p>
        </p:txBody>
      </p:sp>
      <p:sp>
        <p:nvSpPr>
          <p:cNvPr id="204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CC8C8-6B85-40E2-ABAC-72B5BCBB5BFC}" type="slidenum">
              <a:rPr lang="cs-CZ" altLang="cs-CZ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DB58A-722C-4CDF-9A0E-FF0094CC5B51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8088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DB58A-722C-4CDF-9A0E-FF0094CC5B51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0799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BIS </a:t>
            </a:r>
            <a:r>
              <a:rPr lang="cs-CZ" dirty="0" smtClean="0"/>
              <a:t>–</a:t>
            </a:r>
            <a:r>
              <a:rPr lang="cs-CZ" baseline="0" dirty="0" smtClean="0"/>
              <a:t> předseda vlády</a:t>
            </a:r>
          </a:p>
          <a:p>
            <a:r>
              <a:rPr lang="cs-CZ" baseline="0" dirty="0" smtClean="0"/>
              <a:t>BRS – 110/1998 - </a:t>
            </a:r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rezident republiky má právo účastnit se schůzí Bezpečnostní rady státu, vyžadovat od ní a jejích členů zprávy a projednávat s ní nebo jejími členy otázky, které patří do jejich působnosti. </a:t>
            </a:r>
          </a:p>
          <a:p>
            <a:r>
              <a:rPr lang="cs-CZ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Členové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v současnosti –  místopředseda (Stropnický - MZV),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prům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obch., obrany, vnitra, zdravotnictví, dopravy, spravedlnosti</a:t>
            </a:r>
          </a:p>
          <a:p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VKZBP –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výb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Pro koordinaci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zahr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Bezp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Pol. (min.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zahr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.); VOP – výbor pro obranné plánování (min. obr. ), VCNP –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výb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Pro civilní nouzové plánování (min. vnitra), VZČ – </a:t>
            </a:r>
            <a:r>
              <a:rPr lang="cs-CZ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výb</a:t>
            </a:r>
            <a:r>
              <a:rPr lang="cs-CZ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Pro zpravodajskou činnost (předseda vlády); VVB – výbor pro vnitřní bezpečnost (min. vnitra); VKB – výbor pro kybernetickou bezpečnost (předseda vlády); ÚKŠ – ústřední krizový štáb – vnější. Hrozba – min. obrany; vnitřní – min. vnitra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BD5672-7F84-4A92-8282-303A3BC8542A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0FAB25-8CD9-4D12-9642-4798B1F974B7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DA8B65-9CD9-4F4D-802D-65E1A08A8535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8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235E09-8D9D-4C69-930A-E6D969534906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algn="ctr"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3269FD-A6AB-4816-A4B0-C00BCA74E5C2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endParaRPr lang="cs-CZ" alt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DB58A-722C-4CDF-9A0E-FF0094CC5B51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274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DB58A-722C-4CDF-9A0E-FF0094CC5B51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8569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33C70-6280-4B72-A6D4-081AE51E2A61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8D1F55-1EEB-40AB-9F5B-1093E0658FC4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89F8F-AB82-499F-8856-D678A2DD5C42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C06F1B-A5A1-488C-A3CF-D268210F2A20}" type="slidenum">
              <a:rPr lang="cs-CZ" altLang="cs-CZ"/>
              <a:pPr/>
              <a:t>25</a:t>
            </a:fld>
            <a:endParaRPr lang="cs-CZ" altLang="cs-CZ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F923F-4E75-4490-B0F9-DABB429D4228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90A416-6FEC-447A-B789-D371E99667E7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D4E3E2-6C30-4007-87D8-5D2F18CA7348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F6C6FD-4636-4BA3-8E36-16EE282F977D}" type="slidenum">
              <a:rPr lang="cs-CZ" altLang="cs-CZ"/>
              <a:pPr/>
              <a:t>29</a:t>
            </a:fld>
            <a:endParaRPr lang="cs-CZ" altLang="cs-CZ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4A3554-104F-4131-89D5-7D36E8A9FBDF}" type="slidenum">
              <a:rPr lang="cs-CZ" altLang="cs-CZ"/>
              <a:pPr/>
              <a:t>30</a:t>
            </a:fld>
            <a:endParaRPr lang="cs-CZ" altLang="cs-CZ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FF9AB3-F4BD-4A9E-897C-3CBEA266438B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cs-CZ" altLang="cs-CZ" sz="800" dirty="0" smtClean="0">
              <a:latin typeface="Courier New" pitchFamily="49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DB58A-722C-4CDF-9A0E-FF0094CC5B51}" type="slidenum">
              <a:rPr lang="cs-CZ" smtClean="0"/>
              <a:pPr/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43512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5052D3-7F99-4B5B-B66B-876AE1A8DCC2}" type="slidenum">
              <a:rPr lang="cs-CZ" altLang="cs-CZ"/>
              <a:pPr/>
              <a:t>34</a:t>
            </a:fld>
            <a:endParaRPr lang="cs-CZ" altLang="cs-CZ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endParaRPr lang="cs-CZ" altLang="cs-CZ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2813"/>
            <a:endParaRPr lang="en-US" altLang="cs-CZ" smtClean="0"/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FB7AC-B573-4927-994B-DE92F34A0E11}" type="slidenum">
              <a:rPr lang="cs-CZ" altLang="cs-CZ"/>
              <a:pPr/>
              <a:t>38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58CAE-7F6D-4F19-9148-D1FDD0F93966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91574-3F1F-48E6-AB13-D17E129F25C8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67863D-17AF-4F0E-B065-96A2FA53927C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DB58A-722C-4CDF-9A0E-FF0094CC5B51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2744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DB58A-722C-4CDF-9A0E-FF0094CC5B51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37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4/17/2018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4617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00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18632" y="1972856"/>
            <a:ext cx="407098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4/17/2018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4617B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4/17/2018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5032115" y="185976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5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872972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429566" y="1108077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671145" y="5359769"/>
            <a:ext cx="168402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0400" y="1176999"/>
            <a:ext cx="2397252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750300" y="6356361"/>
            <a:ext cx="660400" cy="365125"/>
          </a:xfrm>
        </p:spPr>
        <p:txBody>
          <a:bodyPr/>
          <a:lstStyle/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10319" y="5816600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746625" y="6219836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10319" y="-7144"/>
            <a:ext cx="9926638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746625" y="-7144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95300" y="1935480"/>
            <a:ext cx="89154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4/17/2018</a:t>
            </a:fld>
            <a:endParaRPr lang="en-US" dirty="0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889250" y="6356361"/>
            <a:ext cx="36322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585200" y="6356361"/>
            <a:ext cx="8255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Skupina 1"/>
          <p:cNvGrpSpPr/>
          <p:nvPr/>
        </p:nvGrpSpPr>
        <p:grpSpPr>
          <a:xfrm>
            <a:off x="-20602" y="202408"/>
            <a:ext cx="9945594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800002"/>
            <a:ext cx="9906000" cy="185681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Bezpečnostní systém ČR</a:t>
            </a:r>
            <a:br>
              <a:rPr lang="cs-CZ" dirty="0" smtClean="0"/>
            </a:br>
            <a:endParaRPr lang="cs-CZ" sz="3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4392614"/>
            <a:ext cx="9906000" cy="5111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lIns="95782" tIns="47891" rIns="95782" bIns="47891">
            <a:spAutoFit/>
          </a:bodyPr>
          <a:lstStyle/>
          <a:p>
            <a:pPr algn="ctr" eaLnBrk="1" hangingPunct="1">
              <a:defRPr/>
            </a:pPr>
            <a:r>
              <a:rPr lang="cs-CZ" sz="2700" b="1" dirty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Mgr. et Mgr. Jakub </a:t>
            </a:r>
            <a:r>
              <a:rPr lang="cs-CZ" sz="2700" b="1" dirty="0" smtClean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Fučík, Ph.D.</a:t>
            </a:r>
            <a:endParaRPr lang="cs-CZ" sz="2700" b="1" dirty="0">
              <a:solidFill>
                <a:schemeClr val="bg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6946" y="5040313"/>
            <a:ext cx="6461258" cy="1204713"/>
          </a:xfrm>
          <a:prstGeom prst="rect">
            <a:avLst/>
          </a:prstGeom>
          <a:noFill/>
        </p:spPr>
        <p:txBody>
          <a:bodyPr lIns="95782" tIns="47891" rIns="95782" bIns="47891">
            <a:spAutoFit/>
          </a:bodyPr>
          <a:lstStyle/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Centrum bezpečnostních a vojenskostrategických studií</a:t>
            </a:r>
          </a:p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Univerzita obrany</a:t>
            </a:r>
          </a:p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Kounicova 65</a:t>
            </a:r>
          </a:p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662 10 Brno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40" y="334964"/>
            <a:ext cx="8815652" cy="6572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cs-CZ" sz="3200" b="1" dirty="0">
                <a:solidFill>
                  <a:schemeClr val="tx1"/>
                </a:solidFill>
              </a:rPr>
              <a:t>Místo a obsah bezpečnostní politiky</a:t>
            </a:r>
            <a:r>
              <a:rPr lang="cs-CZ" sz="4000" b="1" i="1" dirty="0">
                <a:solidFill>
                  <a:schemeClr val="tx1"/>
                </a:solidFill>
              </a:rPr>
              <a:t/>
            </a:r>
            <a:br>
              <a:rPr lang="cs-CZ" sz="4000" b="1" i="1" dirty="0">
                <a:solidFill>
                  <a:schemeClr val="tx1"/>
                </a:solidFill>
              </a:rPr>
            </a:br>
            <a:endParaRPr lang="cs-CZ" sz="1900" b="1" i="1" dirty="0">
              <a:solidFill>
                <a:schemeClr val="tx1"/>
              </a:solidFill>
            </a:endParaRPr>
          </a:p>
        </p:txBody>
      </p:sp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742950" y="1905000"/>
            <a:ext cx="8337550" cy="4572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cs-CZ" altLang="cs-CZ" sz="2800" b="1">
                <a:solidFill>
                  <a:srgbClr val="DBF5F9"/>
                </a:solidFill>
                <a:latin typeface="Arial" charset="0"/>
              </a:rPr>
              <a:t>                   </a:t>
            </a:r>
            <a:r>
              <a:rPr lang="cs-CZ" altLang="cs-CZ" sz="2400" b="1">
                <a:solidFill>
                  <a:srgbClr val="000000"/>
                </a:solidFill>
                <a:latin typeface="Arial" charset="0"/>
              </a:rPr>
              <a:t>Vládní politika</a:t>
            </a:r>
          </a:p>
          <a:p>
            <a:pPr eaLnBrk="1" hangingPunct="1"/>
            <a:endParaRPr lang="cs-CZ" altLang="cs-CZ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cs-CZ" altLang="cs-CZ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r>
              <a:rPr lang="cs-CZ" altLang="cs-CZ" sz="2400">
                <a:solidFill>
                  <a:srgbClr val="000000"/>
                </a:solidFill>
                <a:latin typeface="Times New Roman" pitchFamily="18" charset="0"/>
              </a:rPr>
              <a:t>	   </a:t>
            </a:r>
          </a:p>
          <a:p>
            <a:pPr eaLnBrk="1" hangingPunct="1"/>
            <a:endParaRPr lang="cs-CZ" altLang="cs-CZ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cs-CZ" altLang="cs-CZ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cs-CZ" altLang="cs-CZ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cs-CZ" altLang="cs-CZ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cs-CZ" altLang="cs-CZ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cs-CZ" altLang="cs-CZ" sz="2400">
              <a:solidFill>
                <a:srgbClr val="000000"/>
              </a:solidFill>
              <a:latin typeface="Times New Roman" pitchFamily="18" charset="0"/>
            </a:endParaRPr>
          </a:p>
          <a:p>
            <a:pPr eaLnBrk="1" hangingPunct="1"/>
            <a:endParaRPr lang="cs-CZ" alt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2146300" y="2819400"/>
            <a:ext cx="6356350" cy="3429000"/>
          </a:xfrm>
          <a:prstGeom prst="ellipse">
            <a:avLst/>
          </a:prstGeom>
          <a:solidFill>
            <a:srgbClr val="C0C0C0"/>
          </a:solidFill>
          <a:ln w="76200" cmpd="tri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cs-CZ" sz="2800" b="1" dirty="0">
              <a:solidFill>
                <a:srgbClr val="DBF5F9"/>
              </a:solidFill>
              <a:latin typeface="Arial" charset="0"/>
            </a:endParaRPr>
          </a:p>
          <a:p>
            <a:pPr algn="ctr" eaLnBrk="1" hangingPunct="1">
              <a:defRPr/>
            </a:pPr>
            <a:r>
              <a:rPr lang="cs-CZ" b="1" dirty="0">
                <a:solidFill>
                  <a:srgbClr val="FF3399"/>
                </a:solidFill>
                <a:latin typeface="Arial" charset="0"/>
              </a:rPr>
              <a:t>  </a:t>
            </a:r>
            <a:r>
              <a:rPr lang="cs-CZ" b="1" u="sng" dirty="0">
                <a:solidFill>
                  <a:prstClr val="white"/>
                </a:solidFill>
                <a:latin typeface="Arial" charset="0"/>
              </a:rPr>
              <a:t>Bezpečnostní politika</a:t>
            </a:r>
          </a:p>
          <a:p>
            <a:pPr algn="ctr" eaLnBrk="1" hangingPunct="1">
              <a:defRPr/>
            </a:pPr>
            <a:endParaRPr lang="cs-CZ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cs-CZ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cs-CZ" sz="2800" b="1" dirty="0">
              <a:solidFill>
                <a:srgbClr val="DBF5F9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cs-CZ" sz="2800" b="1" dirty="0">
              <a:solidFill>
                <a:srgbClr val="DBF5F9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cs-CZ" sz="2800" b="1" dirty="0">
              <a:solidFill>
                <a:srgbClr val="DBF5F9"/>
              </a:solidFill>
              <a:latin typeface="Arial" charset="0"/>
            </a:endParaRPr>
          </a:p>
          <a:p>
            <a:pPr algn="ctr" eaLnBrk="1" hangingPunct="1">
              <a:defRPr/>
            </a:pPr>
            <a:endParaRPr lang="cs-CZ" sz="2800" b="1" dirty="0">
              <a:solidFill>
                <a:srgbClr val="DBF5F9"/>
              </a:solidFill>
              <a:latin typeface="Arial" charset="0"/>
            </a:endParaRPr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5030392" y="3933825"/>
            <a:ext cx="3042311" cy="935038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cs-CZ" b="1" dirty="0">
              <a:solidFill>
                <a:srgbClr val="DBF5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cs-CZ" b="1" dirty="0">
                <a:solidFill>
                  <a:srgbClr val="DBF5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sz="1800" b="1" dirty="0">
                <a:latin typeface="Arial" charset="0"/>
              </a:rPr>
              <a:t>Politika vnitřní 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cs-CZ" sz="1800" b="1" dirty="0">
                <a:latin typeface="Arial" charset="0"/>
              </a:rPr>
              <a:t>  bezpečnosti</a:t>
            </a:r>
          </a:p>
          <a:p>
            <a:pPr algn="ctr" eaLnBrk="1" hangingPunct="1">
              <a:defRPr/>
            </a:pPr>
            <a:endParaRPr lang="cs-CZ" sz="1800" b="1" dirty="0">
              <a:solidFill>
                <a:srgbClr val="DBF5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endParaRPr lang="cs-CZ" sz="1800" b="1" dirty="0">
              <a:solidFill>
                <a:srgbClr val="DBF5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822" name="Oval 6"/>
          <p:cNvSpPr>
            <a:spLocks noChangeArrowheads="1"/>
          </p:cNvSpPr>
          <p:nvPr/>
        </p:nvSpPr>
        <p:spPr bwMode="auto">
          <a:xfrm>
            <a:off x="2889251" y="4365626"/>
            <a:ext cx="2844535" cy="968375"/>
          </a:xfrm>
          <a:prstGeom prst="ellipse">
            <a:avLst/>
          </a:prstGeom>
          <a:solidFill>
            <a:srgbClr val="00FF00"/>
          </a:solidFill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cs-CZ" altLang="cs-CZ" sz="2400" b="1">
              <a:solidFill>
                <a:srgbClr val="85DFD0"/>
              </a:solidFill>
              <a:latin typeface="Arial" charset="0"/>
            </a:endParaRPr>
          </a:p>
          <a:p>
            <a:pPr algn="ctr" eaLnBrk="1" hangingPunct="1"/>
            <a:endParaRPr lang="cs-CZ" altLang="cs-CZ" sz="2400" b="1">
              <a:solidFill>
                <a:srgbClr val="DBF5F9"/>
              </a:solidFill>
              <a:latin typeface="Arial" charset="0"/>
            </a:endParaRPr>
          </a:p>
          <a:p>
            <a:pPr algn="ctr" eaLnBrk="1" hangingPunct="1"/>
            <a:endParaRPr lang="cs-CZ" altLang="cs-CZ" sz="2400" b="1">
              <a:solidFill>
                <a:srgbClr val="DBF5F9"/>
              </a:solidFill>
              <a:latin typeface="Arial" charset="0"/>
            </a:endParaRPr>
          </a:p>
          <a:p>
            <a:pPr algn="ctr" eaLnBrk="1" hangingPunct="1"/>
            <a:r>
              <a:rPr lang="cs-CZ" altLang="cs-CZ" sz="1800" b="1">
                <a:solidFill>
                  <a:srgbClr val="DBF5F9"/>
                </a:solidFill>
                <a:latin typeface="Arial" charset="0"/>
              </a:rPr>
              <a:t>Obranná politika</a:t>
            </a:r>
            <a:r>
              <a:rPr lang="cs-CZ" altLang="cs-CZ" sz="2400" b="1">
                <a:solidFill>
                  <a:srgbClr val="DBF5F9"/>
                </a:solidFill>
                <a:latin typeface="Arial" charset="0"/>
              </a:rPr>
              <a:t>  </a:t>
            </a:r>
          </a:p>
          <a:p>
            <a:pPr algn="ctr" eaLnBrk="1" hangingPunct="1"/>
            <a:endParaRPr lang="cs-CZ" altLang="cs-CZ" sz="2400" b="1">
              <a:solidFill>
                <a:srgbClr val="85DFD0"/>
              </a:solidFill>
              <a:latin typeface="Arial" charset="0"/>
            </a:endParaRPr>
          </a:p>
          <a:p>
            <a:pPr algn="ctr" eaLnBrk="1" hangingPunct="1"/>
            <a:endParaRPr lang="cs-CZ" altLang="cs-CZ" sz="2400" b="1">
              <a:solidFill>
                <a:srgbClr val="85DFD0"/>
              </a:solidFill>
              <a:latin typeface="Arial" charset="0"/>
            </a:endParaRPr>
          </a:p>
          <a:p>
            <a:pPr algn="ctr" eaLnBrk="1" hangingPunct="1"/>
            <a:endParaRPr lang="cs-CZ" altLang="cs-CZ" sz="2400" b="1">
              <a:solidFill>
                <a:srgbClr val="85DFD0"/>
              </a:solidFill>
              <a:latin typeface="Arial" charset="0"/>
            </a:endParaRPr>
          </a:p>
        </p:txBody>
      </p:sp>
      <p:sp>
        <p:nvSpPr>
          <p:cNvPr id="34823" name="Oval 7"/>
          <p:cNvSpPr>
            <a:spLocks noChangeArrowheads="1"/>
          </p:cNvSpPr>
          <p:nvPr/>
        </p:nvSpPr>
        <p:spPr bwMode="auto">
          <a:xfrm>
            <a:off x="5149056" y="4800601"/>
            <a:ext cx="2806700" cy="9366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cs-CZ" altLang="cs-CZ" sz="1800" b="1">
                <a:latin typeface="Arial" charset="0"/>
              </a:rPr>
              <a:t>Zahraniční politika</a:t>
            </a:r>
            <a:r>
              <a:rPr lang="cs-CZ" altLang="cs-CZ" sz="2400" b="1">
                <a:latin typeface="Arial" charset="0"/>
              </a:rPr>
              <a:t> </a:t>
            </a:r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1816100" y="2743200"/>
            <a:ext cx="2393950" cy="8382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cs-CZ" sz="1800" dirty="0">
              <a:solidFill>
                <a:srgbClr val="DBF5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cs-CZ" sz="1800" dirty="0">
                <a:solidFill>
                  <a:srgbClr val="DBF5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Hospodářská</a:t>
            </a:r>
          </a:p>
          <a:p>
            <a:pPr algn="ctr" eaLnBrk="1" hangingPunct="1">
              <a:defRPr/>
            </a:pPr>
            <a:r>
              <a:rPr lang="cs-CZ" sz="1800" dirty="0">
                <a:solidFill>
                  <a:srgbClr val="DBF5F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politika</a:t>
            </a:r>
          </a:p>
          <a:p>
            <a:pPr algn="ctr" eaLnBrk="1" hangingPunct="1">
              <a:defRPr/>
            </a:pPr>
            <a:endParaRPr lang="cs-CZ" sz="1800" dirty="0">
              <a:solidFill>
                <a:srgbClr val="DBF5F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1209014" y="3357563"/>
            <a:ext cx="1637242" cy="576262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cs-CZ" altLang="cs-CZ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26" name="Oval 10"/>
          <p:cNvSpPr>
            <a:spLocks noChangeArrowheads="1"/>
          </p:cNvSpPr>
          <p:nvPr/>
        </p:nvSpPr>
        <p:spPr bwMode="auto">
          <a:xfrm>
            <a:off x="1052513" y="3716339"/>
            <a:ext cx="1482460" cy="504825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cs-CZ" altLang="cs-CZ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27" name="Oval 11"/>
          <p:cNvSpPr>
            <a:spLocks noChangeArrowheads="1"/>
          </p:cNvSpPr>
          <p:nvPr/>
        </p:nvSpPr>
        <p:spPr bwMode="auto">
          <a:xfrm>
            <a:off x="908050" y="4038600"/>
            <a:ext cx="1159140" cy="5334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cs-CZ" altLang="cs-CZ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28" name="Oval 12"/>
          <p:cNvSpPr>
            <a:spLocks noChangeArrowheads="1"/>
          </p:cNvSpPr>
          <p:nvPr/>
        </p:nvSpPr>
        <p:spPr bwMode="auto">
          <a:xfrm>
            <a:off x="1052513" y="4419600"/>
            <a:ext cx="780785" cy="381000"/>
          </a:xfrm>
          <a:prstGeom prst="ellipse">
            <a:avLst/>
          </a:prstGeom>
          <a:solidFill>
            <a:srgbClr val="FFFF99"/>
          </a:solidFill>
          <a:ln w="19050">
            <a:solidFill>
              <a:schemeClr val="bg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cs-CZ" altLang="cs-CZ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29" name="Rectangle 14"/>
          <p:cNvSpPr>
            <a:spLocks noChangeArrowheads="1"/>
          </p:cNvSpPr>
          <p:nvPr/>
        </p:nvSpPr>
        <p:spPr bwMode="auto">
          <a:xfrm>
            <a:off x="330200" y="1752600"/>
            <a:ext cx="9163050" cy="48768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endParaRPr lang="cs-CZ" altLang="cs-CZ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4830" name="AutoShape 17"/>
          <p:cNvSpPr>
            <a:spLocks noChangeArrowheads="1"/>
          </p:cNvSpPr>
          <p:nvPr/>
        </p:nvSpPr>
        <p:spPr bwMode="auto">
          <a:xfrm>
            <a:off x="6356350" y="990601"/>
            <a:ext cx="3136900" cy="422275"/>
          </a:xfrm>
          <a:prstGeom prst="wedgeRectCallout">
            <a:avLst>
              <a:gd name="adj1" fmla="val -20560"/>
              <a:gd name="adj2" fmla="val 117292"/>
            </a:avLst>
          </a:prstGeom>
          <a:solidFill>
            <a:schemeClr val="tx2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75000"/>
              </a:lnSpc>
            </a:pPr>
            <a:r>
              <a:rPr lang="cs-CZ" altLang="cs-CZ" sz="1600" b="1">
                <a:solidFill>
                  <a:srgbClr val="000000"/>
                </a:solidFill>
                <a:latin typeface="Arial" charset="0"/>
              </a:rPr>
              <a:t>Právní a spojenecký rámec</a:t>
            </a:r>
          </a:p>
        </p:txBody>
      </p:sp>
      <p:sp>
        <p:nvSpPr>
          <p:cNvPr id="34831" name="AutoShape 18"/>
          <p:cNvSpPr>
            <a:spLocks noChangeArrowheads="1"/>
          </p:cNvSpPr>
          <p:nvPr/>
        </p:nvSpPr>
        <p:spPr bwMode="auto">
          <a:xfrm>
            <a:off x="330201" y="990601"/>
            <a:ext cx="2204773" cy="422275"/>
          </a:xfrm>
          <a:prstGeom prst="wedgeRectCallout">
            <a:avLst>
              <a:gd name="adj1" fmla="val 42199"/>
              <a:gd name="adj2" fmla="val 376315"/>
            </a:avLst>
          </a:prstGeom>
          <a:solidFill>
            <a:schemeClr val="tx2"/>
          </a:solidFill>
          <a:ln w="254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75000"/>
              </a:lnSpc>
            </a:pPr>
            <a:r>
              <a:rPr lang="cs-CZ" altLang="cs-CZ" sz="1600" b="1">
                <a:solidFill>
                  <a:srgbClr val="000000"/>
                </a:solidFill>
                <a:latin typeface="Arial" charset="0"/>
              </a:rPr>
              <a:t>Ostatní politiky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4600" y="685804"/>
            <a:ext cx="52578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solidFill>
                  <a:srgbClr val="04617B"/>
                </a:solidFill>
                <a:latin typeface="Calibri"/>
                <a:cs typeface="Calibri"/>
              </a:rPr>
              <a:t>B</a:t>
            </a:r>
            <a:r>
              <a:rPr sz="4000" b="1" spc="-40" dirty="0">
                <a:solidFill>
                  <a:srgbClr val="04617B"/>
                </a:solidFill>
                <a:latin typeface="Calibri"/>
                <a:cs typeface="Calibri"/>
              </a:rPr>
              <a:t>e</a:t>
            </a:r>
            <a:r>
              <a:rPr sz="4000" b="1" dirty="0">
                <a:solidFill>
                  <a:srgbClr val="04617B"/>
                </a:solidFill>
                <a:latin typeface="Calibri"/>
                <a:cs typeface="Calibri"/>
              </a:rPr>
              <a:t>z</a:t>
            </a:r>
            <a:r>
              <a:rPr sz="4000" b="1" spc="-5" dirty="0">
                <a:solidFill>
                  <a:srgbClr val="04617B"/>
                </a:solidFill>
                <a:latin typeface="Calibri"/>
                <a:cs typeface="Calibri"/>
              </a:rPr>
              <a:t>pe</a:t>
            </a:r>
            <a:r>
              <a:rPr sz="4000" b="1" dirty="0">
                <a:solidFill>
                  <a:srgbClr val="04617B"/>
                </a:solidFill>
                <a:latin typeface="Calibri"/>
                <a:cs typeface="Calibri"/>
              </a:rPr>
              <a:t>č</a:t>
            </a:r>
            <a:r>
              <a:rPr sz="4000" b="1" spc="-5" dirty="0">
                <a:solidFill>
                  <a:srgbClr val="04617B"/>
                </a:solidFill>
                <a:latin typeface="Calibri"/>
                <a:cs typeface="Calibri"/>
              </a:rPr>
              <a:t>n</a:t>
            </a:r>
            <a:r>
              <a:rPr sz="4000" b="1" dirty="0">
                <a:solidFill>
                  <a:srgbClr val="04617B"/>
                </a:solidFill>
                <a:latin typeface="Calibri"/>
                <a:cs typeface="Calibri"/>
              </a:rPr>
              <a:t>o</a:t>
            </a:r>
            <a:r>
              <a:rPr sz="4000" b="1" spc="-35" dirty="0">
                <a:solidFill>
                  <a:srgbClr val="04617B"/>
                </a:solidFill>
                <a:latin typeface="Calibri"/>
                <a:cs typeface="Calibri"/>
              </a:rPr>
              <a:t>s</a:t>
            </a:r>
            <a:r>
              <a:rPr sz="4000" b="1" dirty="0">
                <a:solidFill>
                  <a:srgbClr val="04617B"/>
                </a:solidFill>
                <a:latin typeface="Calibri"/>
                <a:cs typeface="Calibri"/>
              </a:rPr>
              <a:t>t</a:t>
            </a:r>
            <a:r>
              <a:rPr sz="4000" b="1" spc="-5" dirty="0">
                <a:solidFill>
                  <a:srgbClr val="04617B"/>
                </a:solidFill>
                <a:latin typeface="Calibri"/>
                <a:cs typeface="Calibri"/>
              </a:rPr>
              <a:t>n</a:t>
            </a:r>
            <a:r>
              <a:rPr sz="4000" b="1" dirty="0">
                <a:solidFill>
                  <a:srgbClr val="04617B"/>
                </a:solidFill>
                <a:latin typeface="Calibri"/>
                <a:cs typeface="Calibri"/>
              </a:rPr>
              <a:t>í</a:t>
            </a:r>
            <a:r>
              <a:rPr sz="4000" b="1" spc="-15" dirty="0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sz="4000" b="1" spc="-45" dirty="0">
                <a:solidFill>
                  <a:srgbClr val="04617B"/>
                </a:solidFill>
                <a:latin typeface="Calibri"/>
                <a:cs typeface="Calibri"/>
              </a:rPr>
              <a:t>s</a:t>
            </a:r>
            <a:r>
              <a:rPr sz="4000" b="1" spc="-35" dirty="0">
                <a:solidFill>
                  <a:srgbClr val="04617B"/>
                </a:solidFill>
                <a:latin typeface="Calibri"/>
                <a:cs typeface="Calibri"/>
              </a:rPr>
              <a:t>yst</a:t>
            </a:r>
            <a:r>
              <a:rPr sz="4000" b="1" spc="-5" dirty="0">
                <a:solidFill>
                  <a:srgbClr val="04617B"/>
                </a:solidFill>
                <a:latin typeface="Calibri"/>
                <a:cs typeface="Calibri"/>
              </a:rPr>
              <a:t>é</a:t>
            </a:r>
            <a:r>
              <a:rPr sz="4000" b="1" dirty="0">
                <a:solidFill>
                  <a:srgbClr val="04617B"/>
                </a:solidFill>
                <a:latin typeface="Calibri"/>
                <a:cs typeface="Calibri"/>
              </a:rPr>
              <a:t>m</a:t>
            </a:r>
            <a:r>
              <a:rPr sz="4000" b="1" spc="-30" dirty="0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4617B"/>
                </a:solidFill>
                <a:latin typeface="Calibri"/>
                <a:cs typeface="Calibri"/>
              </a:rPr>
              <a:t>ČR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384" y="1458555"/>
            <a:ext cx="8870416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11430" indent="-286385" algn="just">
              <a:lnSpc>
                <a:spcPct val="100000"/>
              </a:lnSpc>
              <a:buClr>
                <a:srgbClr val="0BD0D9"/>
              </a:buClr>
              <a:buSzPct val="93750"/>
              <a:buFont typeface="Wingdings 2"/>
              <a:buChar char=""/>
              <a:tabLst>
                <a:tab pos="299720" algn="l"/>
              </a:tabLst>
            </a:pPr>
            <a:r>
              <a:rPr sz="2400" spc="-35" dirty="0">
                <a:latin typeface="+mj-lt"/>
                <a:cs typeface="Constantia"/>
              </a:rPr>
              <a:t>J</a:t>
            </a:r>
            <a:r>
              <a:rPr sz="2400" dirty="0">
                <a:latin typeface="+mj-lt"/>
                <a:cs typeface="Constantia"/>
              </a:rPr>
              <a:t>e</a:t>
            </a:r>
            <a:r>
              <a:rPr sz="2400" spc="130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t</a:t>
            </a:r>
            <a:r>
              <a:rPr sz="2400" spc="-60" dirty="0">
                <a:latin typeface="+mj-lt"/>
                <a:cs typeface="Constantia"/>
              </a:rPr>
              <a:t>v</a:t>
            </a:r>
            <a:r>
              <a:rPr sz="2400" spc="-5" dirty="0">
                <a:latin typeface="+mj-lt"/>
                <a:cs typeface="Constantia"/>
              </a:rPr>
              <a:t>o</a:t>
            </a:r>
            <a:r>
              <a:rPr sz="2400" spc="-35" dirty="0">
                <a:latin typeface="+mj-lt"/>
                <a:cs typeface="Constantia"/>
              </a:rPr>
              <a:t>ř</a:t>
            </a:r>
            <a:r>
              <a:rPr sz="2400" dirty="0">
                <a:latin typeface="+mj-lt"/>
                <a:cs typeface="Constantia"/>
              </a:rPr>
              <a:t>en</a:t>
            </a:r>
            <a:r>
              <a:rPr sz="2400" spc="145" dirty="0">
                <a:latin typeface="+mj-lt"/>
                <a:cs typeface="Constantia"/>
              </a:rPr>
              <a:t> </a:t>
            </a:r>
            <a:r>
              <a:rPr sz="2400" spc="-15" dirty="0">
                <a:latin typeface="+mj-lt"/>
                <a:cs typeface="Constantia"/>
              </a:rPr>
              <a:t>p</a:t>
            </a:r>
            <a:r>
              <a:rPr sz="2400" spc="50" dirty="0">
                <a:latin typeface="+mj-lt"/>
                <a:cs typeface="Constantia"/>
              </a:rPr>
              <a:t>r</a:t>
            </a:r>
            <a:r>
              <a:rPr sz="2400" spc="-20" dirty="0">
                <a:latin typeface="+mj-lt"/>
                <a:cs typeface="Constantia"/>
              </a:rPr>
              <a:t>v</a:t>
            </a:r>
            <a:r>
              <a:rPr sz="2400" dirty="0">
                <a:latin typeface="+mj-lt"/>
                <a:cs typeface="Constantia"/>
              </a:rPr>
              <a:t>k</a:t>
            </a:r>
            <a:r>
              <a:rPr sz="2400" spc="-220" dirty="0">
                <a:latin typeface="+mj-lt"/>
                <a:cs typeface="Constantia"/>
              </a:rPr>
              <a:t>y</a:t>
            </a:r>
            <a:r>
              <a:rPr sz="2400" dirty="0">
                <a:latin typeface="+mj-lt"/>
                <a:cs typeface="Constantia"/>
              </a:rPr>
              <a:t>,</a:t>
            </a:r>
            <a:r>
              <a:rPr sz="2400" spc="185" dirty="0">
                <a:latin typeface="+mj-lt"/>
                <a:cs typeface="Constantia"/>
              </a:rPr>
              <a:t> </a:t>
            </a:r>
            <a:r>
              <a:rPr sz="2400" dirty="0" err="1">
                <a:latin typeface="+mj-lt"/>
                <a:cs typeface="Constantia"/>
              </a:rPr>
              <a:t>jeji</a:t>
            </a:r>
            <a:r>
              <a:rPr sz="2400" spc="-5" dirty="0" err="1">
                <a:latin typeface="+mj-lt"/>
                <a:cs typeface="Constantia"/>
              </a:rPr>
              <a:t>c</a:t>
            </a:r>
            <a:r>
              <a:rPr sz="2400" dirty="0" err="1">
                <a:latin typeface="+mj-lt"/>
                <a:cs typeface="Constantia"/>
              </a:rPr>
              <a:t>hž</a:t>
            </a:r>
            <a:r>
              <a:rPr sz="2400" spc="185" dirty="0">
                <a:latin typeface="+mj-lt"/>
                <a:cs typeface="Constantia"/>
              </a:rPr>
              <a:t> </a:t>
            </a:r>
            <a:r>
              <a:rPr sz="2400" spc="-50" dirty="0" err="1" smtClean="0">
                <a:latin typeface="+mj-lt"/>
                <a:cs typeface="Constantia"/>
              </a:rPr>
              <a:t>k</a:t>
            </a:r>
            <a:r>
              <a:rPr sz="2400" spc="-5" dirty="0" err="1" smtClean="0">
                <a:latin typeface="+mj-lt"/>
                <a:cs typeface="Constantia"/>
              </a:rPr>
              <a:t>om</a:t>
            </a:r>
            <a:r>
              <a:rPr sz="2400" dirty="0" err="1" smtClean="0">
                <a:latin typeface="+mj-lt"/>
                <a:cs typeface="Constantia"/>
              </a:rPr>
              <a:t>pe</a:t>
            </a:r>
            <a:r>
              <a:rPr sz="2400" spc="-35" dirty="0" err="1" smtClean="0">
                <a:latin typeface="+mj-lt"/>
                <a:cs typeface="Constantia"/>
              </a:rPr>
              <a:t>t</a:t>
            </a:r>
            <a:r>
              <a:rPr sz="2400" spc="-10" dirty="0" err="1" smtClean="0">
                <a:latin typeface="+mj-lt"/>
                <a:cs typeface="Constantia"/>
              </a:rPr>
              <a:t>e</a:t>
            </a:r>
            <a:r>
              <a:rPr sz="2400" spc="-5" dirty="0" err="1" smtClean="0">
                <a:latin typeface="+mj-lt"/>
                <a:cs typeface="Constantia"/>
              </a:rPr>
              <a:t>n</a:t>
            </a:r>
            <a:r>
              <a:rPr sz="2400" spc="-55" dirty="0" err="1" smtClean="0">
                <a:latin typeface="+mj-lt"/>
                <a:cs typeface="Constantia"/>
              </a:rPr>
              <a:t>c</a:t>
            </a:r>
            <a:r>
              <a:rPr sz="2400" dirty="0" err="1" smtClean="0">
                <a:latin typeface="+mj-lt"/>
                <a:cs typeface="Constantia"/>
              </a:rPr>
              <a:t>e</a:t>
            </a:r>
            <a:r>
              <a:rPr lang="cs-CZ" sz="2400" spc="130" dirty="0">
                <a:latin typeface="+mj-lt"/>
                <a:cs typeface="Constantia"/>
              </a:rPr>
              <a:t> </a:t>
            </a:r>
            <a:r>
              <a:rPr sz="2400" dirty="0" err="1" smtClean="0">
                <a:latin typeface="+mj-lt"/>
                <a:cs typeface="Constantia"/>
              </a:rPr>
              <a:t>j</a:t>
            </a:r>
            <a:r>
              <a:rPr sz="2400" spc="10" dirty="0" err="1" smtClean="0">
                <a:latin typeface="+mj-lt"/>
                <a:cs typeface="Constantia"/>
              </a:rPr>
              <a:t>s</a:t>
            </a:r>
            <a:r>
              <a:rPr sz="2400" spc="-5" dirty="0" err="1" smtClean="0">
                <a:latin typeface="+mj-lt"/>
                <a:cs typeface="Constantia"/>
              </a:rPr>
              <a:t>o</a:t>
            </a:r>
            <a:r>
              <a:rPr sz="2400" dirty="0" err="1" smtClean="0">
                <a:latin typeface="+mj-lt"/>
                <a:cs typeface="Constantia"/>
              </a:rPr>
              <a:t>u</a:t>
            </a:r>
            <a:r>
              <a:rPr sz="2400" spc="165" dirty="0" smtClean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sta</a:t>
            </a:r>
            <a:r>
              <a:rPr sz="2400" spc="-5" dirty="0">
                <a:latin typeface="+mj-lt"/>
                <a:cs typeface="Constantia"/>
              </a:rPr>
              <a:t>n</a:t>
            </a:r>
            <a:r>
              <a:rPr sz="2400" spc="-40" dirty="0">
                <a:latin typeface="+mj-lt"/>
                <a:cs typeface="Constantia"/>
              </a:rPr>
              <a:t>o</a:t>
            </a:r>
            <a:r>
              <a:rPr sz="2400" spc="-60" dirty="0">
                <a:latin typeface="+mj-lt"/>
                <a:cs typeface="Constantia"/>
              </a:rPr>
              <a:t>v</a:t>
            </a:r>
            <a:r>
              <a:rPr sz="2400" dirty="0">
                <a:latin typeface="+mj-lt"/>
                <a:cs typeface="Constantia"/>
              </a:rPr>
              <a:t>e</a:t>
            </a:r>
            <a:r>
              <a:rPr sz="2400" spc="-45" dirty="0">
                <a:latin typeface="+mj-lt"/>
                <a:cs typeface="Constantia"/>
              </a:rPr>
              <a:t>n</a:t>
            </a:r>
            <a:r>
              <a:rPr sz="2400" dirty="0">
                <a:latin typeface="+mj-lt"/>
                <a:cs typeface="Constantia"/>
              </a:rPr>
              <a:t>y</a:t>
            </a:r>
            <a:r>
              <a:rPr sz="2400" spc="125" dirty="0">
                <a:latin typeface="+mj-lt"/>
                <a:cs typeface="Constantia"/>
              </a:rPr>
              <a:t> </a:t>
            </a:r>
            <a:r>
              <a:rPr sz="2400" dirty="0" err="1">
                <a:latin typeface="+mj-lt"/>
                <a:cs typeface="Constantia"/>
              </a:rPr>
              <a:t>přís</a:t>
            </a:r>
            <a:r>
              <a:rPr sz="2400" spc="-5" dirty="0" err="1">
                <a:latin typeface="+mj-lt"/>
                <a:cs typeface="Constantia"/>
              </a:rPr>
              <a:t>l</a:t>
            </a:r>
            <a:r>
              <a:rPr sz="2400" dirty="0" err="1">
                <a:latin typeface="+mj-lt"/>
                <a:cs typeface="Constantia"/>
              </a:rPr>
              <a:t>uš</a:t>
            </a:r>
            <a:r>
              <a:rPr sz="2400" spc="-45" dirty="0" err="1">
                <a:latin typeface="+mj-lt"/>
                <a:cs typeface="Constantia"/>
              </a:rPr>
              <a:t>n</a:t>
            </a:r>
            <a:r>
              <a:rPr sz="2400" spc="-5" dirty="0" err="1">
                <a:latin typeface="+mj-lt"/>
                <a:cs typeface="Constantia"/>
              </a:rPr>
              <a:t>ými</a:t>
            </a:r>
            <a:r>
              <a:rPr sz="2400" spc="-5" dirty="0">
                <a:latin typeface="+mj-lt"/>
                <a:cs typeface="Constantia"/>
              </a:rPr>
              <a:t> </a:t>
            </a:r>
            <a:r>
              <a:rPr lang="cs-CZ" sz="2400" spc="-5" dirty="0" smtClean="0">
                <a:latin typeface="+mj-lt"/>
                <a:cs typeface="Constantia"/>
              </a:rPr>
              <a:t>			</a:t>
            </a:r>
            <a:r>
              <a:rPr sz="2400" dirty="0" err="1" smtClean="0">
                <a:latin typeface="+mj-lt"/>
                <a:cs typeface="Constantia"/>
              </a:rPr>
              <a:t>zá</a:t>
            </a:r>
            <a:r>
              <a:rPr sz="2400" spc="-50" dirty="0" err="1" smtClean="0">
                <a:latin typeface="+mj-lt"/>
                <a:cs typeface="Constantia"/>
              </a:rPr>
              <a:t>k</a:t>
            </a:r>
            <a:r>
              <a:rPr sz="2400" spc="-5" dirty="0" err="1" smtClean="0">
                <a:latin typeface="+mj-lt"/>
                <a:cs typeface="Constantia"/>
              </a:rPr>
              <a:t>o</a:t>
            </a:r>
            <a:r>
              <a:rPr sz="2400" spc="-45" dirty="0" err="1" smtClean="0">
                <a:latin typeface="+mj-lt"/>
                <a:cs typeface="Constantia"/>
              </a:rPr>
              <a:t>n</a:t>
            </a:r>
            <a:r>
              <a:rPr sz="2400" spc="-245" dirty="0" err="1" smtClean="0">
                <a:latin typeface="+mj-lt"/>
                <a:cs typeface="Constantia"/>
              </a:rPr>
              <a:t>y</a:t>
            </a:r>
            <a:r>
              <a:rPr sz="2400" spc="-10" dirty="0">
                <a:latin typeface="+mj-lt"/>
                <a:cs typeface="Constantia"/>
              </a:rPr>
              <a:t>.</a:t>
            </a:r>
            <a:endParaRPr sz="2400" dirty="0">
              <a:latin typeface="+mj-lt"/>
              <a:cs typeface="Constantia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BD0D9"/>
              </a:buClr>
              <a:buFont typeface="Wingdings 2"/>
              <a:buChar char=""/>
            </a:pPr>
            <a:endParaRPr sz="2400" dirty="0">
              <a:latin typeface="+mj-lt"/>
              <a:cs typeface="Times New Roman"/>
            </a:endParaRPr>
          </a:p>
          <a:p>
            <a:pPr marL="299085" marR="10160" indent="-286385" algn="just">
              <a:lnSpc>
                <a:spcPct val="100000"/>
              </a:lnSpc>
              <a:buClr>
                <a:srgbClr val="0BD0D9"/>
              </a:buClr>
              <a:buSzPct val="93750"/>
              <a:buFont typeface="Wingdings 2"/>
              <a:buChar char=""/>
              <a:tabLst>
                <a:tab pos="299720" algn="l"/>
              </a:tabLst>
            </a:pPr>
            <a:r>
              <a:rPr sz="2400" spc="-35" dirty="0" err="1">
                <a:latin typeface="+mj-lt"/>
                <a:cs typeface="Constantia"/>
              </a:rPr>
              <a:t>J</a:t>
            </a:r>
            <a:r>
              <a:rPr sz="2400" dirty="0" err="1">
                <a:latin typeface="+mj-lt"/>
                <a:cs typeface="Constantia"/>
              </a:rPr>
              <a:t>e</a:t>
            </a:r>
            <a:r>
              <a:rPr sz="2400" spc="-5" dirty="0" err="1">
                <a:latin typeface="+mj-lt"/>
                <a:cs typeface="Constantia"/>
              </a:rPr>
              <a:t>dn</a:t>
            </a:r>
            <a:r>
              <a:rPr sz="2400" dirty="0" err="1">
                <a:latin typeface="+mj-lt"/>
                <a:cs typeface="Constantia"/>
              </a:rPr>
              <a:t>á</a:t>
            </a:r>
            <a:r>
              <a:rPr sz="2400" dirty="0">
                <a:latin typeface="+mj-lt"/>
                <a:cs typeface="Constantia"/>
              </a:rPr>
              <a:t> </a:t>
            </a:r>
            <a:r>
              <a:rPr sz="2400" dirty="0" smtClean="0">
                <a:latin typeface="+mj-lt"/>
                <a:cs typeface="Constantia"/>
              </a:rPr>
              <a:t>se </a:t>
            </a:r>
            <a:r>
              <a:rPr sz="2400" dirty="0" err="1" smtClean="0">
                <a:latin typeface="+mj-lt"/>
                <a:cs typeface="Constantia"/>
              </a:rPr>
              <a:t>p</a:t>
            </a:r>
            <a:r>
              <a:rPr sz="2400" spc="-35" dirty="0" err="1" smtClean="0">
                <a:latin typeface="+mj-lt"/>
                <a:cs typeface="Constantia"/>
              </a:rPr>
              <a:t>ř</a:t>
            </a:r>
            <a:r>
              <a:rPr sz="2400" dirty="0" err="1" smtClean="0">
                <a:latin typeface="+mj-lt"/>
                <a:cs typeface="Constantia"/>
              </a:rPr>
              <a:t>e</a:t>
            </a:r>
            <a:r>
              <a:rPr sz="2400" spc="-5" dirty="0" err="1" smtClean="0">
                <a:latin typeface="+mj-lt"/>
                <a:cs typeface="Constantia"/>
              </a:rPr>
              <a:t>d</a:t>
            </a:r>
            <a:r>
              <a:rPr sz="2400" dirty="0" err="1" smtClean="0">
                <a:latin typeface="+mj-lt"/>
                <a:cs typeface="Constantia"/>
              </a:rPr>
              <a:t>evším</a:t>
            </a:r>
            <a:r>
              <a:rPr sz="2400" dirty="0" smtClean="0">
                <a:latin typeface="+mj-lt"/>
                <a:cs typeface="Constantia"/>
              </a:rPr>
              <a:t> </a:t>
            </a:r>
            <a:r>
              <a:rPr sz="2400" spc="-15" dirty="0" smtClean="0">
                <a:latin typeface="+mj-lt"/>
                <a:cs typeface="Constantia"/>
              </a:rPr>
              <a:t>o</a:t>
            </a:r>
            <a:r>
              <a:rPr sz="2400" spc="-200" dirty="0" smtClean="0">
                <a:latin typeface="+mj-lt"/>
                <a:cs typeface="Constantia"/>
              </a:rPr>
              <a:t> </a:t>
            </a:r>
            <a:r>
              <a:rPr sz="2400" spc="-5" dirty="0">
                <a:latin typeface="+mj-lt"/>
                <a:cs typeface="Constantia"/>
              </a:rPr>
              <a:t>o</a:t>
            </a:r>
            <a:r>
              <a:rPr sz="2400" spc="-35" dirty="0">
                <a:latin typeface="+mj-lt"/>
                <a:cs typeface="Constantia"/>
              </a:rPr>
              <a:t>r</a:t>
            </a:r>
            <a:r>
              <a:rPr sz="2400" dirty="0">
                <a:latin typeface="+mj-lt"/>
                <a:cs typeface="Constantia"/>
              </a:rPr>
              <a:t>gá</a:t>
            </a:r>
            <a:r>
              <a:rPr sz="2400" spc="-45" dirty="0">
                <a:latin typeface="+mj-lt"/>
                <a:cs typeface="Constantia"/>
              </a:rPr>
              <a:t>n</a:t>
            </a:r>
            <a:r>
              <a:rPr sz="2400" dirty="0">
                <a:latin typeface="+mj-lt"/>
                <a:cs typeface="Constantia"/>
              </a:rPr>
              <a:t>y </a:t>
            </a:r>
            <a:r>
              <a:rPr sz="2400" spc="-200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zá</a:t>
            </a:r>
            <a:r>
              <a:rPr sz="2400" spc="-40" dirty="0">
                <a:latin typeface="+mj-lt"/>
                <a:cs typeface="Constantia"/>
              </a:rPr>
              <a:t>k</a:t>
            </a:r>
            <a:r>
              <a:rPr sz="2400" spc="-5" dirty="0">
                <a:latin typeface="+mj-lt"/>
                <a:cs typeface="Constantia"/>
              </a:rPr>
              <a:t>on</a:t>
            </a:r>
            <a:r>
              <a:rPr sz="2400" spc="5" dirty="0">
                <a:latin typeface="+mj-lt"/>
                <a:cs typeface="Constantia"/>
              </a:rPr>
              <a:t>o</a:t>
            </a:r>
            <a:r>
              <a:rPr sz="2400" spc="-5" dirty="0">
                <a:latin typeface="+mj-lt"/>
                <a:cs typeface="Constantia"/>
              </a:rPr>
              <a:t>d</a:t>
            </a:r>
            <a:r>
              <a:rPr sz="2400" dirty="0">
                <a:latin typeface="+mj-lt"/>
                <a:cs typeface="Constantia"/>
              </a:rPr>
              <a:t>ár</a:t>
            </a:r>
            <a:r>
              <a:rPr sz="2400" spc="-5" dirty="0">
                <a:latin typeface="+mj-lt"/>
                <a:cs typeface="Constantia"/>
              </a:rPr>
              <a:t>n</a:t>
            </a:r>
            <a:r>
              <a:rPr sz="2400" dirty="0">
                <a:latin typeface="+mj-lt"/>
                <a:cs typeface="Constantia"/>
              </a:rPr>
              <a:t>é, </a:t>
            </a:r>
            <a:r>
              <a:rPr sz="2400" spc="-130" dirty="0">
                <a:latin typeface="+mj-lt"/>
                <a:cs typeface="Constantia"/>
              </a:rPr>
              <a:t> </a:t>
            </a:r>
            <a:r>
              <a:rPr sz="2400" spc="85" dirty="0">
                <a:latin typeface="+mj-lt"/>
                <a:cs typeface="Constantia"/>
              </a:rPr>
              <a:t>v</a:t>
            </a:r>
            <a:r>
              <a:rPr sz="2400" spc="-30" dirty="0">
                <a:latin typeface="+mj-lt"/>
                <a:cs typeface="Constantia"/>
              </a:rPr>
              <a:t>ý</a:t>
            </a:r>
            <a:r>
              <a:rPr sz="2400" spc="-50" dirty="0">
                <a:latin typeface="+mj-lt"/>
                <a:cs typeface="Constantia"/>
              </a:rPr>
              <a:t>k</a:t>
            </a:r>
            <a:r>
              <a:rPr sz="2400" spc="-5" dirty="0">
                <a:latin typeface="+mj-lt"/>
                <a:cs typeface="Constantia"/>
              </a:rPr>
              <a:t>o</a:t>
            </a:r>
            <a:r>
              <a:rPr sz="2400" spc="5" dirty="0">
                <a:latin typeface="+mj-lt"/>
                <a:cs typeface="Constantia"/>
              </a:rPr>
              <a:t>n</a:t>
            </a:r>
            <a:r>
              <a:rPr sz="2400" spc="-5" dirty="0">
                <a:latin typeface="+mj-lt"/>
                <a:cs typeface="Constantia"/>
              </a:rPr>
              <a:t>n</a:t>
            </a:r>
            <a:r>
              <a:rPr sz="2400" dirty="0">
                <a:latin typeface="+mj-lt"/>
                <a:cs typeface="Constantia"/>
              </a:rPr>
              <a:t>é </a:t>
            </a:r>
            <a:r>
              <a:rPr sz="2400" spc="-195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a </a:t>
            </a:r>
            <a:r>
              <a:rPr sz="2400" spc="-200" dirty="0">
                <a:latin typeface="+mj-lt"/>
                <a:cs typeface="Constantia"/>
              </a:rPr>
              <a:t> </a:t>
            </a:r>
            <a:r>
              <a:rPr sz="2400" dirty="0" err="1">
                <a:latin typeface="+mj-lt"/>
                <a:cs typeface="Constantia"/>
              </a:rPr>
              <a:t>s</a:t>
            </a:r>
            <a:r>
              <a:rPr sz="2400" spc="-5" dirty="0" err="1">
                <a:latin typeface="+mj-lt"/>
                <a:cs typeface="Constantia"/>
              </a:rPr>
              <a:t>o</a:t>
            </a:r>
            <a:r>
              <a:rPr sz="2400" dirty="0" err="1">
                <a:latin typeface="+mj-lt"/>
                <a:cs typeface="Constantia"/>
              </a:rPr>
              <a:t>u</a:t>
            </a:r>
            <a:r>
              <a:rPr sz="2400" spc="-5" dirty="0" err="1">
                <a:latin typeface="+mj-lt"/>
                <a:cs typeface="Constantia"/>
              </a:rPr>
              <a:t>dní</a:t>
            </a:r>
            <a:r>
              <a:rPr sz="2400" spc="-5" dirty="0">
                <a:latin typeface="+mj-lt"/>
                <a:cs typeface="Constantia"/>
              </a:rPr>
              <a:t> </a:t>
            </a:r>
            <a:r>
              <a:rPr lang="cs-CZ" sz="2400" spc="-5" dirty="0" smtClean="0">
                <a:latin typeface="+mj-lt"/>
                <a:cs typeface="Constantia"/>
              </a:rPr>
              <a:t>			</a:t>
            </a:r>
            <a:r>
              <a:rPr sz="2400" spc="-5" dirty="0" err="1" smtClean="0">
                <a:latin typeface="+mj-lt"/>
                <a:cs typeface="Constantia"/>
              </a:rPr>
              <a:t>moc</a:t>
            </a:r>
            <a:r>
              <a:rPr sz="2400" dirty="0" err="1" smtClean="0">
                <a:latin typeface="+mj-lt"/>
                <a:cs typeface="Constantia"/>
              </a:rPr>
              <a:t>i</a:t>
            </a:r>
            <a:r>
              <a:rPr sz="2400" dirty="0" smtClean="0">
                <a:latin typeface="+mj-lt"/>
                <a:cs typeface="Constantia"/>
              </a:rPr>
              <a:t>,</a:t>
            </a:r>
            <a:r>
              <a:rPr lang="cs-CZ" sz="2400" dirty="0" smtClean="0">
                <a:latin typeface="+mj-lt"/>
                <a:cs typeface="Constantia"/>
              </a:rPr>
              <a:t> </a:t>
            </a:r>
            <a:r>
              <a:rPr sz="2400" spc="-40" dirty="0" err="1" smtClean="0">
                <a:latin typeface="+mj-lt"/>
                <a:cs typeface="Constantia"/>
              </a:rPr>
              <a:t>oz</a:t>
            </a:r>
            <a:r>
              <a:rPr sz="2400" spc="-5" dirty="0" err="1" smtClean="0">
                <a:latin typeface="+mj-lt"/>
                <a:cs typeface="Constantia"/>
              </a:rPr>
              <a:t>b</a:t>
            </a:r>
            <a:r>
              <a:rPr sz="2400" spc="-35" dirty="0" err="1" smtClean="0">
                <a:latin typeface="+mj-lt"/>
                <a:cs typeface="Constantia"/>
              </a:rPr>
              <a:t>r</a:t>
            </a:r>
            <a:r>
              <a:rPr sz="2400" spc="-5" dirty="0" err="1" smtClean="0">
                <a:latin typeface="+mj-lt"/>
                <a:cs typeface="Constantia"/>
              </a:rPr>
              <a:t>o</a:t>
            </a:r>
            <a:r>
              <a:rPr sz="2400" dirty="0" err="1" smtClean="0">
                <a:latin typeface="+mj-lt"/>
                <a:cs typeface="Constantia"/>
              </a:rPr>
              <a:t>j</a:t>
            </a:r>
            <a:r>
              <a:rPr sz="2400" spc="10" dirty="0" err="1" smtClean="0">
                <a:latin typeface="+mj-lt"/>
                <a:cs typeface="Constantia"/>
              </a:rPr>
              <a:t>e</a:t>
            </a:r>
            <a:r>
              <a:rPr sz="2400" spc="-5" dirty="0" err="1" smtClean="0">
                <a:latin typeface="+mj-lt"/>
                <a:cs typeface="Constantia"/>
              </a:rPr>
              <a:t>n</a:t>
            </a:r>
            <a:r>
              <a:rPr sz="2400" dirty="0" err="1" smtClean="0">
                <a:latin typeface="+mj-lt"/>
                <a:cs typeface="Constantia"/>
              </a:rPr>
              <a:t>é</a:t>
            </a:r>
            <a:r>
              <a:rPr lang="cs-CZ" sz="2400" dirty="0" smtClean="0">
                <a:latin typeface="+mj-lt"/>
                <a:cs typeface="Constantia"/>
              </a:rPr>
              <a:t> </a:t>
            </a:r>
            <a:r>
              <a:rPr sz="2400" spc="10" dirty="0" err="1" smtClean="0">
                <a:latin typeface="+mj-lt"/>
                <a:cs typeface="Constantia"/>
              </a:rPr>
              <a:t>s</a:t>
            </a:r>
            <a:r>
              <a:rPr sz="2400" dirty="0" err="1" smtClean="0">
                <a:latin typeface="+mj-lt"/>
                <a:cs typeface="Constantia"/>
              </a:rPr>
              <a:t>í</a:t>
            </a:r>
            <a:r>
              <a:rPr sz="2400" spc="-30" dirty="0" err="1" smtClean="0">
                <a:latin typeface="+mj-lt"/>
                <a:cs typeface="Constantia"/>
              </a:rPr>
              <a:t>l</a:t>
            </a:r>
            <a:r>
              <a:rPr sz="2400" spc="-220" dirty="0" err="1" smtClean="0">
                <a:latin typeface="+mj-lt"/>
                <a:cs typeface="Constantia"/>
              </a:rPr>
              <a:t>y</a:t>
            </a:r>
            <a:r>
              <a:rPr sz="2400" dirty="0" smtClean="0">
                <a:latin typeface="+mj-lt"/>
                <a:cs typeface="Constantia"/>
              </a:rPr>
              <a:t>,</a:t>
            </a:r>
            <a:r>
              <a:rPr lang="cs-CZ" sz="2400" dirty="0" smtClean="0">
                <a:latin typeface="+mj-lt"/>
                <a:cs typeface="Constantia"/>
              </a:rPr>
              <a:t> </a:t>
            </a:r>
            <a:r>
              <a:rPr sz="2400" spc="-40" dirty="0" err="1" smtClean="0">
                <a:latin typeface="+mj-lt"/>
                <a:cs typeface="Constantia"/>
              </a:rPr>
              <a:t>o</a:t>
            </a:r>
            <a:r>
              <a:rPr sz="2400" spc="-50" dirty="0" err="1" smtClean="0">
                <a:latin typeface="+mj-lt"/>
                <a:cs typeface="Constantia"/>
              </a:rPr>
              <a:t>z</a:t>
            </a:r>
            <a:r>
              <a:rPr sz="2400" spc="-5" dirty="0" err="1" smtClean="0">
                <a:latin typeface="+mj-lt"/>
                <a:cs typeface="Constantia"/>
              </a:rPr>
              <a:t>b</a:t>
            </a:r>
            <a:r>
              <a:rPr sz="2400" spc="-35" dirty="0" err="1" smtClean="0">
                <a:latin typeface="+mj-lt"/>
                <a:cs typeface="Constantia"/>
              </a:rPr>
              <a:t>r</a:t>
            </a:r>
            <a:r>
              <a:rPr sz="2400" spc="5" dirty="0" err="1" smtClean="0">
                <a:latin typeface="+mj-lt"/>
                <a:cs typeface="Constantia"/>
              </a:rPr>
              <a:t>o</a:t>
            </a:r>
            <a:r>
              <a:rPr sz="2400" dirty="0" err="1" smtClean="0">
                <a:latin typeface="+mj-lt"/>
                <a:cs typeface="Constantia"/>
              </a:rPr>
              <a:t>je</a:t>
            </a:r>
            <a:r>
              <a:rPr sz="2400" spc="-5" dirty="0" err="1" smtClean="0">
                <a:latin typeface="+mj-lt"/>
                <a:cs typeface="Constantia"/>
              </a:rPr>
              <a:t>n</a:t>
            </a:r>
            <a:r>
              <a:rPr sz="2400" dirty="0" err="1" smtClean="0">
                <a:latin typeface="+mj-lt"/>
                <a:cs typeface="Constantia"/>
              </a:rPr>
              <a:t>é</a:t>
            </a:r>
            <a:r>
              <a:rPr lang="cs-CZ" sz="2400" dirty="0" smtClean="0">
                <a:latin typeface="+mj-lt"/>
                <a:cs typeface="Constantia"/>
              </a:rPr>
              <a:t> </a:t>
            </a:r>
            <a:r>
              <a:rPr sz="2400" spc="-5" dirty="0" err="1" smtClean="0">
                <a:latin typeface="+mj-lt"/>
                <a:cs typeface="Constantia"/>
              </a:rPr>
              <a:t>b</a:t>
            </a:r>
            <a:r>
              <a:rPr sz="2400" dirty="0" err="1" smtClean="0">
                <a:latin typeface="+mj-lt"/>
                <a:cs typeface="Constantia"/>
              </a:rPr>
              <a:t>e</a:t>
            </a:r>
            <a:r>
              <a:rPr sz="2400" spc="10" dirty="0" err="1" smtClean="0">
                <a:latin typeface="+mj-lt"/>
                <a:cs typeface="Constantia"/>
              </a:rPr>
              <a:t>z</a:t>
            </a:r>
            <a:r>
              <a:rPr sz="2400" dirty="0" err="1" smtClean="0">
                <a:latin typeface="+mj-lt"/>
                <a:cs typeface="Constantia"/>
              </a:rPr>
              <a:t>pe</a:t>
            </a:r>
            <a:r>
              <a:rPr sz="2400" spc="-5" dirty="0" err="1" smtClean="0">
                <a:latin typeface="+mj-lt"/>
                <a:cs typeface="Constantia"/>
              </a:rPr>
              <a:t>čno</a:t>
            </a:r>
            <a:r>
              <a:rPr sz="2400" dirty="0" err="1" smtClean="0">
                <a:latin typeface="+mj-lt"/>
                <a:cs typeface="Constantia"/>
              </a:rPr>
              <a:t>s</a:t>
            </a:r>
            <a:r>
              <a:rPr sz="2400" spc="15" dirty="0" err="1" smtClean="0">
                <a:latin typeface="+mj-lt"/>
                <a:cs typeface="Constantia"/>
              </a:rPr>
              <a:t>t</a:t>
            </a:r>
            <a:r>
              <a:rPr sz="2400" spc="-5" dirty="0" err="1" smtClean="0">
                <a:latin typeface="+mj-lt"/>
                <a:cs typeface="Constantia"/>
              </a:rPr>
              <a:t>n</a:t>
            </a:r>
            <a:r>
              <a:rPr sz="2400" dirty="0" err="1" smtClean="0">
                <a:latin typeface="+mj-lt"/>
                <a:cs typeface="Constantia"/>
              </a:rPr>
              <a:t>í</a:t>
            </a:r>
            <a:r>
              <a:rPr lang="cs-CZ" sz="2400" dirty="0" smtClean="0">
                <a:latin typeface="+mj-lt"/>
                <a:cs typeface="Constantia"/>
              </a:rPr>
              <a:t> s</a:t>
            </a:r>
            <a:r>
              <a:rPr sz="2400" spc="-5" dirty="0" err="1" smtClean="0">
                <a:latin typeface="+mj-lt"/>
                <a:cs typeface="Constantia"/>
              </a:rPr>
              <a:t>bo</a:t>
            </a:r>
            <a:r>
              <a:rPr sz="2400" spc="40" dirty="0" err="1" smtClean="0">
                <a:latin typeface="+mj-lt"/>
                <a:cs typeface="Constantia"/>
              </a:rPr>
              <a:t>r</a:t>
            </a:r>
            <a:r>
              <a:rPr sz="2400" spc="-220" dirty="0" err="1" smtClean="0">
                <a:latin typeface="+mj-lt"/>
                <a:cs typeface="Constantia"/>
              </a:rPr>
              <a:t>y</a:t>
            </a:r>
            <a:r>
              <a:rPr sz="2400" dirty="0">
                <a:latin typeface="+mj-lt"/>
                <a:cs typeface="Constantia"/>
              </a:rPr>
              <a:t>, </a:t>
            </a:r>
            <a:r>
              <a:rPr lang="cs-CZ" sz="2400" dirty="0" smtClean="0">
                <a:latin typeface="+mj-lt"/>
                <a:cs typeface="Constantia"/>
              </a:rPr>
              <a:t>				</a:t>
            </a:r>
            <a:r>
              <a:rPr sz="2400" dirty="0" err="1" smtClean="0">
                <a:latin typeface="+mj-lt"/>
                <a:cs typeface="Constantia"/>
              </a:rPr>
              <a:t>zp</a:t>
            </a:r>
            <a:r>
              <a:rPr sz="2400" spc="-35" dirty="0" err="1" smtClean="0">
                <a:latin typeface="+mj-lt"/>
                <a:cs typeface="Constantia"/>
              </a:rPr>
              <a:t>r</a:t>
            </a:r>
            <a:r>
              <a:rPr sz="2400" spc="-60" dirty="0" err="1" smtClean="0">
                <a:latin typeface="+mj-lt"/>
                <a:cs typeface="Constantia"/>
              </a:rPr>
              <a:t>av</a:t>
            </a:r>
            <a:r>
              <a:rPr sz="2400" spc="-5" dirty="0" err="1" smtClean="0">
                <a:latin typeface="+mj-lt"/>
                <a:cs typeface="Constantia"/>
              </a:rPr>
              <a:t>od</a:t>
            </a:r>
            <a:r>
              <a:rPr sz="2400" dirty="0" err="1" smtClean="0">
                <a:latin typeface="+mj-lt"/>
                <a:cs typeface="Constantia"/>
              </a:rPr>
              <a:t>ajs</a:t>
            </a:r>
            <a:r>
              <a:rPr sz="2400" spc="-50" dirty="0" err="1" smtClean="0">
                <a:latin typeface="+mj-lt"/>
                <a:cs typeface="Constantia"/>
              </a:rPr>
              <a:t>k</a:t>
            </a:r>
            <a:r>
              <a:rPr sz="2400" dirty="0" err="1" smtClean="0">
                <a:latin typeface="+mj-lt"/>
                <a:cs typeface="Constantia"/>
              </a:rPr>
              <a:t>é</a:t>
            </a:r>
            <a:r>
              <a:rPr lang="cs-CZ" sz="2400" spc="215" dirty="0" smtClean="0">
                <a:latin typeface="+mj-lt"/>
                <a:cs typeface="Constantia"/>
              </a:rPr>
              <a:t> </a:t>
            </a:r>
            <a:r>
              <a:rPr sz="2400" dirty="0" err="1" smtClean="0">
                <a:latin typeface="+mj-lt"/>
                <a:cs typeface="Constantia"/>
              </a:rPr>
              <a:t>s</a:t>
            </a:r>
            <a:r>
              <a:rPr sz="2400" spc="-5" dirty="0" err="1" smtClean="0">
                <a:latin typeface="+mj-lt"/>
                <a:cs typeface="Constantia"/>
              </a:rPr>
              <a:t>l</a:t>
            </a:r>
            <a:r>
              <a:rPr sz="2400" dirty="0" err="1" smtClean="0">
                <a:latin typeface="+mj-lt"/>
                <a:cs typeface="Constantia"/>
              </a:rPr>
              <a:t>u</a:t>
            </a:r>
            <a:r>
              <a:rPr sz="2400" spc="-50" dirty="0" err="1" smtClean="0">
                <a:latin typeface="+mj-lt"/>
                <a:cs typeface="Constantia"/>
              </a:rPr>
              <a:t>ž</a:t>
            </a:r>
            <a:r>
              <a:rPr sz="2400" spc="-30" dirty="0" err="1" smtClean="0">
                <a:latin typeface="+mj-lt"/>
                <a:cs typeface="Constantia"/>
              </a:rPr>
              <a:t>b</a:t>
            </a:r>
            <a:r>
              <a:rPr sz="2400" spc="-220" dirty="0" err="1" smtClean="0">
                <a:latin typeface="+mj-lt"/>
                <a:cs typeface="Constantia"/>
              </a:rPr>
              <a:t>y</a:t>
            </a:r>
            <a:r>
              <a:rPr sz="2400" dirty="0">
                <a:latin typeface="+mj-lt"/>
                <a:cs typeface="Constantia"/>
              </a:rPr>
              <a:t>,</a:t>
            </a:r>
            <a:r>
              <a:rPr sz="2400" spc="270" dirty="0">
                <a:latin typeface="+mj-lt"/>
                <a:cs typeface="Constantia"/>
              </a:rPr>
              <a:t> </a:t>
            </a:r>
            <a:r>
              <a:rPr sz="2400" dirty="0" err="1" smtClean="0">
                <a:latin typeface="+mj-lt"/>
                <a:cs typeface="Constantia"/>
              </a:rPr>
              <a:t>z</a:t>
            </a:r>
            <a:r>
              <a:rPr sz="2400" spc="10" dirty="0" err="1" smtClean="0">
                <a:latin typeface="+mj-lt"/>
                <a:cs typeface="Constantia"/>
              </a:rPr>
              <a:t>á</a:t>
            </a:r>
            <a:r>
              <a:rPr sz="2400" spc="-5" dirty="0" err="1" smtClean="0">
                <a:latin typeface="+mj-lt"/>
                <a:cs typeface="Constantia"/>
              </a:rPr>
              <a:t>c</a:t>
            </a:r>
            <a:r>
              <a:rPr sz="2400" dirty="0" err="1" smtClean="0">
                <a:latin typeface="+mj-lt"/>
                <a:cs typeface="Constantia"/>
              </a:rPr>
              <a:t>h</a:t>
            </a:r>
            <a:r>
              <a:rPr sz="2400" spc="-35" dirty="0" err="1" smtClean="0">
                <a:latin typeface="+mj-lt"/>
                <a:cs typeface="Constantia"/>
              </a:rPr>
              <a:t>r</a:t>
            </a:r>
            <a:r>
              <a:rPr sz="2400" dirty="0" err="1" smtClean="0">
                <a:latin typeface="+mj-lt"/>
                <a:cs typeface="Constantia"/>
              </a:rPr>
              <a:t>a</a:t>
            </a:r>
            <a:r>
              <a:rPr sz="2400" spc="-5" dirty="0" err="1" smtClean="0">
                <a:latin typeface="+mj-lt"/>
                <a:cs typeface="Constantia"/>
              </a:rPr>
              <a:t>nn</a:t>
            </a:r>
            <a:r>
              <a:rPr sz="2400" dirty="0" err="1" smtClean="0">
                <a:latin typeface="+mj-lt"/>
                <a:cs typeface="Constantia"/>
              </a:rPr>
              <a:t>é</a:t>
            </a:r>
            <a:r>
              <a:rPr sz="2400" dirty="0" smtClean="0">
                <a:latin typeface="+mj-lt"/>
                <a:cs typeface="Constantia"/>
              </a:rPr>
              <a:t>,</a:t>
            </a:r>
            <a:r>
              <a:rPr lang="cs-CZ" sz="2400" spc="270" dirty="0">
                <a:latin typeface="+mj-lt"/>
                <a:cs typeface="Constantia"/>
              </a:rPr>
              <a:t> </a:t>
            </a:r>
            <a:r>
              <a:rPr sz="2400" spc="10" dirty="0" err="1" smtClean="0">
                <a:latin typeface="+mj-lt"/>
                <a:cs typeface="Constantia"/>
              </a:rPr>
              <a:t>h</a:t>
            </a:r>
            <a:r>
              <a:rPr sz="2400" spc="-60" dirty="0" err="1" smtClean="0">
                <a:latin typeface="+mj-lt"/>
                <a:cs typeface="Constantia"/>
              </a:rPr>
              <a:t>a</a:t>
            </a:r>
            <a:r>
              <a:rPr sz="2400" spc="-20" dirty="0" err="1" smtClean="0">
                <a:latin typeface="+mj-lt"/>
                <a:cs typeface="Constantia"/>
              </a:rPr>
              <a:t>v</a:t>
            </a:r>
            <a:r>
              <a:rPr sz="2400" dirty="0" err="1" smtClean="0">
                <a:latin typeface="+mj-lt"/>
                <a:cs typeface="Constantia"/>
              </a:rPr>
              <a:t>arij</a:t>
            </a:r>
            <a:r>
              <a:rPr sz="2400" spc="-5" dirty="0" err="1" smtClean="0">
                <a:latin typeface="+mj-lt"/>
                <a:cs typeface="Constantia"/>
              </a:rPr>
              <a:t>n</a:t>
            </a:r>
            <a:r>
              <a:rPr sz="2400" dirty="0" err="1" smtClean="0">
                <a:latin typeface="+mj-lt"/>
                <a:cs typeface="Constantia"/>
              </a:rPr>
              <a:t>í</a:t>
            </a:r>
            <a:r>
              <a:rPr sz="2400" spc="275" dirty="0" smtClean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a</a:t>
            </a:r>
            <a:r>
              <a:rPr sz="2400" spc="210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j</a:t>
            </a:r>
            <a:r>
              <a:rPr sz="2400" spc="-10" dirty="0">
                <a:latin typeface="+mj-lt"/>
                <a:cs typeface="Constantia"/>
              </a:rPr>
              <a:t>i</a:t>
            </a:r>
            <a:r>
              <a:rPr sz="2400" spc="-5" dirty="0">
                <a:latin typeface="+mj-lt"/>
                <a:cs typeface="Constantia"/>
              </a:rPr>
              <a:t>n</a:t>
            </a:r>
            <a:r>
              <a:rPr sz="2400" dirty="0">
                <a:latin typeface="+mj-lt"/>
                <a:cs typeface="Constantia"/>
              </a:rPr>
              <a:t>é</a:t>
            </a:r>
            <a:r>
              <a:rPr sz="2400" spc="215" dirty="0">
                <a:latin typeface="+mj-lt"/>
                <a:cs typeface="Constantia"/>
              </a:rPr>
              <a:t> </a:t>
            </a:r>
            <a:r>
              <a:rPr sz="2400" spc="10" dirty="0">
                <a:latin typeface="+mj-lt"/>
                <a:cs typeface="Constantia"/>
              </a:rPr>
              <a:t>s</a:t>
            </a:r>
            <a:r>
              <a:rPr sz="2400" spc="-5" dirty="0">
                <a:latin typeface="+mj-lt"/>
                <a:cs typeface="Constantia"/>
              </a:rPr>
              <a:t>bo</a:t>
            </a:r>
            <a:r>
              <a:rPr sz="2400" spc="40" dirty="0">
                <a:latin typeface="+mj-lt"/>
                <a:cs typeface="Constantia"/>
              </a:rPr>
              <a:t>r</a:t>
            </a:r>
            <a:r>
              <a:rPr sz="2400" dirty="0">
                <a:latin typeface="+mj-lt"/>
                <a:cs typeface="Constantia"/>
              </a:rPr>
              <a:t>y</a:t>
            </a:r>
            <a:r>
              <a:rPr sz="2400" spc="210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a</a:t>
            </a:r>
            <a:r>
              <a:rPr sz="2400" spc="225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s</a:t>
            </a:r>
            <a:r>
              <a:rPr sz="2400" spc="-5" dirty="0">
                <a:latin typeface="+mj-lt"/>
                <a:cs typeface="Constantia"/>
              </a:rPr>
              <a:t>l</a:t>
            </a:r>
            <a:r>
              <a:rPr sz="2400" dirty="0">
                <a:latin typeface="+mj-lt"/>
                <a:cs typeface="Constantia"/>
              </a:rPr>
              <a:t>u</a:t>
            </a:r>
            <a:r>
              <a:rPr sz="2400" spc="-50" dirty="0">
                <a:latin typeface="+mj-lt"/>
                <a:cs typeface="Constantia"/>
              </a:rPr>
              <a:t>ž</a:t>
            </a:r>
            <a:r>
              <a:rPr sz="2400" spc="-30" dirty="0">
                <a:latin typeface="+mj-lt"/>
                <a:cs typeface="Constantia"/>
              </a:rPr>
              <a:t>b</a:t>
            </a:r>
            <a:r>
              <a:rPr sz="2400" spc="-220" dirty="0">
                <a:latin typeface="+mj-lt"/>
                <a:cs typeface="Constantia"/>
              </a:rPr>
              <a:t>y, </a:t>
            </a:r>
            <a:r>
              <a:rPr lang="cs-CZ" sz="2400" spc="-220" dirty="0" smtClean="0">
                <a:latin typeface="+mj-lt"/>
                <a:cs typeface="Constantia"/>
              </a:rPr>
              <a:t>		</a:t>
            </a:r>
            <a:r>
              <a:rPr sz="2400" dirty="0" err="1" smtClean="0">
                <a:latin typeface="+mj-lt"/>
                <a:cs typeface="Constantia"/>
              </a:rPr>
              <a:t>p</a:t>
            </a:r>
            <a:r>
              <a:rPr sz="2400" spc="-35" dirty="0" err="1" smtClean="0">
                <a:latin typeface="+mj-lt"/>
                <a:cs typeface="Constantia"/>
              </a:rPr>
              <a:t>r</a:t>
            </a:r>
            <a:r>
              <a:rPr sz="2400" spc="-60" dirty="0" err="1" smtClean="0">
                <a:latin typeface="+mj-lt"/>
                <a:cs typeface="Constantia"/>
              </a:rPr>
              <a:t>á</a:t>
            </a:r>
            <a:r>
              <a:rPr sz="2400" dirty="0" err="1" smtClean="0">
                <a:latin typeface="+mj-lt"/>
                <a:cs typeface="Constantia"/>
              </a:rPr>
              <a:t>v</a:t>
            </a:r>
            <a:r>
              <a:rPr sz="2400" spc="-5" dirty="0" err="1" smtClean="0">
                <a:latin typeface="+mj-lt"/>
                <a:cs typeface="Constantia"/>
              </a:rPr>
              <a:t>n</a:t>
            </a:r>
            <a:r>
              <a:rPr sz="2400" dirty="0" err="1" smtClean="0">
                <a:latin typeface="+mj-lt"/>
                <a:cs typeface="Constantia"/>
              </a:rPr>
              <a:t>i</a:t>
            </a:r>
            <a:r>
              <a:rPr sz="2400" spc="-5" dirty="0" err="1" smtClean="0">
                <a:latin typeface="+mj-lt"/>
                <a:cs typeface="Constantia"/>
              </a:rPr>
              <a:t>c</a:t>
            </a:r>
            <a:r>
              <a:rPr sz="2400" spc="-50" dirty="0" err="1" smtClean="0">
                <a:latin typeface="+mj-lt"/>
                <a:cs typeface="Constantia"/>
              </a:rPr>
              <a:t>k</a:t>
            </a:r>
            <a:r>
              <a:rPr sz="2400" dirty="0" err="1" smtClean="0">
                <a:latin typeface="+mj-lt"/>
                <a:cs typeface="Constantia"/>
              </a:rPr>
              <a:t>é</a:t>
            </a:r>
            <a:r>
              <a:rPr sz="2400" spc="-120" dirty="0" smtClean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a</a:t>
            </a:r>
            <a:r>
              <a:rPr sz="2400" spc="-75" dirty="0">
                <a:latin typeface="+mj-lt"/>
                <a:cs typeface="Constantia"/>
              </a:rPr>
              <a:t> </a:t>
            </a:r>
            <a:r>
              <a:rPr sz="2400" spc="80" dirty="0">
                <a:latin typeface="+mj-lt"/>
                <a:cs typeface="Constantia"/>
              </a:rPr>
              <a:t>f</a:t>
            </a:r>
            <a:r>
              <a:rPr sz="2400" spc="-5" dirty="0">
                <a:latin typeface="+mj-lt"/>
                <a:cs typeface="Constantia"/>
              </a:rPr>
              <a:t>y</a:t>
            </a:r>
            <a:r>
              <a:rPr sz="2400" dirty="0">
                <a:latin typeface="+mj-lt"/>
                <a:cs typeface="Constantia"/>
              </a:rPr>
              <a:t>zi</a:t>
            </a:r>
            <a:r>
              <a:rPr sz="2400" spc="-5" dirty="0">
                <a:latin typeface="+mj-lt"/>
                <a:cs typeface="Constantia"/>
              </a:rPr>
              <a:t>c</a:t>
            </a:r>
            <a:r>
              <a:rPr sz="2400" spc="-50" dirty="0">
                <a:latin typeface="+mj-lt"/>
                <a:cs typeface="Constantia"/>
              </a:rPr>
              <a:t>k</a:t>
            </a:r>
            <a:r>
              <a:rPr sz="2400" dirty="0">
                <a:latin typeface="+mj-lt"/>
                <a:cs typeface="Constantia"/>
              </a:rPr>
              <a:t>é</a:t>
            </a:r>
            <a:r>
              <a:rPr sz="2400" spc="-135" dirty="0">
                <a:latin typeface="+mj-lt"/>
                <a:cs typeface="Constantia"/>
              </a:rPr>
              <a:t> </a:t>
            </a:r>
            <a:r>
              <a:rPr sz="2400" spc="-5" dirty="0">
                <a:latin typeface="+mj-lt"/>
                <a:cs typeface="Constantia"/>
              </a:rPr>
              <a:t>o</a:t>
            </a:r>
            <a:r>
              <a:rPr sz="2400" dirty="0">
                <a:latin typeface="+mj-lt"/>
                <a:cs typeface="Constantia"/>
              </a:rPr>
              <a:t>s</a:t>
            </a:r>
            <a:r>
              <a:rPr sz="2400" spc="-5" dirty="0">
                <a:latin typeface="+mj-lt"/>
                <a:cs typeface="Constantia"/>
              </a:rPr>
              <a:t>o</a:t>
            </a:r>
            <a:r>
              <a:rPr sz="2400" spc="-30" dirty="0">
                <a:latin typeface="+mj-lt"/>
                <a:cs typeface="Constantia"/>
              </a:rPr>
              <a:t>b</a:t>
            </a:r>
            <a:r>
              <a:rPr sz="2400" dirty="0">
                <a:latin typeface="+mj-lt"/>
                <a:cs typeface="Constantia"/>
              </a:rPr>
              <a:t>y</a:t>
            </a:r>
            <a:r>
              <a:rPr sz="2400" spc="-114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a</a:t>
            </a:r>
            <a:r>
              <a:rPr sz="2400" spc="-65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jeji</a:t>
            </a:r>
            <a:r>
              <a:rPr sz="2400" spc="-5" dirty="0">
                <a:latin typeface="+mj-lt"/>
                <a:cs typeface="Constantia"/>
              </a:rPr>
              <a:t>c</a:t>
            </a:r>
            <a:r>
              <a:rPr sz="2400" dirty="0">
                <a:latin typeface="+mj-lt"/>
                <a:cs typeface="Constantia"/>
              </a:rPr>
              <a:t>h</a:t>
            </a:r>
            <a:r>
              <a:rPr sz="2400" spc="-114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vzáje</a:t>
            </a:r>
            <a:r>
              <a:rPr sz="2400" spc="-5" dirty="0">
                <a:latin typeface="+mj-lt"/>
                <a:cs typeface="Constantia"/>
              </a:rPr>
              <a:t>mn</a:t>
            </a:r>
            <a:r>
              <a:rPr sz="2400" dirty="0">
                <a:latin typeface="+mj-lt"/>
                <a:cs typeface="Constantia"/>
              </a:rPr>
              <a:t>é</a:t>
            </a:r>
            <a:r>
              <a:rPr sz="2400" spc="-135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vzta</a:t>
            </a:r>
            <a:r>
              <a:rPr sz="2400" spc="-40" dirty="0">
                <a:latin typeface="+mj-lt"/>
                <a:cs typeface="Constantia"/>
              </a:rPr>
              <a:t>h</a:t>
            </a:r>
            <a:r>
              <a:rPr sz="2400" spc="-245" dirty="0">
                <a:latin typeface="+mj-lt"/>
                <a:cs typeface="Constantia"/>
              </a:rPr>
              <a:t>y</a:t>
            </a:r>
            <a:r>
              <a:rPr sz="2400" spc="-10" dirty="0">
                <a:latin typeface="+mj-lt"/>
                <a:cs typeface="Constantia"/>
              </a:rPr>
              <a:t>.</a:t>
            </a:r>
            <a:endParaRPr sz="2400" dirty="0">
              <a:latin typeface="+mj-lt"/>
              <a:cs typeface="Constantia"/>
            </a:endParaRPr>
          </a:p>
          <a:p>
            <a:pPr>
              <a:lnSpc>
                <a:spcPct val="100000"/>
              </a:lnSpc>
              <a:spcBef>
                <a:spcPts val="7"/>
              </a:spcBef>
              <a:buClr>
                <a:srgbClr val="0BD0D9"/>
              </a:buClr>
              <a:buFont typeface="Wingdings 2"/>
              <a:buChar char=""/>
            </a:pPr>
            <a:endParaRPr sz="2400" dirty="0">
              <a:latin typeface="+mj-lt"/>
              <a:cs typeface="Times New Roman"/>
            </a:endParaRPr>
          </a:p>
          <a:p>
            <a:pPr marL="299085" marR="5080" indent="-286385" algn="just">
              <a:lnSpc>
                <a:spcPct val="100000"/>
              </a:lnSpc>
              <a:buClr>
                <a:srgbClr val="0BD0D9"/>
              </a:buClr>
              <a:buSzPct val="93750"/>
              <a:buFont typeface="Wingdings 2"/>
              <a:buChar char=""/>
              <a:tabLst>
                <a:tab pos="299720" algn="l"/>
              </a:tabLst>
            </a:pPr>
            <a:r>
              <a:rPr sz="2400" spc="-190" dirty="0" err="1" smtClean="0">
                <a:latin typeface="+mj-lt"/>
                <a:cs typeface="Constantia"/>
              </a:rPr>
              <a:t>T</a:t>
            </a:r>
            <a:r>
              <a:rPr sz="2400" spc="-5" dirty="0" err="1" smtClean="0">
                <a:latin typeface="+mj-lt"/>
                <a:cs typeface="Constantia"/>
              </a:rPr>
              <a:t>y</a:t>
            </a:r>
            <a:r>
              <a:rPr sz="2400" spc="-35" dirty="0" err="1" smtClean="0">
                <a:latin typeface="+mj-lt"/>
                <a:cs typeface="Constantia"/>
              </a:rPr>
              <a:t>t</a:t>
            </a:r>
            <a:r>
              <a:rPr sz="2400" dirty="0" err="1" smtClean="0">
                <a:latin typeface="+mj-lt"/>
                <a:cs typeface="Constantia"/>
              </a:rPr>
              <a:t>o</a:t>
            </a:r>
            <a:r>
              <a:rPr lang="cs-CZ" sz="2400" dirty="0">
                <a:latin typeface="+mj-lt"/>
                <a:cs typeface="Constantia"/>
              </a:rPr>
              <a:t> </a:t>
            </a:r>
            <a:r>
              <a:rPr sz="2400" b="1" spc="-5" dirty="0" err="1" smtClean="0">
                <a:latin typeface="+mj-lt"/>
                <a:cs typeface="Constantia"/>
              </a:rPr>
              <a:t>p</a:t>
            </a:r>
            <a:r>
              <a:rPr sz="2400" b="1" spc="50" dirty="0" err="1" smtClean="0">
                <a:latin typeface="+mj-lt"/>
                <a:cs typeface="Constantia"/>
              </a:rPr>
              <a:t>r</a:t>
            </a:r>
            <a:r>
              <a:rPr sz="2400" b="1" spc="-35" dirty="0" err="1" smtClean="0">
                <a:latin typeface="+mj-lt"/>
                <a:cs typeface="Constantia"/>
              </a:rPr>
              <a:t>v</a:t>
            </a:r>
            <a:r>
              <a:rPr sz="2400" b="1" dirty="0" err="1" smtClean="0">
                <a:latin typeface="+mj-lt"/>
                <a:cs typeface="Constantia"/>
              </a:rPr>
              <a:t>ky</a:t>
            </a:r>
            <a:r>
              <a:rPr lang="cs-CZ" sz="2400" b="1" dirty="0" smtClean="0">
                <a:latin typeface="+mj-lt"/>
                <a:cs typeface="Constantia"/>
              </a:rPr>
              <a:t> </a:t>
            </a:r>
            <a:r>
              <a:rPr sz="2400" b="1" spc="-260" dirty="0" smtClean="0">
                <a:latin typeface="+mj-lt"/>
                <a:cs typeface="Constantia"/>
              </a:rPr>
              <a:t> </a:t>
            </a:r>
            <a:r>
              <a:rPr sz="2400" b="1" spc="85" dirty="0" err="1" smtClean="0">
                <a:latin typeface="+mj-lt"/>
                <a:cs typeface="Constantia"/>
              </a:rPr>
              <a:t>v</a:t>
            </a:r>
            <a:r>
              <a:rPr sz="2400" b="1" spc="-5" dirty="0" err="1" smtClean="0">
                <a:latin typeface="+mj-lt"/>
                <a:cs typeface="Constantia"/>
              </a:rPr>
              <a:t>y</a:t>
            </a:r>
            <a:r>
              <a:rPr sz="2400" b="1" dirty="0" err="1" smtClean="0">
                <a:latin typeface="+mj-lt"/>
                <a:cs typeface="Constantia"/>
              </a:rPr>
              <a:t>t</a:t>
            </a:r>
            <a:r>
              <a:rPr sz="2400" b="1" spc="-20" dirty="0" err="1" smtClean="0">
                <a:latin typeface="+mj-lt"/>
                <a:cs typeface="Constantia"/>
              </a:rPr>
              <a:t>v</a:t>
            </a:r>
            <a:r>
              <a:rPr sz="2400" b="1" spc="-15" dirty="0" err="1" smtClean="0">
                <a:latin typeface="+mj-lt"/>
                <a:cs typeface="Constantia"/>
              </a:rPr>
              <a:t>á</a:t>
            </a:r>
            <a:r>
              <a:rPr sz="2400" b="1" spc="-35" dirty="0" err="1" smtClean="0">
                <a:latin typeface="+mj-lt"/>
                <a:cs typeface="Constantia"/>
              </a:rPr>
              <a:t>ř</a:t>
            </a:r>
            <a:r>
              <a:rPr sz="2400" b="1" spc="-10" dirty="0" err="1" smtClean="0">
                <a:latin typeface="+mj-lt"/>
                <a:cs typeface="Constantia"/>
              </a:rPr>
              <a:t>e</a:t>
            </a:r>
            <a:r>
              <a:rPr sz="2400" b="1" dirty="0" err="1" smtClean="0">
                <a:latin typeface="+mj-lt"/>
                <a:cs typeface="Constantia"/>
              </a:rPr>
              <a:t>jí</a:t>
            </a:r>
            <a:r>
              <a:rPr lang="cs-CZ" sz="2400" b="1" dirty="0" smtClean="0">
                <a:latin typeface="+mj-lt"/>
                <a:cs typeface="Constantia"/>
              </a:rPr>
              <a:t> </a:t>
            </a:r>
            <a:r>
              <a:rPr sz="2400" b="1" spc="-5" dirty="0" err="1" smtClean="0">
                <a:latin typeface="+mj-lt"/>
                <a:cs typeface="Constantia"/>
              </a:rPr>
              <a:t>hi</a:t>
            </a:r>
            <a:r>
              <a:rPr sz="2400" b="1" dirty="0" err="1" smtClean="0">
                <a:latin typeface="+mj-lt"/>
                <a:cs typeface="Constantia"/>
              </a:rPr>
              <a:t>e</a:t>
            </a:r>
            <a:r>
              <a:rPr sz="2400" b="1" spc="-50" dirty="0" err="1" smtClean="0">
                <a:latin typeface="+mj-lt"/>
                <a:cs typeface="Constantia"/>
              </a:rPr>
              <a:t>r</a:t>
            </a:r>
            <a:r>
              <a:rPr sz="2400" b="1" spc="-5" dirty="0" err="1" smtClean="0">
                <a:latin typeface="+mj-lt"/>
                <a:cs typeface="Constantia"/>
              </a:rPr>
              <a:t>a</a:t>
            </a:r>
            <a:r>
              <a:rPr sz="2400" b="1" spc="-35" dirty="0" err="1" smtClean="0">
                <a:latin typeface="+mj-lt"/>
                <a:cs typeface="Constantia"/>
              </a:rPr>
              <a:t>r</a:t>
            </a:r>
            <a:r>
              <a:rPr sz="2400" b="1" dirty="0" err="1" smtClean="0">
                <a:latin typeface="+mj-lt"/>
                <a:cs typeface="Constantia"/>
              </a:rPr>
              <a:t>c</a:t>
            </a:r>
            <a:r>
              <a:rPr sz="2400" b="1" spc="-5" dirty="0" err="1" smtClean="0">
                <a:latin typeface="+mj-lt"/>
                <a:cs typeface="Constantia"/>
              </a:rPr>
              <a:t>hi</a:t>
            </a:r>
            <a:r>
              <a:rPr sz="2400" b="1" dirty="0" err="1" smtClean="0">
                <a:latin typeface="+mj-lt"/>
                <a:cs typeface="Constantia"/>
              </a:rPr>
              <a:t>c</a:t>
            </a:r>
            <a:r>
              <a:rPr sz="2400" b="1" spc="-50" dirty="0" err="1" smtClean="0">
                <a:latin typeface="+mj-lt"/>
                <a:cs typeface="Constantia"/>
              </a:rPr>
              <a:t>k</a:t>
            </a:r>
            <a:r>
              <a:rPr sz="2400" b="1" dirty="0" err="1" smtClean="0">
                <a:latin typeface="+mj-lt"/>
                <a:cs typeface="Constantia"/>
              </a:rPr>
              <a:t>ou</a:t>
            </a:r>
            <a:r>
              <a:rPr lang="cs-CZ" sz="2400" b="1" dirty="0" smtClean="0">
                <a:latin typeface="+mj-lt"/>
                <a:cs typeface="Constantia"/>
              </a:rPr>
              <a:t> </a:t>
            </a:r>
            <a:r>
              <a:rPr sz="2400" b="1" spc="-5" dirty="0" err="1" smtClean="0">
                <a:latin typeface="+mj-lt"/>
                <a:cs typeface="Constantia"/>
              </a:rPr>
              <a:t>s</a:t>
            </a:r>
            <a:r>
              <a:rPr sz="2400" b="1" dirty="0" err="1" smtClean="0">
                <a:latin typeface="+mj-lt"/>
                <a:cs typeface="Constantia"/>
              </a:rPr>
              <a:t>tr</a:t>
            </a:r>
            <a:r>
              <a:rPr sz="2400" b="1" spc="-5" dirty="0" err="1" smtClean="0">
                <a:latin typeface="+mj-lt"/>
                <a:cs typeface="Constantia"/>
              </a:rPr>
              <a:t>u</a:t>
            </a:r>
            <a:r>
              <a:rPr sz="2400" b="1" dirty="0" err="1" smtClean="0">
                <a:latin typeface="+mj-lt"/>
                <a:cs typeface="Constantia"/>
              </a:rPr>
              <a:t>kt</a:t>
            </a:r>
            <a:r>
              <a:rPr sz="2400" b="1" spc="-5" dirty="0" err="1" smtClean="0">
                <a:latin typeface="+mj-lt"/>
                <a:cs typeface="Constantia"/>
              </a:rPr>
              <a:t>u</a:t>
            </a:r>
            <a:r>
              <a:rPr sz="2400" b="1" dirty="0" err="1" smtClean="0">
                <a:latin typeface="+mj-lt"/>
                <a:cs typeface="Constantia"/>
              </a:rPr>
              <a:t>r</a:t>
            </a:r>
            <a:r>
              <a:rPr sz="2400" b="1" spc="-5" dirty="0" err="1" smtClean="0">
                <a:latin typeface="+mj-lt"/>
                <a:cs typeface="Constantia"/>
              </a:rPr>
              <a:t>u</a:t>
            </a:r>
            <a:r>
              <a:rPr sz="2400" b="1" dirty="0" smtClean="0">
                <a:latin typeface="+mj-lt"/>
                <a:cs typeface="Constantia"/>
              </a:rPr>
              <a:t>,</a:t>
            </a:r>
            <a:r>
              <a:rPr lang="cs-CZ" sz="2400" b="1" dirty="0" smtClean="0">
                <a:latin typeface="+mj-lt"/>
                <a:cs typeface="Constantia"/>
              </a:rPr>
              <a:t> </a:t>
            </a:r>
            <a:r>
              <a:rPr sz="2400" b="1" dirty="0" err="1" smtClean="0">
                <a:latin typeface="+mj-lt"/>
                <a:cs typeface="Constantia"/>
              </a:rPr>
              <a:t>j</a:t>
            </a:r>
            <a:r>
              <a:rPr sz="2400" b="1" spc="-5" dirty="0" err="1" smtClean="0">
                <a:latin typeface="+mj-lt"/>
                <a:cs typeface="Constantia"/>
              </a:rPr>
              <a:t>s</a:t>
            </a:r>
            <a:r>
              <a:rPr sz="2400" b="1" dirty="0" err="1" smtClean="0">
                <a:latin typeface="+mj-lt"/>
                <a:cs typeface="Constantia"/>
              </a:rPr>
              <a:t>ou</a:t>
            </a:r>
            <a:r>
              <a:rPr lang="cs-CZ" sz="2400" b="1" dirty="0" smtClean="0">
                <a:latin typeface="+mj-lt"/>
                <a:cs typeface="Constantia"/>
              </a:rPr>
              <a:t> c</a:t>
            </a:r>
            <a:r>
              <a:rPr sz="2400" b="1" dirty="0" err="1" smtClean="0">
                <a:latin typeface="+mj-lt"/>
                <a:cs typeface="Constantia"/>
              </a:rPr>
              <a:t>en</a:t>
            </a:r>
            <a:r>
              <a:rPr sz="2400" b="1" spc="-15" dirty="0" err="1" smtClean="0">
                <a:latin typeface="+mj-lt"/>
                <a:cs typeface="Constantia"/>
              </a:rPr>
              <a:t>t</a:t>
            </a:r>
            <a:r>
              <a:rPr sz="2400" b="1" spc="-35" dirty="0" err="1" smtClean="0">
                <a:latin typeface="+mj-lt"/>
                <a:cs typeface="Constantia"/>
              </a:rPr>
              <a:t>r</a:t>
            </a:r>
            <a:r>
              <a:rPr sz="2400" b="1" spc="-5" dirty="0" err="1" smtClean="0">
                <a:latin typeface="+mj-lt"/>
                <a:cs typeface="Constantia"/>
              </a:rPr>
              <a:t>á</a:t>
            </a:r>
            <a:r>
              <a:rPr sz="2400" b="1" dirty="0" err="1" smtClean="0">
                <a:latin typeface="+mj-lt"/>
                <a:cs typeface="Constantia"/>
              </a:rPr>
              <a:t>lně</a:t>
            </a:r>
            <a:r>
              <a:rPr sz="2400" b="1" dirty="0" smtClean="0">
                <a:latin typeface="+mj-lt"/>
                <a:cs typeface="Constantia"/>
              </a:rPr>
              <a:t> </a:t>
            </a:r>
            <a:r>
              <a:rPr sz="2400" b="1" spc="-125" dirty="0" smtClean="0">
                <a:latin typeface="+mj-lt"/>
                <a:cs typeface="Constantia"/>
              </a:rPr>
              <a:t> </a:t>
            </a:r>
            <a:r>
              <a:rPr sz="2400" b="1" dirty="0">
                <a:latin typeface="+mj-lt"/>
                <a:cs typeface="Constantia"/>
              </a:rPr>
              <a:t>ř</a:t>
            </a:r>
            <a:r>
              <a:rPr sz="2400" b="1" spc="-5" dirty="0">
                <a:latin typeface="+mj-lt"/>
                <a:cs typeface="Constantia"/>
              </a:rPr>
              <a:t>í</a:t>
            </a:r>
            <a:r>
              <a:rPr sz="2400" b="1" spc="-10" dirty="0">
                <a:latin typeface="+mj-lt"/>
                <a:cs typeface="Constantia"/>
              </a:rPr>
              <a:t>z</a:t>
            </a:r>
            <a:r>
              <a:rPr sz="2400" b="1" dirty="0">
                <a:latin typeface="+mj-lt"/>
                <a:cs typeface="Constantia"/>
              </a:rPr>
              <a:t>e</a:t>
            </a:r>
            <a:r>
              <a:rPr sz="2400" b="1" spc="-40" dirty="0">
                <a:latin typeface="+mj-lt"/>
                <a:cs typeface="Constantia"/>
              </a:rPr>
              <a:t>n</a:t>
            </a:r>
            <a:r>
              <a:rPr sz="2400" b="1" dirty="0">
                <a:latin typeface="+mj-lt"/>
                <a:cs typeface="Constantia"/>
              </a:rPr>
              <a:t>y </a:t>
            </a:r>
            <a:r>
              <a:rPr sz="2400" b="1" spc="-120" dirty="0">
                <a:latin typeface="+mj-lt"/>
                <a:cs typeface="Constantia"/>
              </a:rPr>
              <a:t> </a:t>
            </a:r>
            <a:r>
              <a:rPr sz="2400" b="1" dirty="0">
                <a:latin typeface="+mj-lt"/>
                <a:cs typeface="Constantia"/>
              </a:rPr>
              <a:t>a </a:t>
            </a:r>
            <a:r>
              <a:rPr sz="2400" b="1" spc="-120" dirty="0">
                <a:latin typeface="+mj-lt"/>
                <a:cs typeface="Constantia"/>
              </a:rPr>
              <a:t> </a:t>
            </a:r>
            <a:r>
              <a:rPr lang="cs-CZ" sz="2400" b="1" spc="-120" dirty="0" smtClean="0">
                <a:latin typeface="+mj-lt"/>
                <a:cs typeface="Constantia"/>
              </a:rPr>
              <a:t>		</a:t>
            </a:r>
            <a:r>
              <a:rPr sz="2400" b="1" spc="-60" dirty="0" err="1" smtClean="0">
                <a:latin typeface="+mj-lt"/>
                <a:cs typeface="Constantia"/>
              </a:rPr>
              <a:t>k</a:t>
            </a:r>
            <a:r>
              <a:rPr sz="2400" b="1" dirty="0" err="1" smtClean="0">
                <a:latin typeface="+mj-lt"/>
                <a:cs typeface="Constantia"/>
              </a:rPr>
              <a:t>oo</a:t>
            </a:r>
            <a:r>
              <a:rPr sz="2400" b="1" spc="-35" dirty="0" err="1" smtClean="0">
                <a:latin typeface="+mj-lt"/>
                <a:cs typeface="Constantia"/>
              </a:rPr>
              <a:t>r</a:t>
            </a:r>
            <a:r>
              <a:rPr sz="2400" b="1" dirty="0" err="1" smtClean="0">
                <a:latin typeface="+mj-lt"/>
                <a:cs typeface="Constantia"/>
              </a:rPr>
              <a:t>d</a:t>
            </a:r>
            <a:r>
              <a:rPr sz="2400" b="1" spc="-5" dirty="0" err="1" smtClean="0">
                <a:latin typeface="+mj-lt"/>
                <a:cs typeface="Constantia"/>
              </a:rPr>
              <a:t>i</a:t>
            </a:r>
            <a:r>
              <a:rPr sz="2400" b="1" dirty="0" err="1" smtClean="0">
                <a:latin typeface="+mj-lt"/>
                <a:cs typeface="Constantia"/>
              </a:rPr>
              <a:t>n</a:t>
            </a:r>
            <a:r>
              <a:rPr sz="2400" b="1" spc="-35" dirty="0" err="1" smtClean="0">
                <a:latin typeface="+mj-lt"/>
                <a:cs typeface="Constantia"/>
              </a:rPr>
              <a:t>o</a:t>
            </a:r>
            <a:r>
              <a:rPr sz="2400" b="1" spc="-20" dirty="0" err="1" smtClean="0">
                <a:latin typeface="+mj-lt"/>
                <a:cs typeface="Constantia"/>
              </a:rPr>
              <a:t>v</a:t>
            </a:r>
            <a:r>
              <a:rPr sz="2400" b="1" spc="-15" dirty="0" err="1" smtClean="0">
                <a:latin typeface="+mj-lt"/>
                <a:cs typeface="Constantia"/>
              </a:rPr>
              <a:t>á</a:t>
            </a:r>
            <a:r>
              <a:rPr sz="2400" b="1" spc="-40" dirty="0" err="1" smtClean="0">
                <a:latin typeface="+mj-lt"/>
                <a:cs typeface="Constantia"/>
              </a:rPr>
              <a:t>n</a:t>
            </a:r>
            <a:r>
              <a:rPr sz="2400" b="1" spc="-5" dirty="0" err="1" smtClean="0">
                <a:latin typeface="+mj-lt"/>
                <a:cs typeface="Constantia"/>
              </a:rPr>
              <a:t>y</a:t>
            </a:r>
            <a:r>
              <a:rPr sz="2400" dirty="0">
                <a:latin typeface="+mj-lt"/>
                <a:cs typeface="Constantia"/>
              </a:rPr>
              <a:t>, </a:t>
            </a:r>
            <a:r>
              <a:rPr sz="2400" spc="-120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př</a:t>
            </a:r>
            <a:r>
              <a:rPr sz="2400" spc="-10" dirty="0">
                <a:latin typeface="+mj-lt"/>
                <a:cs typeface="Constantia"/>
              </a:rPr>
              <a:t>í</a:t>
            </a:r>
            <a:r>
              <a:rPr sz="2400" dirty="0">
                <a:latin typeface="+mj-lt"/>
                <a:cs typeface="Constantia"/>
              </a:rPr>
              <a:t>pa</a:t>
            </a:r>
            <a:r>
              <a:rPr sz="2400" spc="-5" dirty="0">
                <a:latin typeface="+mj-lt"/>
                <a:cs typeface="Constantia"/>
              </a:rPr>
              <a:t>dn</a:t>
            </a:r>
            <a:r>
              <a:rPr sz="2400" dirty="0">
                <a:latin typeface="+mj-lt"/>
                <a:cs typeface="Constantia"/>
              </a:rPr>
              <a:t>ě </a:t>
            </a:r>
            <a:r>
              <a:rPr sz="2400" spc="-175" dirty="0">
                <a:latin typeface="+mj-lt"/>
                <a:cs typeface="Constantia"/>
              </a:rPr>
              <a:t> </a:t>
            </a:r>
            <a:r>
              <a:rPr sz="2400" spc="-5" dirty="0" err="1">
                <a:latin typeface="+mj-lt"/>
                <a:cs typeface="Constantia"/>
              </a:rPr>
              <a:t>n</a:t>
            </a:r>
            <a:r>
              <a:rPr sz="2400" dirty="0" err="1">
                <a:latin typeface="+mj-lt"/>
                <a:cs typeface="Constantia"/>
              </a:rPr>
              <a:t>a</a:t>
            </a:r>
            <a:r>
              <a:rPr sz="2400" dirty="0">
                <a:latin typeface="+mj-lt"/>
                <a:cs typeface="Constantia"/>
              </a:rPr>
              <a:t> </a:t>
            </a:r>
            <a:r>
              <a:rPr sz="2400" spc="-175" dirty="0">
                <a:latin typeface="+mj-lt"/>
                <a:cs typeface="Constantia"/>
              </a:rPr>
              <a:t> </a:t>
            </a:r>
            <a:r>
              <a:rPr sz="2400" dirty="0" err="1" smtClean="0">
                <a:latin typeface="+mj-lt"/>
                <a:cs typeface="Constantia"/>
              </a:rPr>
              <a:t>je</a:t>
            </a:r>
            <a:r>
              <a:rPr sz="2400" spc="5" dirty="0" err="1" smtClean="0">
                <a:latin typeface="+mj-lt"/>
                <a:cs typeface="Constantia"/>
              </a:rPr>
              <a:t>dn</a:t>
            </a:r>
            <a:r>
              <a:rPr sz="2400" spc="-5" dirty="0" err="1" smtClean="0">
                <a:latin typeface="+mj-lt"/>
                <a:cs typeface="Constantia"/>
              </a:rPr>
              <a:t>o</a:t>
            </a:r>
            <a:r>
              <a:rPr sz="2400" dirty="0" err="1" smtClean="0">
                <a:latin typeface="+mj-lt"/>
                <a:cs typeface="Constantia"/>
              </a:rPr>
              <a:t>t</a:t>
            </a:r>
            <a:r>
              <a:rPr sz="2400" spc="-5" dirty="0" err="1" smtClean="0">
                <a:latin typeface="+mj-lt"/>
                <a:cs typeface="Constantia"/>
              </a:rPr>
              <a:t>l</a:t>
            </a:r>
            <a:r>
              <a:rPr sz="2400" spc="-20" dirty="0" err="1" smtClean="0">
                <a:latin typeface="+mj-lt"/>
                <a:cs typeface="Constantia"/>
              </a:rPr>
              <a:t>i</a:t>
            </a:r>
            <a:r>
              <a:rPr sz="2400" spc="85" dirty="0" err="1" smtClean="0">
                <a:latin typeface="+mj-lt"/>
                <a:cs typeface="Constantia"/>
              </a:rPr>
              <a:t>v</a:t>
            </a:r>
            <a:r>
              <a:rPr sz="2400" spc="-65" dirty="0" err="1" smtClean="0">
                <a:latin typeface="+mj-lt"/>
                <a:cs typeface="Constantia"/>
              </a:rPr>
              <a:t>ý</a:t>
            </a:r>
            <a:r>
              <a:rPr sz="2400" spc="-5" dirty="0" err="1" smtClean="0">
                <a:latin typeface="+mj-lt"/>
                <a:cs typeface="Constantia"/>
              </a:rPr>
              <a:t>ch</a:t>
            </a:r>
            <a:r>
              <a:rPr lang="cs-CZ" sz="2400" spc="-5" dirty="0" smtClean="0">
                <a:latin typeface="+mj-lt"/>
                <a:cs typeface="Constantia"/>
              </a:rPr>
              <a:t> </a:t>
            </a:r>
            <a:r>
              <a:rPr sz="2400" dirty="0" err="1" smtClean="0">
                <a:latin typeface="+mj-lt"/>
                <a:cs typeface="Constantia"/>
              </a:rPr>
              <a:t>ú</a:t>
            </a:r>
            <a:r>
              <a:rPr sz="2400" spc="-35" dirty="0" err="1" smtClean="0">
                <a:latin typeface="+mj-lt"/>
                <a:cs typeface="Constantia"/>
              </a:rPr>
              <a:t>r</a:t>
            </a:r>
            <a:r>
              <a:rPr sz="2400" spc="-40" dirty="0" err="1" smtClean="0">
                <a:latin typeface="+mj-lt"/>
                <a:cs typeface="Constantia"/>
              </a:rPr>
              <a:t>o</a:t>
            </a:r>
            <a:r>
              <a:rPr sz="2400" dirty="0" err="1" smtClean="0">
                <a:latin typeface="+mj-lt"/>
                <a:cs typeface="Constantia"/>
              </a:rPr>
              <a:t>v</a:t>
            </a:r>
            <a:r>
              <a:rPr sz="2400" spc="-5" dirty="0" err="1" smtClean="0">
                <a:latin typeface="+mj-lt"/>
                <a:cs typeface="Constantia"/>
              </a:rPr>
              <a:t>n</a:t>
            </a:r>
            <a:r>
              <a:rPr sz="2400" dirty="0" err="1" smtClean="0">
                <a:latin typeface="+mj-lt"/>
                <a:cs typeface="Constantia"/>
              </a:rPr>
              <a:t>í</a:t>
            </a:r>
            <a:r>
              <a:rPr sz="2400" spc="-5" dirty="0" err="1" smtClean="0">
                <a:latin typeface="+mj-lt"/>
                <a:cs typeface="Constantia"/>
              </a:rPr>
              <a:t>c</a:t>
            </a:r>
            <a:r>
              <a:rPr sz="2400" dirty="0" err="1" smtClean="0">
                <a:latin typeface="+mj-lt"/>
                <a:cs typeface="Constantia"/>
              </a:rPr>
              <a:t>h</a:t>
            </a:r>
            <a:r>
              <a:rPr lang="cs-CZ" sz="2400" dirty="0" smtClean="0">
                <a:latin typeface="+mj-lt"/>
                <a:cs typeface="Constantia"/>
              </a:rPr>
              <a:t> </a:t>
            </a:r>
            <a:r>
              <a:rPr sz="2400" dirty="0" err="1" smtClean="0">
                <a:latin typeface="+mj-lt"/>
                <a:cs typeface="Constantia"/>
              </a:rPr>
              <a:t>půs</a:t>
            </a:r>
            <a:r>
              <a:rPr sz="2400" spc="-5" dirty="0" err="1" smtClean="0">
                <a:latin typeface="+mj-lt"/>
                <a:cs typeface="Constantia"/>
              </a:rPr>
              <a:t>ob</a:t>
            </a:r>
            <a:r>
              <a:rPr sz="2400" dirty="0" err="1" smtClean="0">
                <a:latin typeface="+mj-lt"/>
                <a:cs typeface="Constantia"/>
              </a:rPr>
              <a:t>í</a:t>
            </a:r>
            <a:r>
              <a:rPr sz="2400" spc="-50" dirty="0" smtClean="0">
                <a:latin typeface="+mj-lt"/>
                <a:cs typeface="Constantia"/>
              </a:rPr>
              <a:t> </a:t>
            </a:r>
            <a:r>
              <a:rPr lang="cs-CZ" sz="2400" spc="-50" dirty="0" smtClean="0">
                <a:latin typeface="+mj-lt"/>
                <a:cs typeface="Constantia"/>
              </a:rPr>
              <a:t>			</a:t>
            </a:r>
            <a:r>
              <a:rPr sz="2400" dirty="0" err="1" smtClean="0">
                <a:latin typeface="+mj-lt"/>
                <a:cs typeface="Constantia"/>
              </a:rPr>
              <a:t>sa</a:t>
            </a:r>
            <a:r>
              <a:rPr sz="2400" spc="-5" dirty="0" err="1" smtClean="0">
                <a:latin typeface="+mj-lt"/>
                <a:cs typeface="Constantia"/>
              </a:rPr>
              <a:t>mo</a:t>
            </a:r>
            <a:r>
              <a:rPr sz="2400" dirty="0" err="1" smtClean="0">
                <a:latin typeface="+mj-lt"/>
                <a:cs typeface="Constantia"/>
              </a:rPr>
              <a:t>stat</a:t>
            </a:r>
            <a:r>
              <a:rPr sz="2400" spc="-5" dirty="0" err="1" smtClean="0">
                <a:latin typeface="+mj-lt"/>
                <a:cs typeface="Constantia"/>
              </a:rPr>
              <a:t>n</a:t>
            </a:r>
            <a:r>
              <a:rPr sz="2400" dirty="0" err="1" smtClean="0">
                <a:latin typeface="+mj-lt"/>
                <a:cs typeface="Constantia"/>
              </a:rPr>
              <a:t>ě</a:t>
            </a:r>
            <a:r>
              <a:rPr sz="2400" spc="-120" dirty="0" smtClean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v</a:t>
            </a:r>
            <a:r>
              <a:rPr sz="2400" spc="-95" dirty="0">
                <a:latin typeface="+mj-lt"/>
                <a:cs typeface="Constantia"/>
              </a:rPr>
              <a:t> </a:t>
            </a:r>
            <a:r>
              <a:rPr sz="2400" spc="-35" dirty="0">
                <a:latin typeface="+mj-lt"/>
                <a:cs typeface="Constantia"/>
              </a:rPr>
              <a:t>r</a:t>
            </a:r>
            <a:r>
              <a:rPr sz="2400" spc="-40" dirty="0">
                <a:latin typeface="+mj-lt"/>
                <a:cs typeface="Constantia"/>
              </a:rPr>
              <a:t>o</a:t>
            </a:r>
            <a:r>
              <a:rPr sz="2400" spc="-15" dirty="0">
                <a:latin typeface="+mj-lt"/>
                <a:cs typeface="Constantia"/>
              </a:rPr>
              <a:t>z</a:t>
            </a:r>
            <a:r>
              <a:rPr sz="2400" dirty="0">
                <a:latin typeface="+mj-lt"/>
                <a:cs typeface="Constantia"/>
              </a:rPr>
              <a:t>sahu</a:t>
            </a:r>
            <a:r>
              <a:rPr sz="2400" spc="-75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s</a:t>
            </a:r>
            <a:r>
              <a:rPr sz="2400" spc="-60" dirty="0">
                <a:latin typeface="+mj-lt"/>
                <a:cs typeface="Constantia"/>
              </a:rPr>
              <a:t>v</a:t>
            </a:r>
            <a:r>
              <a:rPr sz="2400" dirty="0">
                <a:latin typeface="+mj-lt"/>
                <a:cs typeface="Constantia"/>
              </a:rPr>
              <a:t>é</a:t>
            </a:r>
            <a:r>
              <a:rPr sz="2400" spc="-100" dirty="0">
                <a:latin typeface="+mj-lt"/>
                <a:cs typeface="Constantia"/>
              </a:rPr>
              <a:t> </a:t>
            </a:r>
            <a:r>
              <a:rPr sz="2400" dirty="0">
                <a:latin typeface="+mj-lt"/>
                <a:cs typeface="Constantia"/>
              </a:rPr>
              <a:t>půs</a:t>
            </a:r>
            <a:r>
              <a:rPr sz="2400" spc="-5" dirty="0">
                <a:latin typeface="+mj-lt"/>
                <a:cs typeface="Constantia"/>
              </a:rPr>
              <a:t>obno</a:t>
            </a:r>
            <a:r>
              <a:rPr sz="2400" dirty="0">
                <a:latin typeface="+mj-lt"/>
                <a:cs typeface="Constantia"/>
              </a:rPr>
              <a:t>sti</a:t>
            </a:r>
            <a:r>
              <a:rPr sz="2400" spc="-10" dirty="0">
                <a:latin typeface="+mj-lt"/>
                <a:cs typeface="Constantia"/>
              </a:rPr>
              <a:t>.</a:t>
            </a:r>
            <a:endParaRPr sz="2400" dirty="0">
              <a:latin typeface="+mj-lt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685800"/>
            <a:ext cx="8915400" cy="685800"/>
          </a:xfrm>
        </p:spPr>
        <p:txBody>
          <a:bodyPr>
            <a:normAutofit/>
          </a:bodyPr>
          <a:lstStyle/>
          <a:p>
            <a:pPr algn="ctr"/>
            <a:r>
              <a:rPr lang="cs-CZ" sz="3600" b="1" spc="-25" dirty="0" smtClean="0">
                <a:cs typeface="Arial"/>
              </a:rPr>
              <a:t>Po</a:t>
            </a:r>
            <a:r>
              <a:rPr lang="cs-CZ" sz="3600" b="1" spc="-15" dirty="0" smtClean="0">
                <a:cs typeface="Arial"/>
              </a:rPr>
              <a:t>s</a:t>
            </a:r>
            <a:r>
              <a:rPr lang="cs-CZ" sz="3600" b="1" spc="-10" dirty="0" smtClean="0">
                <a:cs typeface="Arial"/>
              </a:rPr>
              <a:t>l</a:t>
            </a:r>
            <a:r>
              <a:rPr lang="cs-CZ" sz="3600" b="1" spc="-15" dirty="0" smtClean="0">
                <a:cs typeface="Arial"/>
              </a:rPr>
              <a:t>á</a:t>
            </a:r>
            <a:r>
              <a:rPr lang="cs-CZ" sz="3600" b="1" spc="-25" dirty="0" smtClean="0">
                <a:cs typeface="Arial"/>
              </a:rPr>
              <a:t>n</a:t>
            </a:r>
            <a:r>
              <a:rPr lang="cs-CZ" sz="3600" b="1" spc="-10" dirty="0" smtClean="0">
                <a:cs typeface="Arial"/>
              </a:rPr>
              <a:t>í</a:t>
            </a:r>
            <a:r>
              <a:rPr lang="cs-CZ" sz="3600" b="1" spc="15" dirty="0" smtClean="0">
                <a:cs typeface="Arial"/>
              </a:rPr>
              <a:t> </a:t>
            </a:r>
            <a:r>
              <a:rPr lang="cs-CZ" sz="3600" b="1" spc="-20" dirty="0" smtClean="0">
                <a:cs typeface="Arial"/>
              </a:rPr>
              <a:t>a</a:t>
            </a:r>
            <a:r>
              <a:rPr lang="cs-CZ" sz="3600" b="1" spc="5" dirty="0" smtClean="0">
                <a:cs typeface="Arial"/>
              </a:rPr>
              <a:t> </a:t>
            </a:r>
            <a:r>
              <a:rPr lang="cs-CZ" sz="3600" b="1" spc="-25" dirty="0" smtClean="0">
                <a:cs typeface="Arial"/>
              </a:rPr>
              <a:t>ú</a:t>
            </a:r>
            <a:r>
              <a:rPr lang="cs-CZ" sz="3600" b="1" spc="-15" dirty="0" smtClean="0">
                <a:cs typeface="Arial"/>
              </a:rPr>
              <a:t>k</a:t>
            </a:r>
            <a:r>
              <a:rPr lang="cs-CZ" sz="3600" b="1" spc="-25" dirty="0" smtClean="0">
                <a:cs typeface="Arial"/>
              </a:rPr>
              <a:t>o</a:t>
            </a:r>
            <a:r>
              <a:rPr lang="cs-CZ" sz="3600" b="1" spc="-15" dirty="0" smtClean="0">
                <a:cs typeface="Arial"/>
              </a:rPr>
              <a:t>ly</a:t>
            </a:r>
            <a:r>
              <a:rPr lang="cs-CZ" sz="3600" b="1" spc="15" dirty="0" smtClean="0">
                <a:cs typeface="Arial"/>
              </a:rPr>
              <a:t> </a:t>
            </a:r>
            <a:r>
              <a:rPr lang="cs-CZ" sz="3600" b="1" spc="-25" dirty="0" smtClean="0">
                <a:cs typeface="Arial"/>
              </a:rPr>
              <a:t>b</a:t>
            </a:r>
            <a:r>
              <a:rPr lang="cs-CZ" sz="3600" b="1" spc="-10" dirty="0" smtClean="0">
                <a:cs typeface="Arial"/>
              </a:rPr>
              <a:t>ez</a:t>
            </a:r>
            <a:r>
              <a:rPr lang="cs-CZ" sz="3600" b="1" spc="-25" dirty="0" smtClean="0">
                <a:cs typeface="Arial"/>
              </a:rPr>
              <a:t>p</a:t>
            </a:r>
            <a:r>
              <a:rPr lang="cs-CZ" sz="3600" b="1" spc="-15" dirty="0" smtClean="0">
                <a:cs typeface="Arial"/>
              </a:rPr>
              <a:t>eč</a:t>
            </a:r>
            <a:r>
              <a:rPr lang="cs-CZ" sz="3600" b="1" spc="-25" dirty="0" smtClean="0">
                <a:cs typeface="Arial"/>
              </a:rPr>
              <a:t>no</a:t>
            </a:r>
            <a:r>
              <a:rPr lang="cs-CZ" sz="3600" b="1" spc="-15" dirty="0" smtClean="0">
                <a:cs typeface="Arial"/>
              </a:rPr>
              <a:t>s</a:t>
            </a:r>
            <a:r>
              <a:rPr lang="cs-CZ" sz="3600" b="1" spc="-10" dirty="0" smtClean="0">
                <a:cs typeface="Arial"/>
              </a:rPr>
              <a:t>t</a:t>
            </a:r>
            <a:r>
              <a:rPr lang="cs-CZ" sz="3600" b="1" spc="-25" dirty="0" smtClean="0">
                <a:cs typeface="Arial"/>
              </a:rPr>
              <a:t>n</a:t>
            </a:r>
            <a:r>
              <a:rPr lang="cs-CZ" sz="3600" b="1" spc="-10" dirty="0" smtClean="0">
                <a:cs typeface="Arial"/>
              </a:rPr>
              <a:t>í</a:t>
            </a:r>
            <a:r>
              <a:rPr lang="cs-CZ" sz="3600" b="1" spc="-25" dirty="0" smtClean="0">
                <a:cs typeface="Arial"/>
              </a:rPr>
              <a:t>h</a:t>
            </a:r>
            <a:r>
              <a:rPr lang="cs-CZ" sz="3600" b="1" spc="-20" dirty="0" smtClean="0">
                <a:cs typeface="Arial"/>
              </a:rPr>
              <a:t>o</a:t>
            </a:r>
            <a:r>
              <a:rPr lang="cs-CZ" sz="3600" b="1" spc="45" dirty="0" smtClean="0">
                <a:cs typeface="Arial"/>
              </a:rPr>
              <a:t> </a:t>
            </a:r>
            <a:r>
              <a:rPr lang="cs-CZ" sz="3600" b="1" spc="-15" dirty="0" smtClean="0">
                <a:cs typeface="Arial"/>
              </a:rPr>
              <a:t>s</a:t>
            </a:r>
            <a:r>
              <a:rPr lang="cs-CZ" sz="3600" b="1" spc="-55" dirty="0" smtClean="0">
                <a:cs typeface="Arial"/>
              </a:rPr>
              <a:t>y</a:t>
            </a:r>
            <a:r>
              <a:rPr lang="cs-CZ" sz="3600" b="1" spc="-15" dirty="0" smtClean="0">
                <a:cs typeface="Arial"/>
              </a:rPr>
              <a:t>s</a:t>
            </a:r>
            <a:r>
              <a:rPr lang="cs-CZ" sz="3600" b="1" spc="-10" dirty="0" smtClean="0">
                <a:cs typeface="Arial"/>
              </a:rPr>
              <a:t>t</a:t>
            </a:r>
            <a:r>
              <a:rPr lang="cs-CZ" sz="3600" b="1" spc="-15" dirty="0" smtClean="0">
                <a:cs typeface="Arial"/>
              </a:rPr>
              <a:t>é</a:t>
            </a:r>
            <a:r>
              <a:rPr lang="cs-CZ" sz="3600" b="1" spc="-30" dirty="0" smtClean="0">
                <a:cs typeface="Arial"/>
              </a:rPr>
              <a:t>m</a:t>
            </a:r>
            <a:r>
              <a:rPr lang="cs-CZ" sz="3600" b="1" spc="-20" dirty="0" smtClean="0">
                <a:cs typeface="Arial"/>
              </a:rPr>
              <a:t>u</a:t>
            </a:r>
            <a:r>
              <a:rPr lang="cs-CZ" sz="3600" b="1" spc="55" dirty="0" smtClean="0">
                <a:cs typeface="Arial"/>
              </a:rPr>
              <a:t> </a:t>
            </a:r>
            <a:r>
              <a:rPr lang="cs-CZ" sz="3600" b="1" spc="-30" dirty="0" smtClean="0">
                <a:cs typeface="Arial"/>
              </a:rPr>
              <a:t>ČR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300" y="1600200"/>
            <a:ext cx="9182100" cy="5105400"/>
          </a:xfrm>
        </p:spPr>
        <p:txBody>
          <a:bodyPr>
            <a:normAutofit/>
          </a:bodyPr>
          <a:lstStyle/>
          <a:p>
            <a:pPr marL="299085" indent="-286385">
              <a:buClr>
                <a:srgbClr val="0BD0D9"/>
              </a:buClr>
              <a:buSzPct val="93750"/>
              <a:tabLst>
                <a:tab pos="299720" algn="l"/>
              </a:tabLst>
            </a:pPr>
            <a:r>
              <a:rPr lang="cs-CZ" sz="2800" b="1" spc="-5" dirty="0" smtClean="0">
                <a:latin typeface="Arial"/>
                <a:cs typeface="Arial"/>
              </a:rPr>
              <a:t>P</a:t>
            </a:r>
            <a:r>
              <a:rPr lang="cs-CZ" sz="2800" b="1" dirty="0" smtClean="0">
                <a:latin typeface="Arial"/>
                <a:cs typeface="Arial"/>
              </a:rPr>
              <a:t>ř</a:t>
            </a:r>
            <a:r>
              <a:rPr lang="cs-CZ" sz="2800" b="1" spc="-5" dirty="0" smtClean="0">
                <a:latin typeface="Arial"/>
                <a:cs typeface="Arial"/>
              </a:rPr>
              <a:t>edchá</a:t>
            </a:r>
            <a:r>
              <a:rPr lang="cs-CZ" sz="2800" b="1" dirty="0" smtClean="0">
                <a:latin typeface="Arial"/>
                <a:cs typeface="Arial"/>
              </a:rPr>
              <a:t>z</a:t>
            </a:r>
            <a:r>
              <a:rPr lang="cs-CZ" sz="2800" b="1" spc="-5" dirty="0" smtClean="0">
                <a:latin typeface="Arial"/>
                <a:cs typeface="Arial"/>
              </a:rPr>
              <a:t>en</a:t>
            </a:r>
            <a:r>
              <a:rPr lang="cs-CZ" sz="2800" b="1" dirty="0" smtClean="0">
                <a:latin typeface="Arial"/>
                <a:cs typeface="Arial"/>
              </a:rPr>
              <a:t>í</a:t>
            </a:r>
            <a:r>
              <a:rPr lang="cs-CZ" sz="2800" b="1" spc="5" dirty="0" smtClean="0">
                <a:latin typeface="Arial"/>
                <a:cs typeface="Arial"/>
              </a:rPr>
              <a:t> </a:t>
            </a:r>
            <a:r>
              <a:rPr lang="cs-CZ" sz="2800" dirty="0" smtClean="0">
                <a:latin typeface="Arial"/>
                <a:cs typeface="Arial"/>
              </a:rPr>
              <a:t>vz</a:t>
            </a:r>
            <a:r>
              <a:rPr lang="cs-CZ" sz="2800" spc="-5" dirty="0" smtClean="0">
                <a:latin typeface="Arial"/>
                <a:cs typeface="Arial"/>
              </a:rPr>
              <a:t>ni</a:t>
            </a:r>
            <a:r>
              <a:rPr lang="cs-CZ" sz="2800" dirty="0" smtClean="0">
                <a:latin typeface="Arial"/>
                <a:cs typeface="Arial"/>
              </a:rPr>
              <a:t>ku</a:t>
            </a:r>
            <a:r>
              <a:rPr lang="cs-CZ" sz="2800" spc="10" dirty="0" smtClean="0">
                <a:latin typeface="Arial"/>
                <a:cs typeface="Arial"/>
              </a:rPr>
              <a:t> </a:t>
            </a:r>
            <a:r>
              <a:rPr lang="cs-CZ" sz="2800" dirty="0" smtClean="0">
                <a:latin typeface="Arial"/>
                <a:cs typeface="Arial"/>
              </a:rPr>
              <a:t>m</a:t>
            </a:r>
            <a:r>
              <a:rPr lang="cs-CZ" sz="2800" spc="-5" dirty="0" smtClean="0">
                <a:latin typeface="Arial"/>
                <a:cs typeface="Arial"/>
              </a:rPr>
              <a:t>i</a:t>
            </a:r>
            <a:r>
              <a:rPr lang="cs-CZ" sz="2800" dirty="0" smtClean="0">
                <a:latin typeface="Arial"/>
                <a:cs typeface="Arial"/>
              </a:rPr>
              <a:t>m</a:t>
            </a:r>
            <a:r>
              <a:rPr lang="cs-CZ" sz="2800" spc="-5" dirty="0" smtClean="0">
                <a:latin typeface="Arial"/>
                <a:cs typeface="Arial"/>
              </a:rPr>
              <a:t>o</a:t>
            </a:r>
            <a:r>
              <a:rPr lang="cs-CZ" sz="2800" dirty="0" smtClean="0">
                <a:latin typeface="Arial"/>
                <a:cs typeface="Arial"/>
              </a:rPr>
              <a:t>ř</a:t>
            </a:r>
            <a:r>
              <a:rPr lang="cs-CZ" sz="2800" spc="-5" dirty="0" smtClean="0">
                <a:latin typeface="Arial"/>
                <a:cs typeface="Arial"/>
              </a:rPr>
              <a:t>ádných</a:t>
            </a:r>
            <a:r>
              <a:rPr lang="cs-CZ" sz="2800" spc="25" dirty="0" smtClean="0">
                <a:latin typeface="Arial"/>
                <a:cs typeface="Arial"/>
              </a:rPr>
              <a:t> </a:t>
            </a:r>
            <a:r>
              <a:rPr lang="cs-CZ" sz="2800" spc="-5" dirty="0" smtClean="0">
                <a:latin typeface="Arial"/>
                <a:cs typeface="Arial"/>
              </a:rPr>
              <a:t>událo</a:t>
            </a:r>
            <a:r>
              <a:rPr lang="cs-CZ" sz="2800" dirty="0" smtClean="0">
                <a:latin typeface="Arial"/>
                <a:cs typeface="Arial"/>
              </a:rPr>
              <a:t>stí a</a:t>
            </a:r>
            <a:r>
              <a:rPr lang="cs-CZ" sz="2800" spc="20" dirty="0" smtClean="0">
                <a:latin typeface="Arial"/>
                <a:cs typeface="Arial"/>
              </a:rPr>
              <a:t> </a:t>
            </a:r>
          </a:p>
          <a:p>
            <a:pPr marL="12700" indent="0">
              <a:buClr>
                <a:srgbClr val="0BD0D9"/>
              </a:buClr>
              <a:buSzPct val="93750"/>
              <a:buNone/>
              <a:tabLst>
                <a:tab pos="299720" algn="l"/>
              </a:tabLst>
            </a:pPr>
            <a:r>
              <a:rPr lang="cs-CZ" sz="2800" spc="20" dirty="0">
                <a:latin typeface="Arial"/>
                <a:cs typeface="Arial"/>
              </a:rPr>
              <a:t>	</a:t>
            </a:r>
            <a:r>
              <a:rPr lang="cs-CZ" sz="2800" spc="20" dirty="0" smtClean="0">
                <a:latin typeface="Arial"/>
                <a:cs typeface="Arial"/>
              </a:rPr>
              <a:t>	</a:t>
            </a:r>
            <a:r>
              <a:rPr lang="cs-CZ" sz="2800" dirty="0" smtClean="0">
                <a:latin typeface="Arial"/>
                <a:cs typeface="Arial"/>
              </a:rPr>
              <a:t>kr</a:t>
            </a:r>
            <a:r>
              <a:rPr lang="cs-CZ" sz="2800" spc="-5" dirty="0" smtClean="0">
                <a:latin typeface="Arial"/>
                <a:cs typeface="Arial"/>
              </a:rPr>
              <a:t>i</a:t>
            </a:r>
            <a:r>
              <a:rPr lang="cs-CZ" sz="2800" dirty="0" smtClean="0">
                <a:latin typeface="Arial"/>
                <a:cs typeface="Arial"/>
              </a:rPr>
              <a:t>z</a:t>
            </a:r>
            <a:r>
              <a:rPr lang="cs-CZ" sz="2800" spc="-5" dirty="0" smtClean="0">
                <a:latin typeface="Arial"/>
                <a:cs typeface="Arial"/>
              </a:rPr>
              <a:t>o</a:t>
            </a:r>
            <a:r>
              <a:rPr lang="cs-CZ" sz="2800" dirty="0" smtClean="0">
                <a:latin typeface="Arial"/>
                <a:cs typeface="Arial"/>
              </a:rPr>
              <a:t>vých</a:t>
            </a:r>
            <a:r>
              <a:rPr lang="cs-CZ" sz="2800" spc="10" dirty="0" smtClean="0">
                <a:latin typeface="Arial"/>
                <a:cs typeface="Arial"/>
              </a:rPr>
              <a:t> </a:t>
            </a:r>
            <a:r>
              <a:rPr lang="cs-CZ" sz="2800" dirty="0" smtClean="0">
                <a:latin typeface="Arial"/>
                <a:cs typeface="Arial"/>
              </a:rPr>
              <a:t>s</a:t>
            </a:r>
            <a:r>
              <a:rPr lang="cs-CZ" sz="2800" spc="-5" dirty="0" smtClean="0">
                <a:latin typeface="Arial"/>
                <a:cs typeface="Arial"/>
              </a:rPr>
              <a:t>i</a:t>
            </a:r>
            <a:r>
              <a:rPr lang="cs-CZ" sz="2800" dirty="0" smtClean="0">
                <a:latin typeface="Arial"/>
                <a:cs typeface="Arial"/>
              </a:rPr>
              <a:t>t</a:t>
            </a:r>
            <a:r>
              <a:rPr lang="cs-CZ" sz="2800" spc="-5" dirty="0" smtClean="0">
                <a:latin typeface="Arial"/>
                <a:cs typeface="Arial"/>
              </a:rPr>
              <a:t>ua</a:t>
            </a:r>
            <a:r>
              <a:rPr lang="cs-CZ" sz="2800" dirty="0" smtClean="0">
                <a:latin typeface="Arial"/>
                <a:cs typeface="Arial"/>
              </a:rPr>
              <a:t>cí.</a:t>
            </a:r>
          </a:p>
          <a:p>
            <a:pPr marL="299085" indent="-286385">
              <a:spcBef>
                <a:spcPts val="1150"/>
              </a:spcBef>
              <a:buClr>
                <a:srgbClr val="0BD0D9"/>
              </a:buClr>
              <a:buSzPct val="93750"/>
              <a:tabLst>
                <a:tab pos="299720" algn="l"/>
              </a:tabLst>
            </a:pPr>
            <a:endParaRPr lang="cs-CZ" sz="2800" b="1" spc="-5" dirty="0" smtClean="0">
              <a:latin typeface="Arial"/>
              <a:cs typeface="Arial"/>
            </a:endParaRPr>
          </a:p>
          <a:p>
            <a:pPr marL="299085" indent="-286385">
              <a:spcBef>
                <a:spcPts val="1150"/>
              </a:spcBef>
              <a:buClr>
                <a:srgbClr val="0BD0D9"/>
              </a:buClr>
              <a:buSzPct val="93750"/>
              <a:tabLst>
                <a:tab pos="299720" algn="l"/>
              </a:tabLst>
            </a:pPr>
            <a:r>
              <a:rPr lang="cs-CZ" sz="2800" b="1" spc="-5" dirty="0" smtClean="0">
                <a:latin typeface="Arial"/>
                <a:cs typeface="Arial"/>
              </a:rPr>
              <a:t>P</a:t>
            </a:r>
            <a:r>
              <a:rPr lang="cs-CZ" sz="2800" b="1" dirty="0" smtClean="0">
                <a:latin typeface="Arial"/>
                <a:cs typeface="Arial"/>
              </a:rPr>
              <a:t>ří</a:t>
            </a:r>
            <a:r>
              <a:rPr lang="cs-CZ" sz="2800" b="1" spc="-5" dirty="0" smtClean="0">
                <a:latin typeface="Arial"/>
                <a:cs typeface="Arial"/>
              </a:rPr>
              <a:t>p</a:t>
            </a:r>
            <a:r>
              <a:rPr lang="cs-CZ" sz="2800" b="1" dirty="0" smtClean="0">
                <a:latin typeface="Arial"/>
                <a:cs typeface="Arial"/>
              </a:rPr>
              <a:t>r</a:t>
            </a:r>
            <a:r>
              <a:rPr lang="cs-CZ" sz="2800" b="1" spc="-5" dirty="0" smtClean="0">
                <a:latin typeface="Arial"/>
                <a:cs typeface="Arial"/>
              </a:rPr>
              <a:t>av</a:t>
            </a:r>
            <a:r>
              <a:rPr lang="cs-CZ" sz="2800" b="1" dirty="0" smtClean="0">
                <a:latin typeface="Arial"/>
                <a:cs typeface="Arial"/>
              </a:rPr>
              <a:t>a </a:t>
            </a:r>
            <a:r>
              <a:rPr lang="cs-CZ" sz="2800" spc="-5" dirty="0" smtClean="0">
                <a:latin typeface="Arial"/>
                <a:cs typeface="Arial"/>
              </a:rPr>
              <a:t>n</a:t>
            </a:r>
            <a:r>
              <a:rPr lang="cs-CZ" sz="2800" dirty="0" smtClean="0">
                <a:latin typeface="Arial"/>
                <a:cs typeface="Arial"/>
              </a:rPr>
              <a:t>a m</a:t>
            </a:r>
            <a:r>
              <a:rPr lang="cs-CZ" sz="2800" spc="-5" dirty="0" smtClean="0">
                <a:latin typeface="Arial"/>
                <a:cs typeface="Arial"/>
              </a:rPr>
              <a:t>i</a:t>
            </a:r>
            <a:r>
              <a:rPr lang="cs-CZ" sz="2800" dirty="0" smtClean="0">
                <a:latin typeface="Arial"/>
                <a:cs typeface="Arial"/>
              </a:rPr>
              <a:t>m</a:t>
            </a:r>
            <a:r>
              <a:rPr lang="cs-CZ" sz="2800" spc="-5" dirty="0" smtClean="0">
                <a:latin typeface="Arial"/>
                <a:cs typeface="Arial"/>
              </a:rPr>
              <a:t>o</a:t>
            </a:r>
            <a:r>
              <a:rPr lang="cs-CZ" sz="2800" dirty="0" smtClean="0">
                <a:latin typeface="Arial"/>
                <a:cs typeface="Arial"/>
              </a:rPr>
              <a:t>ř</a:t>
            </a:r>
            <a:r>
              <a:rPr lang="cs-CZ" sz="2800" spc="-5" dirty="0" smtClean="0">
                <a:latin typeface="Arial"/>
                <a:cs typeface="Arial"/>
              </a:rPr>
              <a:t>ádn</a:t>
            </a:r>
            <a:r>
              <a:rPr lang="cs-CZ" sz="2800" dirty="0" smtClean="0">
                <a:latin typeface="Arial"/>
                <a:cs typeface="Arial"/>
              </a:rPr>
              <a:t>é</a:t>
            </a:r>
            <a:r>
              <a:rPr lang="cs-CZ" sz="2800" spc="25" dirty="0" smtClean="0">
                <a:latin typeface="Arial"/>
                <a:cs typeface="Arial"/>
              </a:rPr>
              <a:t> </a:t>
            </a:r>
            <a:r>
              <a:rPr lang="cs-CZ" sz="2800" spc="-5" dirty="0" smtClean="0">
                <a:latin typeface="Arial"/>
                <a:cs typeface="Arial"/>
              </a:rPr>
              <a:t>událo</a:t>
            </a:r>
            <a:r>
              <a:rPr lang="cs-CZ" sz="2800" dirty="0" smtClean="0">
                <a:latin typeface="Arial"/>
                <a:cs typeface="Arial"/>
              </a:rPr>
              <a:t>sti</a:t>
            </a:r>
            <a:r>
              <a:rPr lang="cs-CZ" sz="2800" spc="20" dirty="0" smtClean="0">
                <a:latin typeface="Arial"/>
                <a:cs typeface="Arial"/>
              </a:rPr>
              <a:t> </a:t>
            </a:r>
            <a:r>
              <a:rPr lang="cs-CZ" sz="2800" dirty="0" smtClean="0">
                <a:latin typeface="Arial"/>
                <a:cs typeface="Arial"/>
              </a:rPr>
              <a:t>a</a:t>
            </a:r>
            <a:r>
              <a:rPr lang="cs-CZ" sz="2800" spc="-10" dirty="0" smtClean="0">
                <a:latin typeface="Arial"/>
                <a:cs typeface="Arial"/>
              </a:rPr>
              <a:t> </a:t>
            </a:r>
            <a:r>
              <a:rPr lang="cs-CZ" sz="2800" dirty="0" smtClean="0">
                <a:latin typeface="Arial"/>
                <a:cs typeface="Arial"/>
              </a:rPr>
              <a:t>kr</a:t>
            </a:r>
            <a:r>
              <a:rPr lang="cs-CZ" sz="2800" spc="-5" dirty="0" smtClean="0">
                <a:latin typeface="Arial"/>
                <a:cs typeface="Arial"/>
              </a:rPr>
              <a:t>i</a:t>
            </a:r>
            <a:r>
              <a:rPr lang="cs-CZ" sz="2800" dirty="0" smtClean="0">
                <a:latin typeface="Arial"/>
                <a:cs typeface="Arial"/>
              </a:rPr>
              <a:t>z</a:t>
            </a:r>
            <a:r>
              <a:rPr lang="cs-CZ" sz="2800" spc="-5" dirty="0" smtClean="0">
                <a:latin typeface="Arial"/>
                <a:cs typeface="Arial"/>
              </a:rPr>
              <a:t>o</a:t>
            </a:r>
            <a:r>
              <a:rPr lang="cs-CZ" sz="2800" dirty="0" smtClean="0">
                <a:latin typeface="Arial"/>
                <a:cs typeface="Arial"/>
              </a:rPr>
              <a:t>vé</a:t>
            </a:r>
            <a:r>
              <a:rPr lang="cs-CZ" sz="2800" spc="10" dirty="0" smtClean="0">
                <a:latin typeface="Arial"/>
                <a:cs typeface="Arial"/>
              </a:rPr>
              <a:t> </a:t>
            </a:r>
            <a:r>
              <a:rPr lang="cs-CZ" sz="2800" dirty="0" smtClean="0">
                <a:latin typeface="Arial"/>
                <a:cs typeface="Arial"/>
              </a:rPr>
              <a:t>s</a:t>
            </a:r>
            <a:r>
              <a:rPr lang="cs-CZ" sz="2800" spc="-5" dirty="0" smtClean="0">
                <a:latin typeface="Arial"/>
                <a:cs typeface="Arial"/>
              </a:rPr>
              <a:t>i</a:t>
            </a:r>
            <a:r>
              <a:rPr lang="cs-CZ" sz="2800" dirty="0" smtClean="0">
                <a:latin typeface="Arial"/>
                <a:cs typeface="Arial"/>
              </a:rPr>
              <a:t>t</a:t>
            </a:r>
            <a:r>
              <a:rPr lang="cs-CZ" sz="2800" spc="-5" dirty="0" smtClean="0">
                <a:latin typeface="Arial"/>
                <a:cs typeface="Arial"/>
              </a:rPr>
              <a:t>ua</a:t>
            </a:r>
            <a:r>
              <a:rPr lang="cs-CZ" sz="2800" dirty="0" smtClean="0">
                <a:latin typeface="Arial"/>
                <a:cs typeface="Arial"/>
              </a:rPr>
              <a:t>c</a:t>
            </a:r>
            <a:r>
              <a:rPr lang="cs-CZ" sz="2800" spc="-5" dirty="0" smtClean="0">
                <a:latin typeface="Arial"/>
                <a:cs typeface="Arial"/>
              </a:rPr>
              <a:t>e</a:t>
            </a:r>
            <a:r>
              <a:rPr lang="cs-CZ" sz="2800" dirty="0" smtClean="0">
                <a:latin typeface="Arial"/>
                <a:cs typeface="Arial"/>
              </a:rPr>
              <a:t>.</a:t>
            </a:r>
          </a:p>
          <a:p>
            <a:pPr marL="299085" indent="-286385">
              <a:spcBef>
                <a:spcPts val="1150"/>
              </a:spcBef>
              <a:buClr>
                <a:srgbClr val="0BD0D9"/>
              </a:buClr>
              <a:buSzPct val="93750"/>
              <a:tabLst>
                <a:tab pos="299720" algn="l"/>
              </a:tabLst>
            </a:pPr>
            <a:endParaRPr lang="cs-CZ" sz="2800" b="1" spc="-5" dirty="0" smtClean="0">
              <a:latin typeface="Arial"/>
              <a:cs typeface="Arial"/>
            </a:endParaRPr>
          </a:p>
          <a:p>
            <a:pPr marL="299085" indent="-286385">
              <a:spcBef>
                <a:spcPts val="1150"/>
              </a:spcBef>
              <a:buClr>
                <a:srgbClr val="0BD0D9"/>
              </a:buClr>
              <a:buSzPct val="93750"/>
              <a:tabLst>
                <a:tab pos="299720" algn="l"/>
              </a:tabLst>
            </a:pPr>
            <a:r>
              <a:rPr lang="cs-CZ" sz="2800" b="1" spc="-5" dirty="0" smtClean="0">
                <a:latin typeface="Arial"/>
                <a:cs typeface="Arial"/>
              </a:rPr>
              <a:t>Řešen</a:t>
            </a:r>
            <a:r>
              <a:rPr lang="cs-CZ" sz="2800" b="1" dirty="0" smtClean="0">
                <a:latin typeface="Arial"/>
                <a:cs typeface="Arial"/>
              </a:rPr>
              <a:t>í</a:t>
            </a:r>
            <a:r>
              <a:rPr lang="cs-CZ" sz="2800" b="1" spc="5" dirty="0" smtClean="0">
                <a:latin typeface="Arial"/>
                <a:cs typeface="Arial"/>
              </a:rPr>
              <a:t> </a:t>
            </a:r>
            <a:r>
              <a:rPr lang="cs-CZ" sz="2800" dirty="0" smtClean="0">
                <a:latin typeface="Arial"/>
                <a:cs typeface="Arial"/>
              </a:rPr>
              <a:t>m</a:t>
            </a:r>
            <a:r>
              <a:rPr lang="cs-CZ" sz="2800" spc="-5" dirty="0" smtClean="0">
                <a:latin typeface="Arial"/>
                <a:cs typeface="Arial"/>
              </a:rPr>
              <a:t>i</a:t>
            </a:r>
            <a:r>
              <a:rPr lang="cs-CZ" sz="2800" dirty="0" smtClean="0">
                <a:latin typeface="Arial"/>
                <a:cs typeface="Arial"/>
              </a:rPr>
              <a:t>m</a:t>
            </a:r>
            <a:r>
              <a:rPr lang="cs-CZ" sz="2800" spc="-5" dirty="0" smtClean="0">
                <a:latin typeface="Arial"/>
                <a:cs typeface="Arial"/>
              </a:rPr>
              <a:t>o</a:t>
            </a:r>
            <a:r>
              <a:rPr lang="cs-CZ" sz="2800" dirty="0" smtClean="0">
                <a:latin typeface="Arial"/>
                <a:cs typeface="Arial"/>
              </a:rPr>
              <a:t>ř</a:t>
            </a:r>
            <a:r>
              <a:rPr lang="cs-CZ" sz="2800" spc="-5" dirty="0" smtClean="0">
                <a:latin typeface="Arial"/>
                <a:cs typeface="Arial"/>
              </a:rPr>
              <a:t>ádn</a:t>
            </a:r>
            <a:r>
              <a:rPr lang="cs-CZ" sz="2800" dirty="0" smtClean="0">
                <a:latin typeface="Arial"/>
                <a:cs typeface="Arial"/>
              </a:rPr>
              <a:t>ých</a:t>
            </a:r>
            <a:r>
              <a:rPr lang="cs-CZ" sz="2800" spc="25" dirty="0" smtClean="0">
                <a:latin typeface="Arial"/>
                <a:cs typeface="Arial"/>
              </a:rPr>
              <a:t> </a:t>
            </a:r>
            <a:r>
              <a:rPr lang="cs-CZ" sz="2800" spc="-5" dirty="0" smtClean="0">
                <a:latin typeface="Arial"/>
                <a:cs typeface="Arial"/>
              </a:rPr>
              <a:t>událo</a:t>
            </a:r>
            <a:r>
              <a:rPr lang="cs-CZ" sz="2800" dirty="0" smtClean="0">
                <a:latin typeface="Arial"/>
                <a:cs typeface="Arial"/>
              </a:rPr>
              <a:t>stí</a:t>
            </a:r>
            <a:r>
              <a:rPr lang="cs-CZ" sz="2800" spc="5" dirty="0" smtClean="0">
                <a:latin typeface="Arial"/>
                <a:cs typeface="Arial"/>
              </a:rPr>
              <a:t> </a:t>
            </a:r>
            <a:r>
              <a:rPr lang="cs-CZ" sz="2800" dirty="0" smtClean="0">
                <a:latin typeface="Arial"/>
                <a:cs typeface="Arial"/>
              </a:rPr>
              <a:t>a kr</a:t>
            </a:r>
            <a:r>
              <a:rPr lang="cs-CZ" sz="2800" spc="-5" dirty="0" smtClean="0">
                <a:latin typeface="Arial"/>
                <a:cs typeface="Arial"/>
              </a:rPr>
              <a:t>i</a:t>
            </a:r>
            <a:r>
              <a:rPr lang="cs-CZ" sz="2800" dirty="0" smtClean="0">
                <a:latin typeface="Arial"/>
                <a:cs typeface="Arial"/>
              </a:rPr>
              <a:t>z</a:t>
            </a:r>
            <a:r>
              <a:rPr lang="cs-CZ" sz="2800" spc="-5" dirty="0" smtClean="0">
                <a:latin typeface="Arial"/>
                <a:cs typeface="Arial"/>
              </a:rPr>
              <a:t>o</a:t>
            </a:r>
            <a:r>
              <a:rPr lang="cs-CZ" sz="2800" dirty="0" smtClean="0">
                <a:latin typeface="Arial"/>
                <a:cs typeface="Arial"/>
              </a:rPr>
              <a:t>vých s</a:t>
            </a:r>
            <a:r>
              <a:rPr lang="cs-CZ" sz="2800" spc="-5" dirty="0" smtClean="0">
                <a:latin typeface="Arial"/>
                <a:cs typeface="Arial"/>
              </a:rPr>
              <a:t>i</a:t>
            </a:r>
            <a:r>
              <a:rPr lang="cs-CZ" sz="2800" dirty="0" smtClean="0">
                <a:latin typeface="Arial"/>
                <a:cs typeface="Arial"/>
              </a:rPr>
              <a:t>t</a:t>
            </a:r>
            <a:r>
              <a:rPr lang="cs-CZ" sz="2800" spc="-5" dirty="0" smtClean="0">
                <a:latin typeface="Arial"/>
                <a:cs typeface="Arial"/>
              </a:rPr>
              <a:t>ua</a:t>
            </a:r>
            <a:r>
              <a:rPr lang="cs-CZ" sz="2800" dirty="0" smtClean="0">
                <a:latin typeface="Arial"/>
                <a:cs typeface="Arial"/>
              </a:rPr>
              <a:t>cí.</a:t>
            </a:r>
          </a:p>
          <a:p>
            <a:pPr marL="299085" indent="-286385">
              <a:spcBef>
                <a:spcPts val="1150"/>
              </a:spcBef>
              <a:buClr>
                <a:srgbClr val="0BD0D9"/>
              </a:buClr>
              <a:buSzPct val="93750"/>
              <a:tabLst>
                <a:tab pos="299720" algn="l"/>
              </a:tabLst>
            </a:pPr>
            <a:endParaRPr lang="cs-CZ" sz="2800" b="1" spc="-5" dirty="0" smtClean="0">
              <a:latin typeface="Arial"/>
              <a:cs typeface="Arial"/>
            </a:endParaRPr>
          </a:p>
          <a:p>
            <a:pPr marL="299085" indent="-286385">
              <a:spcBef>
                <a:spcPts val="1150"/>
              </a:spcBef>
              <a:buClr>
                <a:srgbClr val="0BD0D9"/>
              </a:buClr>
              <a:buSzPct val="93750"/>
              <a:tabLst>
                <a:tab pos="299720" algn="l"/>
              </a:tabLst>
            </a:pPr>
            <a:r>
              <a:rPr lang="cs-CZ" sz="2800" b="1" spc="-5" dirty="0" smtClean="0">
                <a:latin typeface="Arial"/>
                <a:cs typeface="Arial"/>
              </a:rPr>
              <a:t>E</a:t>
            </a:r>
            <a:r>
              <a:rPr lang="cs-CZ" sz="2800" b="1" dirty="0" smtClean="0">
                <a:latin typeface="Arial"/>
                <a:cs typeface="Arial"/>
              </a:rPr>
              <a:t>li</a:t>
            </a:r>
            <a:r>
              <a:rPr lang="cs-CZ" sz="2800" b="1" spc="-10" dirty="0" smtClean="0">
                <a:latin typeface="Arial"/>
                <a:cs typeface="Arial"/>
              </a:rPr>
              <a:t>m</a:t>
            </a:r>
            <a:r>
              <a:rPr lang="cs-CZ" sz="2800" b="1" dirty="0" smtClean="0">
                <a:latin typeface="Arial"/>
                <a:cs typeface="Arial"/>
              </a:rPr>
              <a:t>i</a:t>
            </a:r>
            <a:r>
              <a:rPr lang="cs-CZ" sz="2800" b="1" spc="-5" dirty="0" smtClean="0">
                <a:latin typeface="Arial"/>
                <a:cs typeface="Arial"/>
              </a:rPr>
              <a:t>nac</a:t>
            </a:r>
            <a:r>
              <a:rPr lang="cs-CZ" sz="2800" b="1" dirty="0" smtClean="0">
                <a:latin typeface="Arial"/>
                <a:cs typeface="Arial"/>
              </a:rPr>
              <a:t>e </a:t>
            </a:r>
            <a:r>
              <a:rPr lang="cs-CZ" sz="2800" spc="-5" dirty="0" smtClean="0">
                <a:latin typeface="Arial"/>
                <a:cs typeface="Arial"/>
              </a:rPr>
              <a:t>nega</a:t>
            </a:r>
            <a:r>
              <a:rPr lang="cs-CZ" sz="2800" dirty="0" smtClean="0">
                <a:latin typeface="Arial"/>
                <a:cs typeface="Arial"/>
              </a:rPr>
              <a:t>t</a:t>
            </a:r>
            <a:r>
              <a:rPr lang="cs-CZ" sz="2800" spc="-5" dirty="0" smtClean="0">
                <a:latin typeface="Arial"/>
                <a:cs typeface="Arial"/>
              </a:rPr>
              <a:t>i</a:t>
            </a:r>
            <a:r>
              <a:rPr lang="cs-CZ" sz="2800" spc="10" dirty="0" smtClean="0">
                <a:latin typeface="Arial"/>
                <a:cs typeface="Arial"/>
              </a:rPr>
              <a:t>v</a:t>
            </a:r>
            <a:r>
              <a:rPr lang="cs-CZ" sz="2800" spc="5" dirty="0" smtClean="0">
                <a:latin typeface="Arial"/>
                <a:cs typeface="Arial"/>
              </a:rPr>
              <a:t>n</a:t>
            </a:r>
            <a:r>
              <a:rPr lang="cs-CZ" sz="2800" dirty="0" smtClean="0">
                <a:latin typeface="Arial"/>
                <a:cs typeface="Arial"/>
              </a:rPr>
              <a:t>ích </a:t>
            </a:r>
            <a:r>
              <a:rPr lang="cs-CZ" sz="2800" spc="-5" dirty="0" smtClean="0">
                <a:latin typeface="Arial"/>
                <a:cs typeface="Arial"/>
              </a:rPr>
              <a:t>dů</a:t>
            </a:r>
            <a:r>
              <a:rPr lang="cs-CZ" sz="2800" dirty="0" smtClean="0">
                <a:latin typeface="Arial"/>
                <a:cs typeface="Arial"/>
              </a:rPr>
              <a:t>s</a:t>
            </a:r>
            <a:r>
              <a:rPr lang="cs-CZ" sz="2800" spc="-5" dirty="0" smtClean="0">
                <a:latin typeface="Arial"/>
                <a:cs typeface="Arial"/>
              </a:rPr>
              <a:t>l</a:t>
            </a:r>
            <a:r>
              <a:rPr lang="cs-CZ" sz="2800" spc="5" dirty="0" smtClean="0">
                <a:latin typeface="Arial"/>
                <a:cs typeface="Arial"/>
              </a:rPr>
              <a:t>e</a:t>
            </a:r>
            <a:r>
              <a:rPr lang="cs-CZ" sz="2800" spc="-5" dirty="0" smtClean="0">
                <a:latin typeface="Arial"/>
                <a:cs typeface="Arial"/>
              </a:rPr>
              <a:t>d</a:t>
            </a:r>
            <a:r>
              <a:rPr lang="cs-CZ" sz="2800" dirty="0" smtClean="0">
                <a:latin typeface="Arial"/>
                <a:cs typeface="Arial"/>
              </a:rPr>
              <a:t>ků	</a:t>
            </a:r>
            <a:r>
              <a:rPr lang="cs-CZ" sz="2800" dirty="0">
                <a:latin typeface="Arial"/>
                <a:cs typeface="Arial"/>
              </a:rPr>
              <a:t> m</a:t>
            </a:r>
            <a:r>
              <a:rPr lang="cs-CZ" sz="2800" spc="-5" dirty="0">
                <a:latin typeface="Arial"/>
                <a:cs typeface="Arial"/>
              </a:rPr>
              <a:t>i</a:t>
            </a:r>
            <a:r>
              <a:rPr lang="cs-CZ" sz="2800" dirty="0">
                <a:latin typeface="Arial"/>
                <a:cs typeface="Arial"/>
              </a:rPr>
              <a:t>m</a:t>
            </a:r>
            <a:r>
              <a:rPr lang="cs-CZ" sz="2800" spc="-5" dirty="0">
                <a:latin typeface="Arial"/>
                <a:cs typeface="Arial"/>
              </a:rPr>
              <a:t>o</a:t>
            </a:r>
            <a:r>
              <a:rPr lang="cs-CZ" sz="2800" dirty="0">
                <a:latin typeface="Arial"/>
                <a:cs typeface="Arial"/>
              </a:rPr>
              <a:t>ř</a:t>
            </a:r>
            <a:r>
              <a:rPr lang="cs-CZ" sz="2800" spc="-5" dirty="0">
                <a:latin typeface="Arial"/>
                <a:cs typeface="Arial"/>
              </a:rPr>
              <a:t>ádných</a:t>
            </a:r>
            <a:r>
              <a:rPr lang="cs-CZ" sz="2800" spc="25" dirty="0">
                <a:latin typeface="Arial"/>
                <a:cs typeface="Arial"/>
              </a:rPr>
              <a:t> </a:t>
            </a:r>
            <a:r>
              <a:rPr lang="cs-CZ" sz="2800" spc="25" dirty="0" smtClean="0">
                <a:latin typeface="Arial"/>
                <a:cs typeface="Arial"/>
              </a:rPr>
              <a:t/>
            </a:r>
            <a:br>
              <a:rPr lang="cs-CZ" sz="2800" spc="25" dirty="0" smtClean="0">
                <a:latin typeface="Arial"/>
                <a:cs typeface="Arial"/>
              </a:rPr>
            </a:br>
            <a:r>
              <a:rPr lang="cs-CZ" sz="2800" spc="25" dirty="0" smtClean="0">
                <a:latin typeface="Arial"/>
                <a:cs typeface="Arial"/>
              </a:rPr>
              <a:t>		</a:t>
            </a:r>
            <a:r>
              <a:rPr lang="cs-CZ" sz="2800" spc="-5" dirty="0" smtClean="0">
                <a:latin typeface="Arial"/>
                <a:cs typeface="Arial"/>
              </a:rPr>
              <a:t>událo</a:t>
            </a:r>
            <a:r>
              <a:rPr lang="cs-CZ" sz="2800" dirty="0" smtClean="0">
                <a:latin typeface="Arial"/>
                <a:cs typeface="Arial"/>
              </a:rPr>
              <a:t>stí a kr</a:t>
            </a:r>
            <a:r>
              <a:rPr lang="cs-CZ" sz="2800" spc="-5" dirty="0" smtClean="0">
                <a:latin typeface="Arial"/>
                <a:cs typeface="Arial"/>
              </a:rPr>
              <a:t>i</a:t>
            </a:r>
            <a:r>
              <a:rPr lang="cs-CZ" sz="2800" dirty="0" smtClean="0">
                <a:latin typeface="Arial"/>
                <a:cs typeface="Arial"/>
              </a:rPr>
              <a:t>z</a:t>
            </a:r>
            <a:r>
              <a:rPr lang="cs-CZ" sz="2800" spc="5" dirty="0" smtClean="0">
                <a:latin typeface="Arial"/>
                <a:cs typeface="Arial"/>
              </a:rPr>
              <a:t>o</a:t>
            </a:r>
            <a:r>
              <a:rPr lang="cs-CZ" sz="2800" dirty="0" smtClean="0">
                <a:latin typeface="Arial"/>
                <a:cs typeface="Arial"/>
              </a:rPr>
              <a:t>vých situací na f</a:t>
            </a:r>
            <a:r>
              <a:rPr lang="cs-CZ" sz="2800" spc="-5" dirty="0" smtClean="0">
                <a:latin typeface="Arial"/>
                <a:cs typeface="Arial"/>
              </a:rPr>
              <a:t>ungo</a:t>
            </a:r>
            <a:r>
              <a:rPr lang="cs-CZ" sz="2800" dirty="0" smtClean="0">
                <a:latin typeface="Arial"/>
                <a:cs typeface="Arial"/>
              </a:rPr>
              <a:t>v</a:t>
            </a:r>
            <a:r>
              <a:rPr lang="cs-CZ" sz="2800" spc="-5" dirty="0" smtClean="0">
                <a:latin typeface="Arial"/>
                <a:cs typeface="Arial"/>
              </a:rPr>
              <a:t>án</a:t>
            </a:r>
            <a:r>
              <a:rPr lang="cs-CZ" sz="2800" dirty="0" smtClean="0">
                <a:latin typeface="Arial"/>
                <a:cs typeface="Arial"/>
              </a:rPr>
              <a:t>í</a:t>
            </a:r>
            <a:r>
              <a:rPr lang="cs-CZ" sz="2800" spc="5" dirty="0" smtClean="0">
                <a:latin typeface="Arial"/>
                <a:cs typeface="Arial"/>
              </a:rPr>
              <a:t> </a:t>
            </a:r>
            <a:r>
              <a:rPr lang="cs-CZ" sz="2800" dirty="0" smtClean="0">
                <a:latin typeface="Arial"/>
                <a:cs typeface="Arial"/>
              </a:rPr>
              <a:t>st</a:t>
            </a:r>
            <a:r>
              <a:rPr lang="cs-CZ" sz="2800" spc="-5" dirty="0" smtClean="0">
                <a:latin typeface="Arial"/>
                <a:cs typeface="Arial"/>
              </a:rPr>
              <a:t>á</a:t>
            </a:r>
            <a:r>
              <a:rPr lang="cs-CZ" sz="2800" dirty="0" smtClean="0">
                <a:latin typeface="Arial"/>
                <a:cs typeface="Arial"/>
              </a:rPr>
              <a:t>t</a:t>
            </a:r>
            <a:r>
              <a:rPr lang="cs-CZ" sz="2800" spc="-5" dirty="0" smtClean="0">
                <a:latin typeface="Arial"/>
                <a:cs typeface="Arial"/>
              </a:rPr>
              <a:t>u</a:t>
            </a:r>
            <a:r>
              <a:rPr lang="cs-CZ" sz="2800" dirty="0" smtClean="0">
                <a:latin typeface="Arial"/>
                <a:cs typeface="Arial"/>
              </a:rPr>
              <a:t>.</a:t>
            </a:r>
          </a:p>
          <a:p>
            <a:pPr marL="299085" indent="-286385">
              <a:spcBef>
                <a:spcPts val="1150"/>
              </a:spcBef>
              <a:buClr>
                <a:srgbClr val="0BD0D9"/>
              </a:buClr>
              <a:buSzPct val="93750"/>
              <a:tabLst>
                <a:tab pos="299720" algn="l"/>
              </a:tabLst>
            </a:pPr>
            <a:endParaRPr lang="cs-CZ" sz="2800" dirty="0" smtClean="0">
              <a:latin typeface="Arial"/>
              <a:cs typeface="Arial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0406" y="685809"/>
            <a:ext cx="406463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Calibri"/>
                <a:cs typeface="Calibri"/>
              </a:rPr>
              <a:t>B</a:t>
            </a:r>
            <a:r>
              <a:rPr sz="3200" b="1" spc="-40" dirty="0">
                <a:latin typeface="Calibri"/>
                <a:cs typeface="Calibri"/>
              </a:rPr>
              <a:t>e</a:t>
            </a:r>
            <a:r>
              <a:rPr sz="3200" b="1" dirty="0">
                <a:latin typeface="Calibri"/>
                <a:cs typeface="Calibri"/>
              </a:rPr>
              <a:t>z</a:t>
            </a:r>
            <a:r>
              <a:rPr sz="3200" b="1" spc="-5" dirty="0">
                <a:latin typeface="Calibri"/>
                <a:cs typeface="Calibri"/>
              </a:rPr>
              <a:t>pe</a:t>
            </a:r>
            <a:r>
              <a:rPr sz="3200" b="1" dirty="0">
                <a:latin typeface="Calibri"/>
                <a:cs typeface="Calibri"/>
              </a:rPr>
              <a:t>č</a:t>
            </a:r>
            <a:r>
              <a:rPr sz="3200" b="1" spc="-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o</a:t>
            </a:r>
            <a:r>
              <a:rPr sz="3200" b="1" spc="-35" dirty="0">
                <a:latin typeface="Calibri"/>
                <a:cs typeface="Calibri"/>
              </a:rPr>
              <a:t>s</a:t>
            </a:r>
            <a:r>
              <a:rPr sz="3200" b="1" dirty="0">
                <a:latin typeface="Calibri"/>
                <a:cs typeface="Calibri"/>
              </a:rPr>
              <a:t>t</a:t>
            </a:r>
            <a:r>
              <a:rPr sz="3200" b="1" spc="-5" dirty="0">
                <a:latin typeface="Calibri"/>
                <a:cs typeface="Calibri"/>
              </a:rPr>
              <a:t>n</a:t>
            </a:r>
            <a:r>
              <a:rPr sz="3200" b="1" dirty="0">
                <a:latin typeface="Calibri"/>
                <a:cs typeface="Calibri"/>
              </a:rPr>
              <a:t>í</a:t>
            </a:r>
            <a:r>
              <a:rPr sz="3200" b="1" spc="-15" dirty="0">
                <a:latin typeface="Calibri"/>
                <a:cs typeface="Calibri"/>
              </a:rPr>
              <a:t> </a:t>
            </a:r>
            <a:r>
              <a:rPr sz="3200" b="1" spc="-45" dirty="0">
                <a:latin typeface="Calibri"/>
                <a:cs typeface="Calibri"/>
              </a:rPr>
              <a:t>s</a:t>
            </a:r>
            <a:r>
              <a:rPr sz="3200" b="1" spc="-35" dirty="0">
                <a:latin typeface="Calibri"/>
                <a:cs typeface="Calibri"/>
              </a:rPr>
              <a:t>yst</a:t>
            </a:r>
            <a:r>
              <a:rPr sz="3200" b="1" spc="-5" dirty="0">
                <a:latin typeface="Calibri"/>
                <a:cs typeface="Calibri"/>
              </a:rPr>
              <a:t>é</a:t>
            </a:r>
            <a:r>
              <a:rPr sz="3200" b="1" dirty="0">
                <a:latin typeface="Calibri"/>
                <a:cs typeface="Calibri"/>
              </a:rPr>
              <a:t>m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Č</a:t>
            </a:r>
            <a:r>
              <a:rPr sz="3200" b="1" dirty="0">
                <a:latin typeface="Calibri"/>
                <a:cs typeface="Calibri"/>
              </a:rPr>
              <a:t>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0708" y="1447800"/>
            <a:ext cx="824484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330708" y="1447800"/>
            <a:ext cx="824865" cy="685800"/>
          </a:xfrm>
          <a:custGeom>
            <a:avLst/>
            <a:gdLst/>
            <a:ahLst/>
            <a:cxnLst/>
            <a:rect l="l" t="t" r="r" b="b"/>
            <a:pathLst>
              <a:path w="824865" h="685800">
                <a:moveTo>
                  <a:pt x="0" y="171450"/>
                </a:moveTo>
                <a:lnTo>
                  <a:pt x="633984" y="171450"/>
                </a:lnTo>
                <a:lnTo>
                  <a:pt x="633984" y="0"/>
                </a:lnTo>
                <a:lnTo>
                  <a:pt x="824484" y="342900"/>
                </a:lnTo>
                <a:lnTo>
                  <a:pt x="633984" y="685800"/>
                </a:lnTo>
                <a:lnTo>
                  <a:pt x="633984" y="514350"/>
                </a:lnTo>
                <a:lnTo>
                  <a:pt x="0" y="514350"/>
                </a:lnTo>
                <a:lnTo>
                  <a:pt x="0" y="17145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1403604" y="1371601"/>
            <a:ext cx="7016750" cy="838200"/>
          </a:xfrm>
          <a:custGeom>
            <a:avLst/>
            <a:gdLst/>
            <a:ahLst/>
            <a:cxnLst/>
            <a:rect l="l" t="t" r="r" b="b"/>
            <a:pathLst>
              <a:path w="7016750" h="838200">
                <a:moveTo>
                  <a:pt x="6876796" y="0"/>
                </a:moveTo>
                <a:lnTo>
                  <a:pt x="131480" y="237"/>
                </a:lnTo>
                <a:lnTo>
                  <a:pt x="89649" y="9233"/>
                </a:lnTo>
                <a:lnTo>
                  <a:pt x="53522" y="29741"/>
                </a:lnTo>
                <a:lnTo>
                  <a:pt x="25163" y="59696"/>
                </a:lnTo>
                <a:lnTo>
                  <a:pt x="6634" y="97037"/>
                </a:lnTo>
                <a:lnTo>
                  <a:pt x="0" y="139700"/>
                </a:lnTo>
                <a:lnTo>
                  <a:pt x="237" y="706719"/>
                </a:lnTo>
                <a:lnTo>
                  <a:pt x="9233" y="748550"/>
                </a:lnTo>
                <a:lnTo>
                  <a:pt x="29741" y="784677"/>
                </a:lnTo>
                <a:lnTo>
                  <a:pt x="59696" y="813036"/>
                </a:lnTo>
                <a:lnTo>
                  <a:pt x="97037" y="831565"/>
                </a:lnTo>
                <a:lnTo>
                  <a:pt x="139700" y="838200"/>
                </a:lnTo>
                <a:lnTo>
                  <a:pt x="6885015" y="837962"/>
                </a:lnTo>
                <a:lnTo>
                  <a:pt x="6926846" y="828966"/>
                </a:lnTo>
                <a:lnTo>
                  <a:pt x="6962973" y="808458"/>
                </a:lnTo>
                <a:lnTo>
                  <a:pt x="6991332" y="778503"/>
                </a:lnTo>
                <a:lnTo>
                  <a:pt x="7009861" y="741162"/>
                </a:lnTo>
                <a:lnTo>
                  <a:pt x="7016496" y="698500"/>
                </a:lnTo>
                <a:lnTo>
                  <a:pt x="7016258" y="131480"/>
                </a:lnTo>
                <a:lnTo>
                  <a:pt x="7007262" y="89649"/>
                </a:lnTo>
                <a:lnTo>
                  <a:pt x="6986754" y="53522"/>
                </a:lnTo>
                <a:lnTo>
                  <a:pt x="6956799" y="25163"/>
                </a:lnTo>
                <a:lnTo>
                  <a:pt x="6919458" y="6634"/>
                </a:lnTo>
                <a:lnTo>
                  <a:pt x="68767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403604" y="1371601"/>
            <a:ext cx="7016750" cy="838200"/>
          </a:xfrm>
          <a:custGeom>
            <a:avLst/>
            <a:gdLst/>
            <a:ahLst/>
            <a:cxnLst/>
            <a:rect l="l" t="t" r="r" b="b"/>
            <a:pathLst>
              <a:path w="7016750" h="838200">
                <a:moveTo>
                  <a:pt x="0" y="139700"/>
                </a:moveTo>
                <a:lnTo>
                  <a:pt x="6634" y="97037"/>
                </a:lnTo>
                <a:lnTo>
                  <a:pt x="25163" y="59696"/>
                </a:lnTo>
                <a:lnTo>
                  <a:pt x="53522" y="29741"/>
                </a:lnTo>
                <a:lnTo>
                  <a:pt x="89649" y="9233"/>
                </a:lnTo>
                <a:lnTo>
                  <a:pt x="131480" y="237"/>
                </a:lnTo>
                <a:lnTo>
                  <a:pt x="6876796" y="0"/>
                </a:lnTo>
                <a:lnTo>
                  <a:pt x="6891480" y="762"/>
                </a:lnTo>
                <a:lnTo>
                  <a:pt x="6932598" y="11591"/>
                </a:lnTo>
                <a:lnTo>
                  <a:pt x="6967706" y="33625"/>
                </a:lnTo>
                <a:lnTo>
                  <a:pt x="6994742" y="64803"/>
                </a:lnTo>
                <a:lnTo>
                  <a:pt x="7011641" y="103060"/>
                </a:lnTo>
                <a:lnTo>
                  <a:pt x="7016496" y="698500"/>
                </a:lnTo>
                <a:lnTo>
                  <a:pt x="7015733" y="713184"/>
                </a:lnTo>
                <a:lnTo>
                  <a:pt x="7004904" y="754302"/>
                </a:lnTo>
                <a:lnTo>
                  <a:pt x="6982870" y="789410"/>
                </a:lnTo>
                <a:lnTo>
                  <a:pt x="6951692" y="816446"/>
                </a:lnTo>
                <a:lnTo>
                  <a:pt x="6913435" y="833345"/>
                </a:lnTo>
                <a:lnTo>
                  <a:pt x="139700" y="838200"/>
                </a:lnTo>
                <a:lnTo>
                  <a:pt x="125015" y="837437"/>
                </a:lnTo>
                <a:lnTo>
                  <a:pt x="83897" y="826608"/>
                </a:lnTo>
                <a:lnTo>
                  <a:pt x="48789" y="804574"/>
                </a:lnTo>
                <a:lnTo>
                  <a:pt x="21753" y="773396"/>
                </a:lnTo>
                <a:lnTo>
                  <a:pt x="4854" y="735139"/>
                </a:lnTo>
                <a:lnTo>
                  <a:pt x="0" y="1397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330708" y="2743200"/>
            <a:ext cx="824484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30708" y="2743200"/>
            <a:ext cx="824865" cy="685800"/>
          </a:xfrm>
          <a:custGeom>
            <a:avLst/>
            <a:gdLst/>
            <a:ahLst/>
            <a:cxnLst/>
            <a:rect l="l" t="t" r="r" b="b"/>
            <a:pathLst>
              <a:path w="824865" h="685800">
                <a:moveTo>
                  <a:pt x="0" y="171450"/>
                </a:moveTo>
                <a:lnTo>
                  <a:pt x="633984" y="171450"/>
                </a:lnTo>
                <a:lnTo>
                  <a:pt x="633984" y="0"/>
                </a:lnTo>
                <a:lnTo>
                  <a:pt x="824484" y="342900"/>
                </a:lnTo>
                <a:lnTo>
                  <a:pt x="633984" y="685800"/>
                </a:lnTo>
                <a:lnTo>
                  <a:pt x="633984" y="514350"/>
                </a:lnTo>
                <a:lnTo>
                  <a:pt x="0" y="514350"/>
                </a:lnTo>
                <a:lnTo>
                  <a:pt x="0" y="17145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403604" y="2438397"/>
            <a:ext cx="7016750" cy="1295400"/>
          </a:xfrm>
          <a:custGeom>
            <a:avLst/>
            <a:gdLst/>
            <a:ahLst/>
            <a:cxnLst/>
            <a:rect l="l" t="t" r="r" b="b"/>
            <a:pathLst>
              <a:path w="7016750" h="1295400">
                <a:moveTo>
                  <a:pt x="6800596" y="0"/>
                </a:moveTo>
                <a:lnTo>
                  <a:pt x="215900" y="0"/>
                </a:lnTo>
                <a:lnTo>
                  <a:pt x="198192" y="715"/>
                </a:lnTo>
                <a:lnTo>
                  <a:pt x="147658" y="11006"/>
                </a:lnTo>
                <a:lnTo>
                  <a:pt x="102172" y="32346"/>
                </a:lnTo>
                <a:lnTo>
                  <a:pt x="63234" y="63234"/>
                </a:lnTo>
                <a:lnTo>
                  <a:pt x="32346" y="102172"/>
                </a:lnTo>
                <a:lnTo>
                  <a:pt x="11006" y="147658"/>
                </a:lnTo>
                <a:lnTo>
                  <a:pt x="715" y="198192"/>
                </a:lnTo>
                <a:lnTo>
                  <a:pt x="0" y="215900"/>
                </a:lnTo>
                <a:lnTo>
                  <a:pt x="0" y="1079500"/>
                </a:lnTo>
                <a:lnTo>
                  <a:pt x="6274" y="1131383"/>
                </a:lnTo>
                <a:lnTo>
                  <a:pt x="24097" y="1178719"/>
                </a:lnTo>
                <a:lnTo>
                  <a:pt x="51970" y="1220006"/>
                </a:lnTo>
                <a:lnTo>
                  <a:pt x="88391" y="1253744"/>
                </a:lnTo>
                <a:lnTo>
                  <a:pt x="131861" y="1278433"/>
                </a:lnTo>
                <a:lnTo>
                  <a:pt x="180879" y="1292574"/>
                </a:lnTo>
                <a:lnTo>
                  <a:pt x="215900" y="1295400"/>
                </a:lnTo>
                <a:lnTo>
                  <a:pt x="6800596" y="1295400"/>
                </a:lnTo>
                <a:lnTo>
                  <a:pt x="6852479" y="1289125"/>
                </a:lnTo>
                <a:lnTo>
                  <a:pt x="6899815" y="1271302"/>
                </a:lnTo>
                <a:lnTo>
                  <a:pt x="6941102" y="1243429"/>
                </a:lnTo>
                <a:lnTo>
                  <a:pt x="6974840" y="1207008"/>
                </a:lnTo>
                <a:lnTo>
                  <a:pt x="6999529" y="1163538"/>
                </a:lnTo>
                <a:lnTo>
                  <a:pt x="7013670" y="1114520"/>
                </a:lnTo>
                <a:lnTo>
                  <a:pt x="7016496" y="1079500"/>
                </a:lnTo>
                <a:lnTo>
                  <a:pt x="7016496" y="215900"/>
                </a:lnTo>
                <a:lnTo>
                  <a:pt x="7010221" y="164016"/>
                </a:lnTo>
                <a:lnTo>
                  <a:pt x="6992398" y="116680"/>
                </a:lnTo>
                <a:lnTo>
                  <a:pt x="6964525" y="75393"/>
                </a:lnTo>
                <a:lnTo>
                  <a:pt x="6928104" y="41655"/>
                </a:lnTo>
                <a:lnTo>
                  <a:pt x="6884634" y="16966"/>
                </a:lnTo>
                <a:lnTo>
                  <a:pt x="6835616" y="2825"/>
                </a:lnTo>
                <a:lnTo>
                  <a:pt x="68005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403604" y="2438397"/>
            <a:ext cx="7016750" cy="1295400"/>
          </a:xfrm>
          <a:custGeom>
            <a:avLst/>
            <a:gdLst/>
            <a:ahLst/>
            <a:cxnLst/>
            <a:rect l="l" t="t" r="r" b="b"/>
            <a:pathLst>
              <a:path w="7016750" h="1295400">
                <a:moveTo>
                  <a:pt x="0" y="215900"/>
                </a:moveTo>
                <a:lnTo>
                  <a:pt x="6274" y="164016"/>
                </a:lnTo>
                <a:lnTo>
                  <a:pt x="24097" y="116680"/>
                </a:lnTo>
                <a:lnTo>
                  <a:pt x="51970" y="75393"/>
                </a:lnTo>
                <a:lnTo>
                  <a:pt x="88391" y="41655"/>
                </a:lnTo>
                <a:lnTo>
                  <a:pt x="131861" y="16966"/>
                </a:lnTo>
                <a:lnTo>
                  <a:pt x="180879" y="2825"/>
                </a:lnTo>
                <a:lnTo>
                  <a:pt x="215900" y="0"/>
                </a:lnTo>
                <a:lnTo>
                  <a:pt x="6800596" y="0"/>
                </a:lnTo>
                <a:lnTo>
                  <a:pt x="6852479" y="6274"/>
                </a:lnTo>
                <a:lnTo>
                  <a:pt x="6899815" y="24097"/>
                </a:lnTo>
                <a:lnTo>
                  <a:pt x="6941102" y="51970"/>
                </a:lnTo>
                <a:lnTo>
                  <a:pt x="6974840" y="88391"/>
                </a:lnTo>
                <a:lnTo>
                  <a:pt x="6999529" y="131861"/>
                </a:lnTo>
                <a:lnTo>
                  <a:pt x="7013670" y="180879"/>
                </a:lnTo>
                <a:lnTo>
                  <a:pt x="7016496" y="215900"/>
                </a:lnTo>
                <a:lnTo>
                  <a:pt x="7016496" y="1079500"/>
                </a:lnTo>
                <a:lnTo>
                  <a:pt x="7010221" y="1131383"/>
                </a:lnTo>
                <a:lnTo>
                  <a:pt x="6992398" y="1178719"/>
                </a:lnTo>
                <a:lnTo>
                  <a:pt x="6964525" y="1220006"/>
                </a:lnTo>
                <a:lnTo>
                  <a:pt x="6928104" y="1253744"/>
                </a:lnTo>
                <a:lnTo>
                  <a:pt x="6884634" y="1278433"/>
                </a:lnTo>
                <a:lnTo>
                  <a:pt x="6835616" y="1292574"/>
                </a:lnTo>
                <a:lnTo>
                  <a:pt x="6800596" y="1295400"/>
                </a:lnTo>
                <a:lnTo>
                  <a:pt x="215900" y="1295400"/>
                </a:lnTo>
                <a:lnTo>
                  <a:pt x="164016" y="1289125"/>
                </a:lnTo>
                <a:lnTo>
                  <a:pt x="116680" y="1271302"/>
                </a:lnTo>
                <a:lnTo>
                  <a:pt x="75393" y="1243429"/>
                </a:lnTo>
                <a:lnTo>
                  <a:pt x="41655" y="1207008"/>
                </a:lnTo>
                <a:lnTo>
                  <a:pt x="16966" y="1163538"/>
                </a:lnTo>
                <a:lnTo>
                  <a:pt x="2825" y="1114520"/>
                </a:lnTo>
                <a:lnTo>
                  <a:pt x="0" y="1079500"/>
                </a:lnTo>
                <a:lnTo>
                  <a:pt x="0" y="215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330708" y="4038600"/>
            <a:ext cx="824484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330708" y="4038600"/>
            <a:ext cx="824865" cy="685800"/>
          </a:xfrm>
          <a:custGeom>
            <a:avLst/>
            <a:gdLst/>
            <a:ahLst/>
            <a:cxnLst/>
            <a:rect l="l" t="t" r="r" b="b"/>
            <a:pathLst>
              <a:path w="824865" h="685800">
                <a:moveTo>
                  <a:pt x="0" y="171450"/>
                </a:moveTo>
                <a:lnTo>
                  <a:pt x="633984" y="171450"/>
                </a:lnTo>
                <a:lnTo>
                  <a:pt x="633984" y="0"/>
                </a:lnTo>
                <a:lnTo>
                  <a:pt x="824484" y="342900"/>
                </a:lnTo>
                <a:lnTo>
                  <a:pt x="633984" y="685800"/>
                </a:lnTo>
                <a:lnTo>
                  <a:pt x="633984" y="514350"/>
                </a:lnTo>
                <a:lnTo>
                  <a:pt x="0" y="514350"/>
                </a:lnTo>
                <a:lnTo>
                  <a:pt x="0" y="17145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1485900" y="4038601"/>
            <a:ext cx="6932930" cy="685800"/>
          </a:xfrm>
          <a:custGeom>
            <a:avLst/>
            <a:gdLst/>
            <a:ahLst/>
            <a:cxnLst/>
            <a:rect l="l" t="t" r="r" b="b"/>
            <a:pathLst>
              <a:path w="6932930" h="685800">
                <a:moveTo>
                  <a:pt x="6818376" y="0"/>
                </a:moveTo>
                <a:lnTo>
                  <a:pt x="103593" y="494"/>
                </a:lnTo>
                <a:lnTo>
                  <a:pt x="62891" y="12183"/>
                </a:lnTo>
                <a:lnTo>
                  <a:pt x="30005" y="37100"/>
                </a:lnTo>
                <a:lnTo>
                  <a:pt x="8014" y="72166"/>
                </a:lnTo>
                <a:lnTo>
                  <a:pt x="0" y="114300"/>
                </a:lnTo>
                <a:lnTo>
                  <a:pt x="494" y="582205"/>
                </a:lnTo>
                <a:lnTo>
                  <a:pt x="12183" y="622902"/>
                </a:lnTo>
                <a:lnTo>
                  <a:pt x="37100" y="655790"/>
                </a:lnTo>
                <a:lnTo>
                  <a:pt x="72166" y="677783"/>
                </a:lnTo>
                <a:lnTo>
                  <a:pt x="114300" y="685800"/>
                </a:lnTo>
                <a:lnTo>
                  <a:pt x="6829082" y="685305"/>
                </a:lnTo>
                <a:lnTo>
                  <a:pt x="6869784" y="673614"/>
                </a:lnTo>
                <a:lnTo>
                  <a:pt x="6902670" y="648694"/>
                </a:lnTo>
                <a:lnTo>
                  <a:pt x="6924661" y="613628"/>
                </a:lnTo>
                <a:lnTo>
                  <a:pt x="6932676" y="571500"/>
                </a:lnTo>
                <a:lnTo>
                  <a:pt x="6932181" y="103593"/>
                </a:lnTo>
                <a:lnTo>
                  <a:pt x="6920492" y="62891"/>
                </a:lnTo>
                <a:lnTo>
                  <a:pt x="6895575" y="30005"/>
                </a:lnTo>
                <a:lnTo>
                  <a:pt x="6860509" y="8014"/>
                </a:lnTo>
                <a:lnTo>
                  <a:pt x="6818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1485900" y="4038601"/>
            <a:ext cx="6932930" cy="685800"/>
          </a:xfrm>
          <a:custGeom>
            <a:avLst/>
            <a:gdLst/>
            <a:ahLst/>
            <a:cxnLst/>
            <a:rect l="l" t="t" r="r" b="b"/>
            <a:pathLst>
              <a:path w="6932930" h="685800">
                <a:moveTo>
                  <a:pt x="0" y="114300"/>
                </a:moveTo>
                <a:lnTo>
                  <a:pt x="8014" y="72166"/>
                </a:lnTo>
                <a:lnTo>
                  <a:pt x="30005" y="37100"/>
                </a:lnTo>
                <a:lnTo>
                  <a:pt x="62891" y="12183"/>
                </a:lnTo>
                <a:lnTo>
                  <a:pt x="103593" y="494"/>
                </a:lnTo>
                <a:lnTo>
                  <a:pt x="6818376" y="0"/>
                </a:lnTo>
                <a:lnTo>
                  <a:pt x="6833015" y="928"/>
                </a:lnTo>
                <a:lnTo>
                  <a:pt x="6873135" y="13944"/>
                </a:lnTo>
                <a:lnTo>
                  <a:pt x="6905160" y="39908"/>
                </a:lnTo>
                <a:lnTo>
                  <a:pt x="6926010" y="75742"/>
                </a:lnTo>
                <a:lnTo>
                  <a:pt x="6932676" y="571500"/>
                </a:lnTo>
                <a:lnTo>
                  <a:pt x="6931747" y="586137"/>
                </a:lnTo>
                <a:lnTo>
                  <a:pt x="6918731" y="626253"/>
                </a:lnTo>
                <a:lnTo>
                  <a:pt x="6892767" y="658280"/>
                </a:lnTo>
                <a:lnTo>
                  <a:pt x="6856933" y="679133"/>
                </a:lnTo>
                <a:lnTo>
                  <a:pt x="114300" y="685800"/>
                </a:lnTo>
                <a:lnTo>
                  <a:pt x="99660" y="684871"/>
                </a:lnTo>
                <a:lnTo>
                  <a:pt x="59540" y="671853"/>
                </a:lnTo>
                <a:lnTo>
                  <a:pt x="27515" y="645886"/>
                </a:lnTo>
                <a:lnTo>
                  <a:pt x="6665" y="610052"/>
                </a:lnTo>
                <a:lnTo>
                  <a:pt x="0" y="1143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330708" y="5105400"/>
            <a:ext cx="824484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330708" y="5105400"/>
            <a:ext cx="824865" cy="685800"/>
          </a:xfrm>
          <a:custGeom>
            <a:avLst/>
            <a:gdLst/>
            <a:ahLst/>
            <a:cxnLst/>
            <a:rect l="l" t="t" r="r" b="b"/>
            <a:pathLst>
              <a:path w="824865" h="685800">
                <a:moveTo>
                  <a:pt x="0" y="171450"/>
                </a:moveTo>
                <a:lnTo>
                  <a:pt x="633984" y="171450"/>
                </a:lnTo>
                <a:lnTo>
                  <a:pt x="633984" y="0"/>
                </a:lnTo>
                <a:lnTo>
                  <a:pt x="824484" y="342900"/>
                </a:lnTo>
                <a:lnTo>
                  <a:pt x="633984" y="685800"/>
                </a:lnTo>
                <a:lnTo>
                  <a:pt x="633984" y="514350"/>
                </a:lnTo>
                <a:lnTo>
                  <a:pt x="0" y="514350"/>
                </a:lnTo>
                <a:lnTo>
                  <a:pt x="0" y="17145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1452372" y="5071873"/>
            <a:ext cx="6932930" cy="685800"/>
          </a:xfrm>
          <a:custGeom>
            <a:avLst/>
            <a:gdLst/>
            <a:ahLst/>
            <a:cxnLst/>
            <a:rect l="l" t="t" r="r" b="b"/>
            <a:pathLst>
              <a:path w="6932930" h="685800">
                <a:moveTo>
                  <a:pt x="6818376" y="0"/>
                </a:moveTo>
                <a:lnTo>
                  <a:pt x="103593" y="494"/>
                </a:lnTo>
                <a:lnTo>
                  <a:pt x="62891" y="12183"/>
                </a:lnTo>
                <a:lnTo>
                  <a:pt x="30005" y="37100"/>
                </a:lnTo>
                <a:lnTo>
                  <a:pt x="8014" y="72166"/>
                </a:lnTo>
                <a:lnTo>
                  <a:pt x="0" y="114300"/>
                </a:lnTo>
                <a:lnTo>
                  <a:pt x="494" y="582205"/>
                </a:lnTo>
                <a:lnTo>
                  <a:pt x="12183" y="622902"/>
                </a:lnTo>
                <a:lnTo>
                  <a:pt x="37100" y="655790"/>
                </a:lnTo>
                <a:lnTo>
                  <a:pt x="72166" y="677783"/>
                </a:lnTo>
                <a:lnTo>
                  <a:pt x="114300" y="685800"/>
                </a:lnTo>
                <a:lnTo>
                  <a:pt x="6829082" y="685305"/>
                </a:lnTo>
                <a:lnTo>
                  <a:pt x="6869784" y="673614"/>
                </a:lnTo>
                <a:lnTo>
                  <a:pt x="6902670" y="648694"/>
                </a:lnTo>
                <a:lnTo>
                  <a:pt x="6924661" y="613628"/>
                </a:lnTo>
                <a:lnTo>
                  <a:pt x="6932676" y="571500"/>
                </a:lnTo>
                <a:lnTo>
                  <a:pt x="6932181" y="103593"/>
                </a:lnTo>
                <a:lnTo>
                  <a:pt x="6920492" y="62891"/>
                </a:lnTo>
                <a:lnTo>
                  <a:pt x="6895575" y="30005"/>
                </a:lnTo>
                <a:lnTo>
                  <a:pt x="6860509" y="8014"/>
                </a:lnTo>
                <a:lnTo>
                  <a:pt x="68183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/>
          <p:nvPr/>
        </p:nvSpPr>
        <p:spPr>
          <a:xfrm>
            <a:off x="1452372" y="5071873"/>
            <a:ext cx="6932930" cy="685800"/>
          </a:xfrm>
          <a:custGeom>
            <a:avLst/>
            <a:gdLst/>
            <a:ahLst/>
            <a:cxnLst/>
            <a:rect l="l" t="t" r="r" b="b"/>
            <a:pathLst>
              <a:path w="6932930" h="685800">
                <a:moveTo>
                  <a:pt x="0" y="114300"/>
                </a:moveTo>
                <a:lnTo>
                  <a:pt x="8014" y="72166"/>
                </a:lnTo>
                <a:lnTo>
                  <a:pt x="30005" y="37100"/>
                </a:lnTo>
                <a:lnTo>
                  <a:pt x="62891" y="12183"/>
                </a:lnTo>
                <a:lnTo>
                  <a:pt x="103593" y="494"/>
                </a:lnTo>
                <a:lnTo>
                  <a:pt x="6818376" y="0"/>
                </a:lnTo>
                <a:lnTo>
                  <a:pt x="6833015" y="928"/>
                </a:lnTo>
                <a:lnTo>
                  <a:pt x="6873135" y="13944"/>
                </a:lnTo>
                <a:lnTo>
                  <a:pt x="6905160" y="39908"/>
                </a:lnTo>
                <a:lnTo>
                  <a:pt x="6926010" y="75742"/>
                </a:lnTo>
                <a:lnTo>
                  <a:pt x="6932676" y="571500"/>
                </a:lnTo>
                <a:lnTo>
                  <a:pt x="6931747" y="586137"/>
                </a:lnTo>
                <a:lnTo>
                  <a:pt x="6918731" y="626253"/>
                </a:lnTo>
                <a:lnTo>
                  <a:pt x="6892767" y="658280"/>
                </a:lnTo>
                <a:lnTo>
                  <a:pt x="6856933" y="679133"/>
                </a:lnTo>
                <a:lnTo>
                  <a:pt x="114300" y="685800"/>
                </a:lnTo>
                <a:lnTo>
                  <a:pt x="99660" y="684871"/>
                </a:lnTo>
                <a:lnTo>
                  <a:pt x="59540" y="671853"/>
                </a:lnTo>
                <a:lnTo>
                  <a:pt x="27515" y="645886"/>
                </a:lnTo>
                <a:lnTo>
                  <a:pt x="6665" y="610052"/>
                </a:lnTo>
                <a:lnTo>
                  <a:pt x="0" y="1143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 txBox="1"/>
          <p:nvPr/>
        </p:nvSpPr>
        <p:spPr>
          <a:xfrm>
            <a:off x="2581757" y="1461109"/>
            <a:ext cx="4586605" cy="427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625" marR="164465" algn="ctr">
              <a:lnSpc>
                <a:spcPct val="100000"/>
              </a:lnSpc>
            </a:pPr>
            <a:r>
              <a:rPr sz="2400" dirty="0">
                <a:latin typeface="+mj-lt"/>
                <a:cs typeface="Times New Roman"/>
              </a:rPr>
              <a:t>Instituc</a:t>
            </a:r>
            <a:r>
              <a:rPr sz="2400" spc="-10" dirty="0">
                <a:latin typeface="+mj-lt"/>
                <a:cs typeface="Times New Roman"/>
              </a:rPr>
              <a:t>i</a:t>
            </a:r>
            <a:r>
              <a:rPr sz="2400" dirty="0">
                <a:latin typeface="+mj-lt"/>
                <a:cs typeface="Times New Roman"/>
              </a:rPr>
              <a:t>oná</a:t>
            </a:r>
            <a:r>
              <a:rPr sz="2400" spc="-10" dirty="0">
                <a:latin typeface="+mj-lt"/>
                <a:cs typeface="Times New Roman"/>
              </a:rPr>
              <a:t>l</a:t>
            </a:r>
            <a:r>
              <a:rPr sz="2400" dirty="0">
                <a:latin typeface="+mj-lt"/>
                <a:cs typeface="Times New Roman"/>
              </a:rPr>
              <a:t>ní</a:t>
            </a:r>
            <a:r>
              <a:rPr sz="2400" spc="-45" dirty="0">
                <a:latin typeface="+mj-lt"/>
                <a:cs typeface="Times New Roman"/>
              </a:rPr>
              <a:t> </a:t>
            </a:r>
            <a:r>
              <a:rPr sz="2400" dirty="0">
                <a:latin typeface="+mj-lt"/>
                <a:cs typeface="Times New Roman"/>
              </a:rPr>
              <a:t>nástroj</a:t>
            </a:r>
            <a:r>
              <a:rPr sz="2400" spc="-20" dirty="0">
                <a:latin typeface="+mj-lt"/>
                <a:cs typeface="Times New Roman"/>
              </a:rPr>
              <a:t> </a:t>
            </a:r>
            <a:r>
              <a:rPr sz="2400" dirty="0">
                <a:latin typeface="+mj-lt"/>
                <a:cs typeface="Times New Roman"/>
              </a:rPr>
              <a:t>pro zajiš</a:t>
            </a:r>
            <a:r>
              <a:rPr sz="2400" spc="-10" dirty="0">
                <a:latin typeface="+mj-lt"/>
                <a:cs typeface="Times New Roman"/>
              </a:rPr>
              <a:t>t</a:t>
            </a:r>
            <a:r>
              <a:rPr sz="2400" dirty="0">
                <a:latin typeface="+mj-lt"/>
                <a:cs typeface="Times New Roman"/>
              </a:rPr>
              <a:t>ění bezpečnosti</a:t>
            </a:r>
            <a:r>
              <a:rPr sz="2400" spc="-35" dirty="0">
                <a:latin typeface="+mj-lt"/>
                <a:cs typeface="Times New Roman"/>
              </a:rPr>
              <a:t> </a:t>
            </a:r>
            <a:r>
              <a:rPr sz="2400" dirty="0">
                <a:latin typeface="+mj-lt"/>
                <a:cs typeface="Times New Roman"/>
              </a:rPr>
              <a:t>státu.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 dirty="0">
              <a:latin typeface="+mj-lt"/>
              <a:cs typeface="Times New Roman"/>
            </a:endParaRPr>
          </a:p>
          <a:p>
            <a:pPr marL="12065" marR="5080" indent="1905" algn="ctr">
              <a:lnSpc>
                <a:spcPct val="100000"/>
              </a:lnSpc>
              <a:tabLst>
                <a:tab pos="2331085" algn="l"/>
              </a:tabLst>
            </a:pPr>
            <a:r>
              <a:rPr sz="2400" spc="-5" dirty="0">
                <a:latin typeface="+mj-lt"/>
                <a:cs typeface="Times New Roman"/>
              </a:rPr>
              <a:t>Z</a:t>
            </a:r>
            <a:r>
              <a:rPr sz="2400" dirty="0">
                <a:latin typeface="+mj-lt"/>
                <a:cs typeface="Times New Roman"/>
              </a:rPr>
              <a:t>ákladní</a:t>
            </a:r>
            <a:r>
              <a:rPr sz="2400" spc="-35" dirty="0">
                <a:latin typeface="+mj-lt"/>
                <a:cs typeface="Times New Roman"/>
              </a:rPr>
              <a:t> </a:t>
            </a:r>
            <a:r>
              <a:rPr sz="2400" spc="-10" dirty="0">
                <a:latin typeface="+mj-lt"/>
                <a:cs typeface="Times New Roman"/>
              </a:rPr>
              <a:t>f</a:t>
            </a:r>
            <a:r>
              <a:rPr sz="2400" dirty="0">
                <a:latin typeface="+mj-lt"/>
                <a:cs typeface="Times New Roman"/>
              </a:rPr>
              <a:t>unkce -	plánování,</a:t>
            </a:r>
            <a:r>
              <a:rPr sz="2400" spc="-40" dirty="0">
                <a:latin typeface="+mj-lt"/>
                <a:cs typeface="Times New Roman"/>
              </a:rPr>
              <a:t> </a:t>
            </a:r>
            <a:r>
              <a:rPr sz="2400" dirty="0">
                <a:latin typeface="+mj-lt"/>
                <a:cs typeface="Times New Roman"/>
              </a:rPr>
              <a:t>řízení, koordinace</a:t>
            </a:r>
            <a:r>
              <a:rPr sz="2400" spc="-35" dirty="0">
                <a:latin typeface="+mj-lt"/>
                <a:cs typeface="Times New Roman"/>
              </a:rPr>
              <a:t> </a:t>
            </a:r>
            <a:r>
              <a:rPr sz="2400" dirty="0">
                <a:latin typeface="+mj-lt"/>
                <a:cs typeface="Times New Roman"/>
              </a:rPr>
              <a:t>a vyhodnocování</a:t>
            </a:r>
            <a:r>
              <a:rPr sz="2400" spc="-20" dirty="0">
                <a:latin typeface="+mj-lt"/>
                <a:cs typeface="Times New Roman"/>
              </a:rPr>
              <a:t> </a:t>
            </a:r>
            <a:r>
              <a:rPr sz="2400" dirty="0">
                <a:latin typeface="+mj-lt"/>
                <a:cs typeface="Times New Roman"/>
              </a:rPr>
              <a:t>činnosti při</a:t>
            </a:r>
            <a:r>
              <a:rPr sz="2400" spc="-10" dirty="0">
                <a:latin typeface="+mj-lt"/>
                <a:cs typeface="Times New Roman"/>
              </a:rPr>
              <a:t> </a:t>
            </a:r>
            <a:r>
              <a:rPr sz="2400" dirty="0">
                <a:latin typeface="+mj-lt"/>
                <a:cs typeface="Times New Roman"/>
              </a:rPr>
              <a:t>zajiš</a:t>
            </a:r>
            <a:r>
              <a:rPr sz="2400" spc="-5" dirty="0">
                <a:latin typeface="+mj-lt"/>
                <a:cs typeface="Times New Roman"/>
              </a:rPr>
              <a:t>ť</a:t>
            </a:r>
            <a:r>
              <a:rPr sz="2400" dirty="0">
                <a:latin typeface="+mj-lt"/>
                <a:cs typeface="Times New Roman"/>
              </a:rPr>
              <a:t>ování</a:t>
            </a:r>
            <a:r>
              <a:rPr sz="2400" spc="-35" dirty="0">
                <a:latin typeface="+mj-lt"/>
                <a:cs typeface="Times New Roman"/>
              </a:rPr>
              <a:t> </a:t>
            </a:r>
            <a:r>
              <a:rPr sz="2400" dirty="0">
                <a:latin typeface="+mj-lt"/>
                <a:cs typeface="Times New Roman"/>
              </a:rPr>
              <a:t>bezpečnosti</a:t>
            </a:r>
            <a:r>
              <a:rPr sz="2400" spc="-45" dirty="0">
                <a:latin typeface="+mj-lt"/>
                <a:cs typeface="Times New Roman"/>
              </a:rPr>
              <a:t> </a:t>
            </a:r>
            <a:r>
              <a:rPr sz="2400" spc="-5" dirty="0">
                <a:latin typeface="+mj-lt"/>
                <a:cs typeface="Times New Roman"/>
              </a:rPr>
              <a:t>ČR.</a:t>
            </a:r>
            <a:endParaRPr sz="2400" dirty="0">
              <a:latin typeface="+mj-lt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+mj-lt"/>
              <a:cs typeface="Times New Roman"/>
            </a:endParaRPr>
          </a:p>
          <a:p>
            <a:pPr marL="77470" algn="ctr">
              <a:lnSpc>
                <a:spcPct val="100000"/>
              </a:lnSpc>
              <a:spcBef>
                <a:spcPts val="1680"/>
              </a:spcBef>
            </a:pPr>
            <a:r>
              <a:rPr sz="2400" dirty="0">
                <a:latin typeface="+mj-lt"/>
                <a:cs typeface="Times New Roman"/>
              </a:rPr>
              <a:t>Je vytvořen</a:t>
            </a:r>
            <a:r>
              <a:rPr sz="2400" spc="-25" dirty="0">
                <a:latin typeface="+mj-lt"/>
                <a:cs typeface="Times New Roman"/>
              </a:rPr>
              <a:t> </a:t>
            </a:r>
            <a:r>
              <a:rPr sz="2400" dirty="0">
                <a:latin typeface="+mj-lt"/>
                <a:cs typeface="Times New Roman"/>
              </a:rPr>
              <a:t>jako</a:t>
            </a:r>
            <a:r>
              <a:rPr sz="2400" spc="-15" dirty="0">
                <a:latin typeface="+mj-lt"/>
                <a:cs typeface="Times New Roman"/>
              </a:rPr>
              <a:t> </a:t>
            </a:r>
            <a:r>
              <a:rPr sz="2400" dirty="0">
                <a:latin typeface="+mj-lt"/>
                <a:cs typeface="Times New Roman"/>
              </a:rPr>
              <a:t>ko</a:t>
            </a:r>
            <a:r>
              <a:rPr sz="2400" spc="-20" dirty="0">
                <a:latin typeface="+mj-lt"/>
                <a:cs typeface="Times New Roman"/>
              </a:rPr>
              <a:t>m</a:t>
            </a:r>
            <a:r>
              <a:rPr sz="2400" dirty="0">
                <a:latin typeface="+mj-lt"/>
                <a:cs typeface="Times New Roman"/>
              </a:rPr>
              <a:t>plexní</a:t>
            </a:r>
            <a:r>
              <a:rPr sz="2400" spc="-10" dirty="0">
                <a:latin typeface="+mj-lt"/>
                <a:cs typeface="Times New Roman"/>
              </a:rPr>
              <a:t> </a:t>
            </a:r>
            <a:r>
              <a:rPr sz="2400" dirty="0">
                <a:latin typeface="+mj-lt"/>
                <a:cs typeface="Times New Roman"/>
              </a:rPr>
              <a:t>systé</a:t>
            </a:r>
            <a:r>
              <a:rPr sz="2400" spc="-20" dirty="0">
                <a:latin typeface="+mj-lt"/>
                <a:cs typeface="Times New Roman"/>
              </a:rPr>
              <a:t>m</a:t>
            </a:r>
            <a:r>
              <a:rPr sz="2400" dirty="0">
                <a:latin typeface="+mj-lt"/>
                <a:cs typeface="Times New Roman"/>
              </a:rPr>
              <a:t>.</a:t>
            </a:r>
          </a:p>
          <a:p>
            <a:pPr>
              <a:lnSpc>
                <a:spcPct val="100000"/>
              </a:lnSpc>
            </a:pPr>
            <a:endParaRPr sz="2400" dirty="0">
              <a:latin typeface="+mj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 dirty="0">
              <a:latin typeface="+mj-lt"/>
              <a:cs typeface="Times New Roman"/>
            </a:endParaRPr>
          </a:p>
          <a:p>
            <a:pPr marL="87630" algn="ctr">
              <a:lnSpc>
                <a:spcPct val="100000"/>
              </a:lnSpc>
            </a:pPr>
            <a:r>
              <a:rPr sz="2400" dirty="0">
                <a:latin typeface="+mj-lt"/>
                <a:cs typeface="Times New Roman"/>
              </a:rPr>
              <a:t>Je propojen</a:t>
            </a:r>
            <a:r>
              <a:rPr sz="2400" spc="-25" dirty="0">
                <a:latin typeface="+mj-lt"/>
                <a:cs typeface="Times New Roman"/>
              </a:rPr>
              <a:t> </a:t>
            </a:r>
            <a:r>
              <a:rPr sz="2400" dirty="0">
                <a:latin typeface="+mj-lt"/>
                <a:cs typeface="Times New Roman"/>
              </a:rPr>
              <a:t>s </a:t>
            </a:r>
            <a:r>
              <a:rPr sz="2400" spc="-5" dirty="0">
                <a:latin typeface="+mj-lt"/>
                <a:cs typeface="Times New Roman"/>
              </a:rPr>
              <a:t>E</a:t>
            </a:r>
            <a:r>
              <a:rPr sz="2400" dirty="0">
                <a:latin typeface="+mj-lt"/>
                <a:cs typeface="Times New Roman"/>
              </a:rPr>
              <a:t>U</a:t>
            </a:r>
            <a:r>
              <a:rPr sz="2400" spc="5" dirty="0">
                <a:latin typeface="+mj-lt"/>
                <a:cs typeface="Times New Roman"/>
              </a:rPr>
              <a:t> </a:t>
            </a:r>
            <a:r>
              <a:rPr sz="2400" dirty="0">
                <a:latin typeface="+mj-lt"/>
                <a:cs typeface="Times New Roman"/>
              </a:rPr>
              <a:t>a</a:t>
            </a:r>
            <a:r>
              <a:rPr sz="2400" spc="-10" dirty="0">
                <a:latin typeface="+mj-lt"/>
                <a:cs typeface="Times New Roman"/>
              </a:rPr>
              <a:t> </a:t>
            </a:r>
            <a:r>
              <a:rPr sz="2400" spc="-5" dirty="0">
                <a:latin typeface="+mj-lt"/>
                <a:cs typeface="Times New Roman"/>
              </a:rPr>
              <a:t>N</a:t>
            </a:r>
            <a:r>
              <a:rPr sz="2400" spc="-270" dirty="0">
                <a:latin typeface="+mj-lt"/>
                <a:cs typeface="Times New Roman"/>
              </a:rPr>
              <a:t>A</a:t>
            </a:r>
            <a:r>
              <a:rPr sz="2400" spc="-55" dirty="0">
                <a:latin typeface="+mj-lt"/>
                <a:cs typeface="Times New Roman"/>
              </a:rPr>
              <a:t>T</a:t>
            </a:r>
            <a:r>
              <a:rPr sz="2400" dirty="0">
                <a:latin typeface="+mj-lt"/>
                <a:cs typeface="Times New Roman"/>
              </a:rPr>
              <a:t>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8293" y="507165"/>
            <a:ext cx="72021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b="1" spc="-5" dirty="0">
                <a:solidFill>
                  <a:srgbClr val="009DD9"/>
                </a:solidFill>
                <a:latin typeface="Calibri"/>
                <a:cs typeface="Calibri"/>
              </a:rPr>
              <a:t>S</a:t>
            </a:r>
            <a:r>
              <a:rPr sz="3200" b="1" dirty="0">
                <a:solidFill>
                  <a:srgbClr val="009DD9"/>
                </a:solidFill>
                <a:latin typeface="Calibri"/>
                <a:cs typeface="Calibri"/>
              </a:rPr>
              <a:t>c</a:t>
            </a:r>
            <a:r>
              <a:rPr sz="3200" b="1" spc="-5" dirty="0">
                <a:solidFill>
                  <a:srgbClr val="009DD9"/>
                </a:solidFill>
                <a:latin typeface="Calibri"/>
                <a:cs typeface="Calibri"/>
              </a:rPr>
              <a:t>hém</a:t>
            </a:r>
            <a:r>
              <a:rPr sz="3200" b="1" dirty="0">
                <a:solidFill>
                  <a:srgbClr val="009DD9"/>
                </a:solidFill>
                <a:latin typeface="Calibri"/>
                <a:cs typeface="Calibri"/>
              </a:rPr>
              <a:t>a</a:t>
            </a:r>
            <a:r>
              <a:rPr sz="3200" b="1" spc="-15" dirty="0">
                <a:solidFill>
                  <a:srgbClr val="009DD9"/>
                </a:solidFill>
                <a:latin typeface="Calibri"/>
                <a:cs typeface="Calibri"/>
              </a:rPr>
              <a:t> </a:t>
            </a:r>
            <a:r>
              <a:rPr sz="3200" b="1" spc="-40" dirty="0" err="1">
                <a:solidFill>
                  <a:srgbClr val="009DD9"/>
                </a:solidFill>
                <a:latin typeface="Calibri"/>
                <a:cs typeface="Calibri"/>
              </a:rPr>
              <a:t>z</a:t>
            </a:r>
            <a:r>
              <a:rPr sz="3200" b="1" dirty="0" err="1">
                <a:solidFill>
                  <a:srgbClr val="009DD9"/>
                </a:solidFill>
                <a:latin typeface="Calibri"/>
                <a:cs typeface="Calibri"/>
              </a:rPr>
              <a:t>á</a:t>
            </a:r>
            <a:r>
              <a:rPr sz="3200" b="1" spc="-5" dirty="0" err="1">
                <a:solidFill>
                  <a:srgbClr val="009DD9"/>
                </a:solidFill>
                <a:latin typeface="Calibri"/>
                <a:cs typeface="Calibri"/>
              </a:rPr>
              <a:t>k</a:t>
            </a:r>
            <a:r>
              <a:rPr sz="3200" b="1" dirty="0" err="1">
                <a:solidFill>
                  <a:srgbClr val="009DD9"/>
                </a:solidFill>
                <a:latin typeface="Calibri"/>
                <a:cs typeface="Calibri"/>
              </a:rPr>
              <a:t>la</a:t>
            </a:r>
            <a:r>
              <a:rPr sz="3200" b="1" spc="-5" dirty="0" err="1">
                <a:solidFill>
                  <a:srgbClr val="009DD9"/>
                </a:solidFill>
                <a:latin typeface="Calibri"/>
                <a:cs typeface="Calibri"/>
              </a:rPr>
              <a:t>dn</a:t>
            </a:r>
            <a:r>
              <a:rPr sz="3200" b="1" dirty="0" err="1">
                <a:solidFill>
                  <a:srgbClr val="009DD9"/>
                </a:solidFill>
                <a:latin typeface="Calibri"/>
                <a:cs typeface="Calibri"/>
              </a:rPr>
              <a:t>í</a:t>
            </a:r>
            <a:r>
              <a:rPr sz="3200" b="1" spc="-10" dirty="0" err="1">
                <a:solidFill>
                  <a:srgbClr val="009DD9"/>
                </a:solidFill>
                <a:latin typeface="Calibri"/>
                <a:cs typeface="Calibri"/>
              </a:rPr>
              <a:t>c</a:t>
            </a:r>
            <a:r>
              <a:rPr sz="3200" b="1" dirty="0" err="1">
                <a:solidFill>
                  <a:srgbClr val="009DD9"/>
                </a:solidFill>
                <a:latin typeface="Calibri"/>
                <a:cs typeface="Calibri"/>
              </a:rPr>
              <a:t>h</a:t>
            </a:r>
            <a:r>
              <a:rPr sz="3200" b="1" spc="-45" dirty="0">
                <a:solidFill>
                  <a:srgbClr val="009DD9"/>
                </a:solidFill>
                <a:latin typeface="Calibri"/>
                <a:cs typeface="Calibri"/>
              </a:rPr>
              <a:t> </a:t>
            </a:r>
            <a:r>
              <a:rPr sz="3200" b="1" spc="-5" dirty="0" err="1" smtClean="0">
                <a:solidFill>
                  <a:srgbClr val="009DD9"/>
                </a:solidFill>
                <a:latin typeface="Calibri"/>
                <a:cs typeface="Calibri"/>
              </a:rPr>
              <a:t>p</a:t>
            </a:r>
            <a:r>
              <a:rPr sz="3200" b="1" spc="25" dirty="0" err="1" smtClean="0">
                <a:solidFill>
                  <a:srgbClr val="009DD9"/>
                </a:solidFill>
                <a:latin typeface="Calibri"/>
                <a:cs typeface="Calibri"/>
              </a:rPr>
              <a:t>r</a:t>
            </a:r>
            <a:r>
              <a:rPr sz="3200" b="1" spc="-5" dirty="0" err="1" smtClean="0">
                <a:solidFill>
                  <a:srgbClr val="009DD9"/>
                </a:solidFill>
                <a:latin typeface="Calibri"/>
                <a:cs typeface="Calibri"/>
              </a:rPr>
              <a:t>vk</a:t>
            </a:r>
            <a:r>
              <a:rPr sz="3200" b="1" dirty="0" err="1" smtClean="0">
                <a:solidFill>
                  <a:srgbClr val="009DD9"/>
                </a:solidFill>
                <a:latin typeface="Calibri"/>
                <a:cs typeface="Calibri"/>
              </a:rPr>
              <a:t>ů</a:t>
            </a:r>
            <a:r>
              <a:rPr sz="3200" b="1" spc="-10" dirty="0" smtClean="0">
                <a:solidFill>
                  <a:srgbClr val="009DD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9DD9"/>
                </a:solidFill>
                <a:latin typeface="Calibri"/>
                <a:cs typeface="Calibri"/>
              </a:rPr>
              <a:t>BS</a:t>
            </a:r>
            <a:r>
              <a:rPr sz="3200" b="1" spc="-10" dirty="0">
                <a:solidFill>
                  <a:srgbClr val="009DD9"/>
                </a:solidFill>
                <a:latin typeface="Calibri"/>
                <a:cs typeface="Calibri"/>
              </a:rPr>
              <a:t> </a:t>
            </a:r>
            <a:r>
              <a:rPr sz="3200" b="1" spc="-5" dirty="0">
                <a:solidFill>
                  <a:srgbClr val="009DD9"/>
                </a:solidFill>
                <a:latin typeface="Calibri"/>
                <a:cs typeface="Calibri"/>
              </a:rPr>
              <a:t>ČR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928118"/>
            <a:ext cx="9906000" cy="52395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TextovéPole 4"/>
          <p:cNvSpPr txBox="1"/>
          <p:nvPr/>
        </p:nvSpPr>
        <p:spPr>
          <a:xfrm>
            <a:off x="838200" y="3962400"/>
            <a:ext cx="609600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VVB</a:t>
            </a:r>
            <a:endParaRPr lang="cs-CZ" sz="1400" b="1" dirty="0"/>
          </a:p>
        </p:txBody>
      </p:sp>
      <p:cxnSp>
        <p:nvCxnSpPr>
          <p:cNvPr id="7" name="Přímá spojovací čára 6"/>
          <p:cNvCxnSpPr>
            <a:stCxn id="5" idx="0"/>
          </p:cNvCxnSpPr>
          <p:nvPr/>
        </p:nvCxnSpPr>
        <p:spPr>
          <a:xfrm flipV="1">
            <a:off x="1143000" y="3810000"/>
            <a:ext cx="0" cy="1524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143000" y="3810000"/>
            <a:ext cx="762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140208" y="3965448"/>
            <a:ext cx="533400" cy="30777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VKB</a:t>
            </a:r>
            <a:endParaRPr lang="cs-CZ" sz="1400" dirty="0"/>
          </a:p>
        </p:txBody>
      </p:sp>
      <p:cxnSp>
        <p:nvCxnSpPr>
          <p:cNvPr id="8" name="Přímá spojnice 7"/>
          <p:cNvCxnSpPr>
            <a:stCxn id="4" idx="0"/>
          </p:cNvCxnSpPr>
          <p:nvPr/>
        </p:nvCxnSpPr>
        <p:spPr>
          <a:xfrm flipV="1">
            <a:off x="406908" y="3810000"/>
            <a:ext cx="0" cy="1554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406908" y="3810000"/>
            <a:ext cx="7360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685800"/>
            <a:ext cx="8915400" cy="627888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latin typeface="+mj-lt"/>
              </a:rPr>
              <a:t>Hlavní výkonné prvky BS ČR</a:t>
            </a:r>
            <a:endParaRPr lang="cs-CZ" sz="3200" b="1" dirty="0">
              <a:latin typeface="+mj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200" y="1600200"/>
            <a:ext cx="9677400" cy="5105400"/>
          </a:xfrm>
        </p:spPr>
        <p:txBody>
          <a:bodyPr/>
          <a:lstStyle/>
          <a:p>
            <a:r>
              <a:rPr lang="cs-CZ" b="1" dirty="0" smtClean="0"/>
              <a:t>Ozbrojené síly </a:t>
            </a:r>
            <a:r>
              <a:rPr lang="cs-CZ" dirty="0" smtClean="0"/>
              <a:t>(AČR, Vojenská kancelář prezidenta ČR, 		Hradní stráž)</a:t>
            </a:r>
            <a:endParaRPr lang="cs-CZ" dirty="0"/>
          </a:p>
          <a:p>
            <a:r>
              <a:rPr lang="cs-CZ" b="1" dirty="0" smtClean="0"/>
              <a:t>Bezpečnostní sbory </a:t>
            </a:r>
            <a:r>
              <a:rPr lang="cs-CZ" dirty="0" smtClean="0"/>
              <a:t>(</a:t>
            </a:r>
            <a:r>
              <a:rPr lang="cs-CZ" dirty="0"/>
              <a:t>Policie ČR, HZS </a:t>
            </a:r>
            <a:r>
              <a:rPr lang="cs-CZ" dirty="0" smtClean="0"/>
              <a:t>ČR, </a:t>
            </a:r>
            <a:r>
              <a:rPr lang="cs-CZ" dirty="0"/>
              <a:t>Celní správa, </a:t>
            </a:r>
            <a:r>
              <a:rPr lang="cs-CZ" dirty="0" smtClean="0"/>
              <a:t>	Vězeňská služba </a:t>
            </a:r>
            <a:r>
              <a:rPr lang="cs-CZ" dirty="0"/>
              <a:t>ČR, GIBS, </a:t>
            </a:r>
            <a:r>
              <a:rPr lang="cs-CZ" dirty="0" smtClean="0"/>
              <a:t>BIS, ÚZSI)</a:t>
            </a:r>
          </a:p>
          <a:p>
            <a:r>
              <a:rPr lang="cs-CZ" b="1" dirty="0" smtClean="0"/>
              <a:t>Záchranné služby </a:t>
            </a:r>
            <a:r>
              <a:rPr lang="cs-CZ" dirty="0" smtClean="0"/>
              <a:t>(Zdravotnická záchranná služba, 		Baňská záchranná služba aj.)</a:t>
            </a:r>
          </a:p>
          <a:p>
            <a:r>
              <a:rPr lang="cs-CZ" b="1" dirty="0" smtClean="0"/>
              <a:t>„Ostatní“ </a:t>
            </a:r>
            <a:r>
              <a:rPr lang="cs-CZ" dirty="0" smtClean="0"/>
              <a:t>(Vojenské zpravodajství,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hygienické stanice, 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stráže	národních parků aj.) 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12" y="3759201"/>
            <a:ext cx="4419600" cy="294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778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0" y="7"/>
            <a:ext cx="9906000" cy="6308725"/>
          </a:xfrm>
        </p:spPr>
        <p:txBody>
          <a:bodyPr>
            <a:normAutofit/>
          </a:bodyPr>
          <a:lstStyle/>
          <a:p>
            <a:pPr marL="446088" indent="-269875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endParaRPr lang="cs-CZ" sz="2400" b="1" dirty="0" smtClean="0">
              <a:latin typeface="Times New Roman" pitchFamily="18" charset="0"/>
            </a:endParaRPr>
          </a:p>
          <a:p>
            <a:pPr marL="446088" indent="-269875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endParaRPr lang="cs-CZ" sz="2400" b="1" dirty="0" smtClean="0">
              <a:latin typeface="Times New Roman" pitchFamily="18" charset="0"/>
            </a:endParaRPr>
          </a:p>
          <a:p>
            <a:pPr marL="53975" indent="-269875" eaLnBrk="1" hangingPunct="1">
              <a:lnSpc>
                <a:spcPct val="8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endParaRPr lang="cs-CZ" sz="3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53975" indent="-269875" algn="ctr" eaLnBrk="1" hangingPunct="1">
              <a:lnSpc>
                <a:spcPct val="80000"/>
              </a:lnSpc>
              <a:spcBef>
                <a:spcPct val="0"/>
              </a:spcBef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r>
              <a:rPr lang="cs-CZ" sz="32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BEZPEČNOSTNÍ </a:t>
            </a:r>
            <a:r>
              <a:rPr lang="cs-CZ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HROZBY ČR A </a:t>
            </a:r>
            <a:br>
              <a:rPr lang="cs-CZ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cs-CZ" sz="3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POLITICKO - VOJENSKÉ AMBICE K JEJICH SNÍŽENÍ</a:t>
            </a:r>
          </a:p>
          <a:p>
            <a:pPr marL="446088" indent="-2698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endParaRPr lang="cs-CZ" sz="2400" b="1" dirty="0" smtClean="0">
              <a:latin typeface="Times New Roman" pitchFamily="18" charset="0"/>
            </a:endParaRPr>
          </a:p>
          <a:p>
            <a:pPr marL="446088" indent="-2698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r>
              <a:rPr lang="cs-CZ" sz="2400" b="1" dirty="0" smtClean="0">
                <a:latin typeface="+mj-lt"/>
              </a:rPr>
              <a:t>Bezpečnostní strategie </a:t>
            </a:r>
          </a:p>
          <a:p>
            <a:pPr marL="446088" indent="-2698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r>
              <a:rPr lang="cs-CZ" sz="2400" b="1" dirty="0" smtClean="0">
                <a:latin typeface="+mj-lt"/>
              </a:rPr>
              <a:t>a</a:t>
            </a:r>
          </a:p>
          <a:p>
            <a:pPr marL="446088" indent="-2698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r>
              <a:rPr lang="cs-CZ" sz="2400" b="1" dirty="0" smtClean="0">
                <a:latin typeface="+mj-lt"/>
              </a:rPr>
              <a:t>Obranná (vojenská)</a:t>
            </a:r>
          </a:p>
          <a:p>
            <a:pPr marL="446088" indent="-2698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r>
              <a:rPr lang="cs-CZ" sz="2400" b="1" dirty="0">
                <a:latin typeface="+mj-lt"/>
              </a:rPr>
              <a:t>	</a:t>
            </a:r>
            <a:r>
              <a:rPr lang="cs-CZ" sz="2400" b="1" dirty="0" smtClean="0">
                <a:latin typeface="+mj-lt"/>
              </a:rPr>
              <a:t>	 strategie ČR</a:t>
            </a:r>
          </a:p>
          <a:p>
            <a:pPr marL="446088" indent="-2698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endParaRPr lang="cs-CZ" sz="2400" b="1" dirty="0" smtClean="0">
              <a:latin typeface="+mj-lt"/>
            </a:endParaRPr>
          </a:p>
          <a:p>
            <a:pPr marL="1427163" lvl="1" indent="-5334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 smtClean="0">
              <a:latin typeface="+mj-lt"/>
            </a:endParaRPr>
          </a:p>
          <a:p>
            <a:pPr marL="446088" indent="-26987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66"/>
              </a:buClr>
              <a:buSzTx/>
              <a:buFontTx/>
              <a:buAutoNum type="arabicPeriod"/>
              <a:defRPr/>
            </a:pPr>
            <a:endParaRPr lang="cs-CZ" sz="2400" dirty="0" smtClean="0">
              <a:latin typeface="Times New Roman" pitchFamily="18" charset="0"/>
            </a:endParaRPr>
          </a:p>
        </p:txBody>
      </p:sp>
      <p:sp>
        <p:nvSpPr>
          <p:cNvPr id="3584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B29158-485E-4B00-BF54-69C565A75D2D}" type="slidenum">
              <a:rPr lang="cs-CZ" altLang="cs-CZ"/>
              <a:pPr/>
              <a:t>16</a:t>
            </a:fld>
            <a:endParaRPr lang="cs-CZ" altLang="cs-CZ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413" y="2348881"/>
            <a:ext cx="6342591" cy="4527634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0" y="9"/>
            <a:ext cx="9906000" cy="6308725"/>
          </a:xfrm>
        </p:spPr>
        <p:txBody>
          <a:bodyPr>
            <a:normAutofit fontScale="92500" lnSpcReduction="10000"/>
          </a:bodyPr>
          <a:lstStyle/>
          <a:p>
            <a:pPr marL="446088" indent="-269875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endParaRPr lang="cs-CZ" sz="2400" b="1" dirty="0" smtClean="0">
              <a:latin typeface="Times New Roman" pitchFamily="18" charset="0"/>
            </a:endParaRPr>
          </a:p>
          <a:p>
            <a:pPr marL="446088" indent="-269875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endParaRPr lang="cs-CZ" sz="2400" b="1" dirty="0" smtClean="0">
              <a:latin typeface="Times New Roman" pitchFamily="18" charset="0"/>
            </a:endParaRPr>
          </a:p>
          <a:p>
            <a:pPr marL="446088" indent="-269875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r>
              <a:rPr lang="cs-CZ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BEZPEČNOSTNÍ </a:t>
            </a:r>
            <a:r>
              <a:rPr lang="cs-CZ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HROZBY ČR A </a:t>
            </a:r>
            <a:br>
              <a:rPr lang="cs-CZ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cs-CZ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POLITICKO - VOJENSKÉ AMBICE K JEJICH SNÍŽENÍ</a:t>
            </a:r>
          </a:p>
          <a:p>
            <a:pPr marL="446088" indent="-2698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endParaRPr lang="cs-CZ" sz="2400" b="1" dirty="0" smtClean="0">
              <a:latin typeface="+mj-lt"/>
            </a:endParaRPr>
          </a:p>
          <a:p>
            <a:pPr marL="446088" indent="-2698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r>
              <a:rPr lang="cs-CZ" sz="2400" b="1" dirty="0" smtClean="0">
                <a:latin typeface="+mj-lt"/>
              </a:rPr>
              <a:t>Bezpečnostní strategie České republiky </a:t>
            </a:r>
          </a:p>
          <a:p>
            <a:pPr marL="446088" indent="-2698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r>
              <a:rPr lang="cs-CZ" sz="2400" b="1" dirty="0" smtClean="0">
                <a:latin typeface="+mj-lt"/>
              </a:rPr>
              <a:t>Obranná (vojenská) strategie České republiky </a:t>
            </a:r>
          </a:p>
          <a:p>
            <a:pPr marL="446088" indent="-2698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endParaRPr lang="cs-CZ" sz="2400" b="1" dirty="0" smtClean="0">
              <a:latin typeface="+mj-lt"/>
            </a:endParaRPr>
          </a:p>
          <a:p>
            <a:pPr marL="446088" indent="-2698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defRPr/>
            </a:pPr>
            <a:r>
              <a:rPr lang="cs-CZ" sz="2400" b="1" dirty="0" smtClean="0">
                <a:latin typeface="+mj-lt"/>
              </a:rPr>
              <a:t> Vojenské hrozby</a:t>
            </a:r>
            <a:r>
              <a:rPr lang="cs-CZ" sz="2400" dirty="0" smtClean="0">
                <a:latin typeface="+mj-lt"/>
              </a:rPr>
              <a:t> a politicko-vojenské ambice k jejich eliminaci </a:t>
            </a:r>
          </a:p>
          <a:p>
            <a:pPr marL="446088" indent="-2698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Tx/>
              <a:buAutoNum type="arabicPeriod"/>
              <a:defRPr/>
            </a:pPr>
            <a:r>
              <a:rPr lang="cs-CZ" sz="2400" b="1" dirty="0" smtClean="0">
                <a:latin typeface="+mj-lt"/>
              </a:rPr>
              <a:t> Nevojenské hrozby</a:t>
            </a:r>
            <a:r>
              <a:rPr lang="cs-CZ" sz="2400" dirty="0" smtClean="0">
                <a:latin typeface="+mj-lt"/>
              </a:rPr>
              <a:t> a politicko-vojenské ambice k jejich eliminaci </a:t>
            </a:r>
          </a:p>
          <a:p>
            <a:pPr marL="446088" indent="-269875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endParaRPr lang="cs-CZ" sz="2400" b="1" dirty="0" smtClean="0">
              <a:latin typeface="+mj-lt"/>
            </a:endParaRPr>
          </a:p>
          <a:p>
            <a:pPr marL="446088" indent="-2698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r>
              <a:rPr lang="cs-CZ" sz="2400" b="1" dirty="0" smtClean="0">
                <a:latin typeface="+mj-lt"/>
              </a:rPr>
              <a:t>Záměr použití ozbrojených sil ČR</a:t>
            </a:r>
          </a:p>
          <a:p>
            <a:pPr marL="446088" indent="-2698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r>
              <a:rPr lang="cs-CZ" sz="2400" dirty="0" smtClean="0">
                <a:latin typeface="+mj-lt"/>
              </a:rPr>
              <a:t>Vláda České republiky dne 12. listopadu 2003 schválila svým </a:t>
            </a:r>
            <a:r>
              <a:rPr lang="cs-CZ" sz="2400" b="1" dirty="0" smtClean="0">
                <a:latin typeface="+mj-lt"/>
              </a:rPr>
              <a:t>usnesením č. 1154</a:t>
            </a:r>
            <a:r>
              <a:rPr lang="cs-CZ" sz="2400" dirty="0" smtClean="0">
                <a:latin typeface="+mj-lt"/>
              </a:rPr>
              <a:t> „Koncepci výstavby profesionální Armády České republiky a mobilizace ozbrojených sil České republiky přepracované na změněný zdrojový rámec“.</a:t>
            </a:r>
          </a:p>
          <a:p>
            <a:pPr marL="446088" indent="-2698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r>
              <a:rPr lang="cs-CZ" sz="2400" dirty="0" smtClean="0">
                <a:latin typeface="+mj-lt"/>
              </a:rPr>
              <a:t>Aktualizováno (nahrazeno) – 2015 – Koncepce výstavby Armády ČR 2025</a:t>
            </a:r>
          </a:p>
          <a:p>
            <a:pPr marL="446088" indent="-269875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endParaRPr lang="cs-CZ" sz="2400" b="1" dirty="0" smtClean="0">
              <a:latin typeface="+mj-lt"/>
            </a:endParaRPr>
          </a:p>
          <a:p>
            <a:pPr marL="446088" indent="-26987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SzTx/>
              <a:buFontTx/>
              <a:buAutoNum type="arabicPeriod"/>
              <a:defRPr/>
            </a:pPr>
            <a:r>
              <a:rPr lang="cs-CZ" sz="2400" b="1" dirty="0" smtClean="0">
                <a:latin typeface="+mj-lt"/>
              </a:rPr>
              <a:t> Použití AČR v operacích společné obrany</a:t>
            </a:r>
            <a:r>
              <a:rPr lang="cs-CZ" sz="2400" dirty="0" smtClean="0">
                <a:latin typeface="+mj-lt"/>
              </a:rPr>
              <a:t> </a:t>
            </a:r>
          </a:p>
          <a:p>
            <a:pPr marL="1427163" lvl="1" indent="-5334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dirty="0" smtClean="0">
                <a:latin typeface="+mj-lt"/>
              </a:rPr>
              <a:t>Použití AČR v operaci společné obrany vysoké intenzity</a:t>
            </a:r>
          </a:p>
          <a:p>
            <a:pPr marL="1427163" lvl="1" indent="-5334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cs-CZ" dirty="0" smtClean="0">
                <a:latin typeface="+mj-lt"/>
              </a:rPr>
              <a:t>Použití AČR v operaci společné obrany nízké intenzity</a:t>
            </a:r>
          </a:p>
          <a:p>
            <a:pPr marL="1427163" lvl="1" indent="-5334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cs-CZ" dirty="0" smtClean="0">
              <a:latin typeface="+mj-lt"/>
            </a:endParaRPr>
          </a:p>
          <a:p>
            <a:pPr marL="446088" indent="-269875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FF0066"/>
              </a:buClr>
              <a:buSzTx/>
              <a:buFontTx/>
              <a:buAutoNum type="arabicPeriod"/>
              <a:defRPr/>
            </a:pPr>
            <a:endParaRPr lang="cs-CZ" sz="2400" dirty="0" smtClean="0">
              <a:latin typeface="Times New Roman" pitchFamily="18" charset="0"/>
            </a:endParaRPr>
          </a:p>
        </p:txBody>
      </p:sp>
      <p:sp>
        <p:nvSpPr>
          <p:cNvPr id="3789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82FFEE3-A05E-47A3-AEDD-1743446BD8D7}" type="slidenum">
              <a:rPr lang="cs-CZ" altLang="cs-CZ"/>
              <a:pPr/>
              <a:t>17</a:t>
            </a:fld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0" y="333375"/>
            <a:ext cx="9906000" cy="5792788"/>
          </a:xfrm>
        </p:spPr>
        <p:txBody>
          <a:bodyPr>
            <a:normAutofit lnSpcReduction="10000"/>
          </a:bodyPr>
          <a:lstStyle/>
          <a:p>
            <a:pPr marL="269875" indent="-269875" eaLnBrk="1" hangingPunct="1">
              <a:buClr>
                <a:schemeClr val="accent1"/>
              </a:buClr>
              <a:buSzTx/>
              <a:buFontTx/>
              <a:buAutoNum type="arabicPeriod" startAt="2"/>
              <a:defRPr/>
            </a:pPr>
            <a:endParaRPr lang="cs-CZ" altLang="cs-CZ" sz="2400" b="1" dirty="0" smtClean="0">
              <a:latin typeface="+mj-lt"/>
            </a:endParaRPr>
          </a:p>
          <a:p>
            <a:pPr marL="269875" indent="-269875" eaLnBrk="1" hangingPunct="1">
              <a:buClr>
                <a:schemeClr val="accent1"/>
              </a:buClr>
              <a:buSzTx/>
              <a:buFontTx/>
              <a:buAutoNum type="arabicPeriod" startAt="2"/>
              <a:defRPr/>
            </a:pPr>
            <a:r>
              <a:rPr lang="cs-CZ" altLang="cs-CZ" sz="2400" b="1" dirty="0" smtClean="0">
                <a:latin typeface="+mj-lt"/>
              </a:rPr>
              <a:t>Použití AČR v mírových, humanitárních a záchranných operacích</a:t>
            </a:r>
          </a:p>
          <a:p>
            <a:pPr marL="1001713" lvl="1" indent="-461963" eaLnBrk="1" hangingPunct="1">
              <a:buFont typeface="Wingdings" pitchFamily="2" charset="2"/>
              <a:buChar char="ü"/>
              <a:defRPr/>
            </a:pPr>
            <a:r>
              <a:rPr lang="cs-CZ" altLang="cs-CZ" dirty="0" smtClean="0">
                <a:latin typeface="+mj-lt"/>
              </a:rPr>
              <a:t>Použití AČR v operaci na prosazení míru</a:t>
            </a:r>
          </a:p>
          <a:p>
            <a:pPr marL="1001713" lvl="1" indent="-461963" eaLnBrk="1" hangingPunct="1">
              <a:buFont typeface="Wingdings" pitchFamily="2" charset="2"/>
              <a:buChar char="ü"/>
              <a:defRPr/>
            </a:pPr>
            <a:r>
              <a:rPr lang="cs-CZ" altLang="cs-CZ" dirty="0" smtClean="0">
                <a:latin typeface="+mj-lt"/>
              </a:rPr>
              <a:t>Použití AČR v operaci na podporu nebo udržení míru</a:t>
            </a:r>
          </a:p>
          <a:p>
            <a:pPr marL="1001713" lvl="1" indent="-461963" eaLnBrk="1" hangingPunct="1">
              <a:buFont typeface="Wingdings" pitchFamily="2" charset="2"/>
              <a:buChar char="ü"/>
              <a:defRPr/>
            </a:pPr>
            <a:r>
              <a:rPr lang="cs-CZ" altLang="cs-CZ" dirty="0" smtClean="0">
                <a:latin typeface="+mj-lt"/>
              </a:rPr>
              <a:t>Použití AČR v humanitárních a záchranných operacích </a:t>
            </a:r>
          </a:p>
          <a:p>
            <a:pPr marL="269875" indent="-269875" eaLnBrk="1" hangingPunct="1">
              <a:buClr>
                <a:srgbClr val="00CC00"/>
              </a:buClr>
              <a:buSzTx/>
              <a:buFontTx/>
              <a:buAutoNum type="arabicPeriod" startAt="3"/>
              <a:defRPr/>
            </a:pPr>
            <a:endParaRPr lang="cs-CZ" altLang="cs-CZ" sz="2400" b="1" dirty="0" smtClean="0">
              <a:latin typeface="+mj-lt"/>
            </a:endParaRPr>
          </a:p>
          <a:p>
            <a:pPr marL="269875" indent="-269875" eaLnBrk="1" hangingPunct="1">
              <a:buClr>
                <a:srgbClr val="00CC00"/>
              </a:buClr>
              <a:buSzTx/>
              <a:buFontTx/>
              <a:buAutoNum type="arabicPeriod" startAt="3"/>
              <a:defRPr/>
            </a:pPr>
            <a:r>
              <a:rPr lang="cs-CZ" altLang="cs-CZ" sz="2400" b="1" dirty="0" smtClean="0">
                <a:latin typeface="+mj-lt"/>
              </a:rPr>
              <a:t>Použití ozbrojených sil ČR k plnění úkolů na území ČR</a:t>
            </a:r>
          </a:p>
          <a:p>
            <a:pPr marL="1001713" lvl="1" indent="-461963" eaLnBrk="1" hangingPunct="1">
              <a:buFont typeface="Wingdings" pitchFamily="2" charset="2"/>
              <a:buChar char="ü"/>
              <a:defRPr/>
            </a:pPr>
            <a:r>
              <a:rPr lang="cs-CZ" altLang="cs-CZ" dirty="0" smtClean="0">
                <a:latin typeface="+mj-lt"/>
              </a:rPr>
              <a:t>Použití AČR k ochraně vzdušného prostoru ČR </a:t>
            </a:r>
          </a:p>
          <a:p>
            <a:pPr marL="1001713" lvl="1" indent="-461963" eaLnBrk="1" hangingPunct="1">
              <a:buFont typeface="Wingdings" pitchFamily="2" charset="2"/>
              <a:buChar char="ü"/>
              <a:defRPr/>
            </a:pPr>
            <a:r>
              <a:rPr lang="cs-CZ" altLang="cs-CZ" dirty="0" smtClean="0">
                <a:latin typeface="+mj-lt"/>
              </a:rPr>
              <a:t>Použití ozbrojených sil ČR k ochraně objektů důležitých pro obranu státu</a:t>
            </a:r>
          </a:p>
          <a:p>
            <a:pPr marL="1001713" lvl="1" indent="-461963" eaLnBrk="1" hangingPunct="1">
              <a:buFont typeface="Wingdings" pitchFamily="2" charset="2"/>
              <a:buChar char="ü"/>
              <a:defRPr/>
            </a:pPr>
            <a:r>
              <a:rPr lang="cs-CZ" altLang="cs-CZ" dirty="0" smtClean="0">
                <a:latin typeface="+mj-lt"/>
              </a:rPr>
              <a:t>Použití ozbrojených sil ČR v asistenčních operacích na podporu Policie ČR </a:t>
            </a:r>
          </a:p>
          <a:p>
            <a:pPr marL="1001713" lvl="1" indent="-461963" eaLnBrk="1" hangingPunct="1">
              <a:buFont typeface="Wingdings" pitchFamily="2" charset="2"/>
              <a:buChar char="ü"/>
              <a:defRPr/>
            </a:pPr>
            <a:r>
              <a:rPr lang="cs-CZ" altLang="cs-CZ" dirty="0" smtClean="0">
                <a:latin typeface="+mj-lt"/>
              </a:rPr>
              <a:t>Použití ozbrojených sil ČR v asistenčních operacích na podporu integrovaného záchranného systému </a:t>
            </a:r>
          </a:p>
          <a:p>
            <a:pPr marL="1001713" lvl="1" indent="-461963" eaLnBrk="1" hangingPunct="1">
              <a:buFont typeface="Wingdings" pitchFamily="2" charset="2"/>
              <a:buChar char="ü"/>
              <a:defRPr/>
            </a:pPr>
            <a:endParaRPr lang="cs-CZ" altLang="cs-CZ" dirty="0" smtClean="0">
              <a:latin typeface="+mj-lt"/>
            </a:endParaRPr>
          </a:p>
          <a:p>
            <a:pPr marL="1638300" lvl="2" indent="-457200" eaLnBrk="1" hangingPunct="1"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endParaRPr lang="cs-CZ" altLang="cs-CZ" dirty="0" smtClean="0">
              <a:latin typeface="+mj-lt"/>
            </a:endParaRPr>
          </a:p>
          <a:p>
            <a:pPr marL="269875" indent="-269875" eaLnBrk="1" hangingPunct="1">
              <a:defRPr/>
            </a:pPr>
            <a:endParaRPr lang="cs-CZ" altLang="cs-CZ" sz="2400" dirty="0" smtClean="0">
              <a:latin typeface="+mj-lt"/>
            </a:endParaRPr>
          </a:p>
        </p:txBody>
      </p:sp>
      <p:sp>
        <p:nvSpPr>
          <p:cNvPr id="3993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6D707A-3215-479F-8FD5-E0248A9890DD}" type="slidenum">
              <a:rPr lang="cs-CZ" altLang="cs-CZ"/>
              <a:pPr/>
              <a:t>18</a:t>
            </a:fld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"/>
            <a:ext cx="9906000" cy="6126163"/>
          </a:xfrm>
        </p:spPr>
        <p:txBody>
          <a:bodyPr>
            <a:normAutofit/>
          </a:bodyPr>
          <a:lstStyle/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cs-CZ" sz="2400" b="1" dirty="0" smtClean="0">
              <a:latin typeface="Times New Roman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endParaRPr lang="cs-CZ" sz="2800" b="1" dirty="0" smtClean="0">
              <a:latin typeface="Times New Roman" pitchFamily="18" charset="0"/>
            </a:endParaRPr>
          </a:p>
          <a:p>
            <a:pPr marL="0" indent="0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r>
              <a:rPr lang="cs-CZ" sz="33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Základní právní předpisy upravující obranu a bezpečnost státu  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sz="2400" dirty="0" smtClean="0">
                <a:latin typeface="+mj-lt"/>
              </a:rPr>
              <a:t>Základním pramenem práva pro oblast obrany a bezpečnosti státu je </a:t>
            </a:r>
            <a:r>
              <a:rPr lang="cs-CZ" sz="2400" b="1" dirty="0" smtClean="0">
                <a:latin typeface="+mj-lt"/>
              </a:rPr>
              <a:t>Ústava. </a:t>
            </a:r>
            <a:r>
              <a:rPr lang="cs-CZ" sz="2400" dirty="0" smtClean="0">
                <a:latin typeface="+mj-lt"/>
              </a:rPr>
              <a:t>(Ústavní zákon č. 1/1993 Sb., Ústava České republiky, ve  znění pozdějších předpisů) </a:t>
            </a: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endParaRPr lang="cs-CZ" sz="2400" dirty="0" smtClean="0">
              <a:latin typeface="+mj-lt"/>
            </a:endParaRP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Tx/>
              <a:buNone/>
              <a:defRPr/>
            </a:pPr>
            <a:r>
              <a:rPr lang="cs-CZ" sz="2400" b="1" dirty="0" smtClean="0">
                <a:latin typeface="+mj-lt"/>
              </a:rPr>
              <a:t>          Základní  ustanovení  (Čl. 1  až 14)</a:t>
            </a:r>
          </a:p>
          <a:p>
            <a:pPr marL="838200" lvl="1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b="1" dirty="0" smtClean="0">
                <a:latin typeface="+mj-lt"/>
                <a:cs typeface="Times New Roman" pitchFamily="18" charset="0"/>
              </a:rPr>
              <a:t>Článek 10 Ústavy</a:t>
            </a:r>
            <a:r>
              <a:rPr lang="cs-CZ" dirty="0" smtClean="0">
                <a:latin typeface="+mj-lt"/>
                <a:cs typeface="Times New Roman" pitchFamily="18" charset="0"/>
              </a:rPr>
              <a:t>: </a:t>
            </a:r>
            <a:r>
              <a:rPr lang="cs-CZ" dirty="0" smtClean="0">
                <a:latin typeface="+mj-lt"/>
              </a:rPr>
              <a:t>Vyhlášené  mezinárodní  smlouvy,  k  jejichž  ratifikaci dal Parlament souhlas a jimiž je Česká republika vázána, jsou součástí právního  řádu;  stanoví-li  mezinárodní  smlouva  něco jiného než zákon, použije se mezinárodní smlouva. (jedná se o tzv. aplikační přednost)</a:t>
            </a:r>
          </a:p>
          <a:p>
            <a:pPr marL="1311275" lvl="2" indent="-3429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endParaRPr lang="cs-CZ" dirty="0" smtClean="0">
              <a:latin typeface="+mj-lt"/>
            </a:endParaRPr>
          </a:p>
          <a:p>
            <a:pPr marL="1311275" lvl="2" indent="-3429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defRPr/>
            </a:pPr>
            <a:r>
              <a:rPr lang="cs-CZ" dirty="0" smtClean="0">
                <a:latin typeface="+mj-lt"/>
              </a:rPr>
              <a:t>návaznost na smlouvu o přistoupení k NATO a dalších mezinárodních úmluv dle tohoto ustanovení</a:t>
            </a:r>
          </a:p>
          <a:p>
            <a:pPr marL="1311275" lvl="2" indent="-3429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v"/>
              <a:defRPr/>
            </a:pPr>
            <a:endParaRPr lang="cs-CZ" dirty="0" smtClean="0">
              <a:latin typeface="Times New Roman" pitchFamily="18" charset="0"/>
            </a:endParaRPr>
          </a:p>
          <a:p>
            <a:pPr marL="1311275" lvl="2" indent="-3429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v"/>
              <a:defRPr/>
            </a:pPr>
            <a:endParaRPr lang="cs-CZ" dirty="0" smtClean="0">
              <a:latin typeface="Times New Roman" pitchFamily="18" charset="0"/>
            </a:endParaRPr>
          </a:p>
          <a:p>
            <a:pPr marL="838200" lvl="1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s-CZ" dirty="0" smtClean="0">
              <a:latin typeface="Times New Roman" pitchFamily="18" charset="0"/>
            </a:endParaRPr>
          </a:p>
          <a:p>
            <a:pPr marL="838200" lvl="1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cs-CZ" dirty="0" smtClean="0">
              <a:latin typeface="Times New Roman" pitchFamily="18" charset="0"/>
            </a:endParaRPr>
          </a:p>
          <a:p>
            <a:pPr marL="838200" lvl="1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cs-CZ" dirty="0" smtClean="0">
              <a:latin typeface="Times New Roman" pitchFamily="18" charset="0"/>
            </a:endParaRPr>
          </a:p>
          <a:p>
            <a:pPr marL="838200" lvl="1" indent="-38100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>
              <a:latin typeface="Times New Roman" pitchFamily="18" charset="0"/>
            </a:endParaRP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cs-CZ" sz="2400" dirty="0" smtClean="0">
              <a:latin typeface="Times New Roman" pitchFamily="18" charset="0"/>
            </a:endParaRP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cs-CZ" sz="2400" dirty="0" smtClean="0">
              <a:latin typeface="Times New Roman" pitchFamily="18" charset="0"/>
            </a:endParaRPr>
          </a:p>
        </p:txBody>
      </p:sp>
      <p:sp>
        <p:nvSpPr>
          <p:cNvPr id="4198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D87D98-91B1-4957-8F8B-5081084630F6}" type="slidenum">
              <a:rPr lang="cs-CZ" altLang="cs-CZ"/>
              <a:pPr/>
              <a:t>19</a:t>
            </a:fld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720593" y="792163"/>
            <a:ext cx="8495771" cy="576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Cíle přednášky</a:t>
            </a: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>
          <a:xfrm>
            <a:off x="395552" y="1511301"/>
            <a:ext cx="9108017" cy="5076825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cs-CZ" altLang="cs-CZ" sz="2400" dirty="0" smtClean="0">
              <a:latin typeface="+mj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cs-CZ" altLang="cs-CZ" sz="2400" dirty="0" smtClean="0">
                <a:latin typeface="+mj-lt"/>
              </a:rPr>
              <a:t>Vymezit základní pojmy, které se vztahují k bezpečnostnímu systému</a:t>
            </a:r>
            <a:endParaRPr lang="cs-CZ" altLang="cs-CZ" sz="2400" dirty="0" smtClean="0">
              <a:latin typeface="+mj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cs-CZ" altLang="cs-CZ" sz="2400" smtClean="0">
              <a:latin typeface="+mj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cs-CZ" altLang="cs-CZ" sz="2400" smtClean="0">
                <a:latin typeface="+mj-lt"/>
              </a:rPr>
              <a:t>Seznámit </a:t>
            </a:r>
            <a:r>
              <a:rPr lang="cs-CZ" altLang="cs-CZ" sz="2400" dirty="0" smtClean="0">
                <a:latin typeface="+mj-lt"/>
              </a:rPr>
              <a:t>se </a:t>
            </a:r>
            <a:r>
              <a:rPr lang="cs-CZ" altLang="cs-CZ" sz="2400" dirty="0" smtClean="0">
                <a:latin typeface="+mj-lt"/>
              </a:rPr>
              <a:t>strategickou úrovní </a:t>
            </a:r>
            <a:r>
              <a:rPr lang="cs-CZ" altLang="cs-CZ" sz="2400" dirty="0">
                <a:latin typeface="+mj-lt"/>
              </a:rPr>
              <a:t>bezpečnostního systému </a:t>
            </a:r>
            <a:r>
              <a:rPr lang="cs-CZ" altLang="cs-CZ" sz="2400" dirty="0" smtClean="0">
                <a:latin typeface="+mj-lt"/>
              </a:rPr>
              <a:t>ČR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endParaRPr lang="cs-CZ" altLang="cs-CZ" sz="2400" dirty="0" smtClean="0">
              <a:latin typeface="+mj-lt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cs-CZ" altLang="cs-CZ" sz="2400" dirty="0" smtClean="0">
                <a:latin typeface="+mj-lt"/>
              </a:rPr>
              <a:t>Podat </a:t>
            </a:r>
            <a:r>
              <a:rPr lang="cs-CZ" altLang="cs-CZ" sz="2400" dirty="0" smtClean="0">
                <a:latin typeface="+mj-lt"/>
              </a:rPr>
              <a:t>informace o nejdůležitějších normách tzv. krizového 	zákonodárství, včetně jejich diferenciace na normy upravující vnitřní bezpečnost, nebo normy zabývající se vnější bezpečnosti (obranou)</a:t>
            </a:r>
          </a:p>
        </p:txBody>
      </p:sp>
      <p:sp>
        <p:nvSpPr>
          <p:cNvPr id="21508" name="Zástupný symbol pro číslo snímku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54444F1-E1FF-41AF-9FE9-16D2394F5038}" type="slidenum">
              <a:rPr lang="cs-CZ" altLang="cs-CZ"/>
              <a:pPr/>
              <a:t>2</a:t>
            </a:fld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0" y="727076"/>
            <a:ext cx="9906000" cy="5726113"/>
          </a:xfrm>
        </p:spPr>
        <p:txBody>
          <a:bodyPr>
            <a:normAutofit lnSpcReduction="10000"/>
          </a:bodyPr>
          <a:lstStyle/>
          <a:p>
            <a:pPr marL="347663" indent="-34766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sz="300" dirty="0" smtClean="0">
                <a:latin typeface="+mj-lt"/>
              </a:rPr>
              <a:t> </a:t>
            </a:r>
          </a:p>
          <a:p>
            <a:pPr marL="347663" indent="-34766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endParaRPr lang="cs-CZ" sz="2400" dirty="0" smtClean="0">
              <a:latin typeface="+mj-lt"/>
            </a:endParaRPr>
          </a:p>
          <a:p>
            <a:pPr marL="347663" indent="-34766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sz="2400" dirty="0" smtClean="0">
                <a:latin typeface="+mj-lt"/>
              </a:rPr>
              <a:t>Komory jsou  způsobilé se usnášet za přítomnosti alespoň jedné třetiny svých členů.</a:t>
            </a:r>
          </a:p>
          <a:p>
            <a:pPr marL="347663" indent="-34766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endParaRPr lang="cs-CZ" sz="2400" dirty="0" smtClean="0">
              <a:latin typeface="+mj-lt"/>
            </a:endParaRPr>
          </a:p>
          <a:p>
            <a:pPr marL="347663" indent="-34766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sz="2400" dirty="0" smtClean="0">
                <a:latin typeface="+mj-lt"/>
              </a:rPr>
              <a:t>K přijetí usnesení komory je třeba souhlasu nadpoloviční většiny  přítomných poslanců nebo senátorů, nestanoví-li Ústava jinak.</a:t>
            </a:r>
          </a:p>
          <a:p>
            <a:pPr marL="347663" indent="-34766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endParaRPr lang="cs-CZ" sz="2400" dirty="0" smtClean="0">
              <a:latin typeface="+mj-lt"/>
            </a:endParaRPr>
          </a:p>
          <a:p>
            <a:pPr marL="347663" indent="-34766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sz="2400" dirty="0" smtClean="0">
                <a:latin typeface="+mj-lt"/>
              </a:rPr>
              <a:t>K přijetí usnesení o vyhlášení </a:t>
            </a:r>
            <a:r>
              <a:rPr lang="cs-CZ" sz="2400" b="1" dirty="0" smtClean="0">
                <a:latin typeface="+mj-lt"/>
              </a:rPr>
              <a:t>válečného stavu </a:t>
            </a:r>
            <a:r>
              <a:rPr lang="cs-CZ" sz="2400" dirty="0" smtClean="0">
                <a:latin typeface="+mj-lt"/>
              </a:rPr>
              <a:t>a k přijetí usnesení  o  souhlasu s vysláním ozbrojených sil České republiky mimo  území České republiky nebo s pobytem ozbrojených sil jiných států  na území České republiky, jakož i k přijetí usnesení o účasti České  republiky v obranných systémech mezinárodní organizace, jíž je Česká republika členem, </a:t>
            </a:r>
            <a:r>
              <a:rPr lang="cs-CZ" sz="2400" b="1" i="1" dirty="0" smtClean="0">
                <a:latin typeface="+mj-lt"/>
              </a:rPr>
              <a:t>je třeba souhlasu nadpoloviční většiny všech poslanců  a  nadpoloviční většiny všech senátorů.</a:t>
            </a:r>
          </a:p>
          <a:p>
            <a:pPr marL="347663" indent="-34766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endParaRPr lang="cs-CZ" sz="2400" i="1" dirty="0" smtClean="0">
              <a:latin typeface="+mj-lt"/>
            </a:endParaRPr>
          </a:p>
          <a:p>
            <a:pPr marL="347663" indent="-34766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sz="2400" dirty="0" smtClean="0">
                <a:latin typeface="+mj-lt"/>
              </a:rPr>
              <a:t>K přijetí ústavního zákona a souhlasu k ratifikaci mezinárodní smlouvy uvedené v čl. 10a odst. 1, </a:t>
            </a:r>
            <a:r>
              <a:rPr lang="cs-CZ" sz="2400" b="1" i="1" dirty="0" smtClean="0">
                <a:latin typeface="+mj-lt"/>
              </a:rPr>
              <a:t>je třeba souhlasu třípětinové většiny všech poslanců a třípětinové většiny přítomných senátorů.(120/17)		</a:t>
            </a:r>
          </a:p>
          <a:p>
            <a:pPr marL="347663" indent="-34766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endParaRPr lang="cs-CZ" sz="2400" i="1" dirty="0" smtClean="0">
              <a:latin typeface="+mj-lt"/>
            </a:endParaRPr>
          </a:p>
          <a:p>
            <a:pPr marL="347663" indent="-34766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endParaRPr lang="cs-CZ" sz="2400" i="1" dirty="0" smtClean="0">
              <a:latin typeface="+mj-lt"/>
            </a:endParaRPr>
          </a:p>
          <a:p>
            <a:pPr marL="347663" indent="-347663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endParaRPr lang="cs-CZ" sz="1600" dirty="0" smtClean="0">
              <a:latin typeface="+mj-lt"/>
            </a:endParaRPr>
          </a:p>
        </p:txBody>
      </p:sp>
      <p:sp>
        <p:nvSpPr>
          <p:cNvPr id="4403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03D0FF-CCB4-4127-A032-B3FA2CCDB48F}" type="slidenum">
              <a:rPr lang="cs-CZ" altLang="cs-CZ"/>
              <a:pPr/>
              <a:t>20</a:t>
            </a:fld>
            <a:endParaRPr lang="cs-CZ" altLang="cs-CZ"/>
          </a:p>
        </p:txBody>
      </p:sp>
      <p:sp>
        <p:nvSpPr>
          <p:cNvPr id="4" name="Obdélník 3"/>
          <p:cNvSpPr/>
          <p:nvPr/>
        </p:nvSpPr>
        <p:spPr>
          <a:xfrm>
            <a:off x="3943483" y="339725"/>
            <a:ext cx="944489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7663" indent="-347663" eaLnBrk="1" hangingPunct="1">
              <a:lnSpc>
                <a:spcPct val="80000"/>
              </a:lnSpc>
              <a:spcBef>
                <a:spcPct val="20000"/>
              </a:spcBef>
              <a:buClr>
                <a:srgbClr val="5454C6"/>
              </a:buClr>
              <a:defRPr/>
            </a:pPr>
            <a:endParaRPr lang="cs-CZ" sz="2400" b="1" kern="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7663" indent="-347663" eaLnBrk="1" hangingPunct="1">
              <a:lnSpc>
                <a:spcPct val="80000"/>
              </a:lnSpc>
              <a:spcBef>
                <a:spcPct val="20000"/>
              </a:spcBef>
              <a:buClr>
                <a:srgbClr val="5454C6"/>
              </a:buClr>
              <a:defRPr/>
            </a:pPr>
            <a:r>
              <a:rPr lang="cs-CZ" sz="2400" b="1" kern="0" dirty="0">
                <a:solidFill>
                  <a:srgbClr val="000000"/>
                </a:solidFill>
                <a:latin typeface="Times New Roman" pitchFamily="18" charset="0"/>
              </a:rPr>
              <a:t>čl. 39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8CEDF0-C903-4D4E-9C72-05E68E1789A4}" type="slidenum">
              <a:rPr lang="cs-CZ" altLang="cs-CZ"/>
              <a:pPr/>
              <a:t>21</a:t>
            </a:fld>
            <a:endParaRPr lang="cs-CZ" altLang="cs-CZ"/>
          </a:p>
        </p:txBody>
      </p:sp>
      <p:pic>
        <p:nvPicPr>
          <p:cNvPr id="46085" name="Picture 2" descr="http://paulocoelhoblog.com/images/image-of-the-day/Borg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4"/>
            <a:ext cx="9926638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16946" y="836614"/>
            <a:ext cx="4715669" cy="5691187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     (1)  </a:t>
            </a:r>
            <a:r>
              <a:rPr lang="cs-CZ" sz="2200" b="1" dirty="0" smtClean="0">
                <a:latin typeface="+mj-lt"/>
                <a:cs typeface="Times New Roman" panose="02020603050405020304" pitchFamily="18" charset="0"/>
              </a:rPr>
              <a:t>Parlament rozhoduje  o vyhlášení  válečného stavu</a:t>
            </a: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, je-li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Česká  republika  napadena,  nebo  je-li  třeba  plnit mezinárodní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smluvní závazky o společné obraně proti napadení.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     (2) </a:t>
            </a:r>
            <a:r>
              <a:rPr lang="cs-CZ" sz="2200" b="1" dirty="0" smtClean="0">
                <a:latin typeface="+mj-lt"/>
                <a:cs typeface="Times New Roman" panose="02020603050405020304" pitchFamily="18" charset="0"/>
              </a:rPr>
              <a:t>Parlament rozhoduje o  účasti </a:t>
            </a: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České republiky v obranných systémech mezinárodní organizace, jíž je Česká republika členem.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200" dirty="0" smtClean="0">
              <a:latin typeface="+mj-lt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     (3) </a:t>
            </a:r>
            <a:r>
              <a:rPr lang="cs-CZ" sz="2200" b="1" dirty="0" smtClean="0">
                <a:latin typeface="+mj-lt"/>
                <a:cs typeface="Times New Roman" panose="02020603050405020304" pitchFamily="18" charset="0"/>
              </a:rPr>
              <a:t>Parlament vyslovuje souhlas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a) s vysláním ozbrojených sil  České republiky  mimo území  České republiky,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b) s pobytem ozbrojených  sil   jiných  států na území České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    republiky, nejsou-li taková rozhodnutí vyhrazena vládě.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200" dirty="0" smtClean="0">
              <a:latin typeface="+mj-lt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5040710" y="981075"/>
            <a:ext cx="4560888" cy="5619750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(4)</a:t>
            </a:r>
            <a:r>
              <a:rPr lang="cs-CZ" sz="2200" b="1" dirty="0" smtClean="0">
                <a:latin typeface="+mj-lt"/>
                <a:cs typeface="Times New Roman" panose="02020603050405020304" pitchFamily="18" charset="0"/>
              </a:rPr>
              <a:t> Vláda</a:t>
            </a: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latin typeface="+mj-lt"/>
                <a:cs typeface="Times New Roman" panose="02020603050405020304" pitchFamily="18" charset="0"/>
              </a:rPr>
              <a:t>rozhoduje o vyslání </a:t>
            </a: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ozbrojených sil České republiky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mimo území České republiky a </a:t>
            </a:r>
            <a:r>
              <a:rPr lang="cs-CZ" sz="2200" b="1" dirty="0" smtClean="0">
                <a:latin typeface="+mj-lt"/>
                <a:cs typeface="Times New Roman" panose="02020603050405020304" pitchFamily="18" charset="0"/>
              </a:rPr>
              <a:t>o pobytu ozbrojených sil jiných států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sz="2200" b="1" dirty="0" smtClean="0">
                <a:latin typeface="+mj-lt"/>
                <a:cs typeface="Times New Roman" panose="02020603050405020304" pitchFamily="18" charset="0"/>
              </a:rPr>
              <a:t>na území České republiky</a:t>
            </a: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, a to </a:t>
            </a:r>
            <a:r>
              <a:rPr lang="cs-CZ" sz="2200" b="1" dirty="0" smtClean="0">
                <a:latin typeface="+mj-lt"/>
                <a:cs typeface="Times New Roman" panose="02020603050405020304" pitchFamily="18" charset="0"/>
              </a:rPr>
              <a:t>nejdéle na dobu 60 dnů</a:t>
            </a: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, jde-li o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cs-CZ" sz="2200" dirty="0" smtClean="0">
              <a:latin typeface="+mj-lt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a) plnění závazků z mezinárodních smluv o společné obraně  proti    napadení,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b) </a:t>
            </a:r>
            <a:r>
              <a:rPr lang="cs-CZ" sz="2200" b="1" dirty="0" smtClean="0">
                <a:latin typeface="+mj-lt"/>
                <a:cs typeface="Times New Roman" panose="02020603050405020304" pitchFamily="18" charset="0"/>
              </a:rPr>
              <a:t>účast na mírových operacích  podle  rozhodnutí mezinárodní   organizace, jíž  je Česká republika členem, a to  se souhlasem přijímajícího státu,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c) účast na záchranných   pracích   při  živelních  pohromách,   průmyslových nebo ekologických haváriích.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200" dirty="0" smtClean="0">
              <a:latin typeface="+mj-lt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cs-CZ" sz="2200" dirty="0" smtClean="0">
                <a:latin typeface="+mj-lt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4710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9C741A-3BF6-41EC-953A-C112F3F8B2D1}" type="slidenum">
              <a:rPr lang="cs-CZ" altLang="cs-CZ"/>
              <a:pPr/>
              <a:t>22</a:t>
            </a:fld>
            <a:endParaRPr lang="cs-CZ" altLang="cs-CZ"/>
          </a:p>
        </p:txBody>
      </p:sp>
      <p:sp>
        <p:nvSpPr>
          <p:cNvPr id="5" name="Obdélník 4"/>
          <p:cNvSpPr/>
          <p:nvPr/>
        </p:nvSpPr>
        <p:spPr>
          <a:xfrm>
            <a:off x="4139540" y="404813"/>
            <a:ext cx="867545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5454C6"/>
              </a:buClr>
              <a:buSzPct val="65000"/>
              <a:defRPr/>
            </a:pPr>
            <a:r>
              <a:rPr lang="cs-CZ" sz="2400" b="1" kern="0" dirty="0">
                <a:solidFill>
                  <a:srgbClr val="000000"/>
                </a:solidFill>
                <a:latin typeface="Times New Roman" pitchFamily="18" charset="0"/>
              </a:rPr>
              <a:t>čl. 43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0" y="1"/>
            <a:ext cx="9575800" cy="6308725"/>
          </a:xfrm>
        </p:spPr>
        <p:txBody>
          <a:bodyPr/>
          <a:lstStyle/>
          <a:p>
            <a:pPr marL="712788" indent="-538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400" dirty="0" smtClean="0">
              <a:latin typeface="+mj-lt"/>
            </a:endParaRPr>
          </a:p>
          <a:p>
            <a:pPr marL="712788" indent="-538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400" dirty="0" smtClean="0">
              <a:latin typeface="+mj-lt"/>
            </a:endParaRPr>
          </a:p>
          <a:p>
            <a:pPr marL="712788" indent="-538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400" dirty="0" smtClean="0">
              <a:latin typeface="+mj-lt"/>
            </a:endParaRPr>
          </a:p>
          <a:p>
            <a:pPr marL="712788" indent="-538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>
                <a:latin typeface="+mj-lt"/>
              </a:rPr>
              <a:t>(5) </a:t>
            </a:r>
            <a:r>
              <a:rPr lang="cs-CZ" altLang="cs-CZ" sz="2400" b="1" dirty="0" smtClean="0">
                <a:latin typeface="+mj-lt"/>
              </a:rPr>
              <a:t>Vláda</a:t>
            </a:r>
            <a:r>
              <a:rPr lang="cs-CZ" altLang="cs-CZ" sz="2400" dirty="0" smtClean="0">
                <a:latin typeface="+mj-lt"/>
              </a:rPr>
              <a:t> dále rozhoduje</a:t>
            </a:r>
          </a:p>
          <a:p>
            <a:pPr marL="1344613" lvl="1" indent="-4524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dirty="0" smtClean="0">
                <a:latin typeface="+mj-lt"/>
              </a:rPr>
              <a:t>a) o průjezdu  ozbrojených  sil  jiných  států  přes  území  České    republiky nebo o jejich přeletu nad územím České republiky,</a:t>
            </a:r>
          </a:p>
          <a:p>
            <a:pPr marL="1344613" lvl="1" indent="-4524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dirty="0" smtClean="0">
                <a:latin typeface="+mj-lt"/>
              </a:rPr>
              <a:t>b) o účasti   ozbrojených  sil   České  republiky   na  vojenských cvičeních mimo území České republiky a o účasti ozbrojených sil jiných států na vojenských cvičeních na území České republiky.</a:t>
            </a:r>
          </a:p>
          <a:p>
            <a:pPr marL="1344613" lvl="1" indent="-452438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dirty="0" smtClean="0">
              <a:latin typeface="+mj-lt"/>
            </a:endParaRPr>
          </a:p>
          <a:p>
            <a:pPr marL="712788" indent="-538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dirty="0" smtClean="0">
                <a:latin typeface="+mj-lt"/>
              </a:rPr>
              <a:t>(6)  </a:t>
            </a:r>
            <a:r>
              <a:rPr lang="cs-CZ" altLang="cs-CZ" sz="2400" b="1" dirty="0" smtClean="0">
                <a:latin typeface="+mj-lt"/>
              </a:rPr>
              <a:t>O  rozhodnutích  podle  odstavců  4  a 5 informuje vláda   neprodleně obě komory Parlamentu.  </a:t>
            </a:r>
          </a:p>
          <a:p>
            <a:pPr marL="712788" indent="-538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400" b="1" u="sng" dirty="0" smtClean="0">
              <a:latin typeface="+mj-lt"/>
            </a:endParaRPr>
          </a:p>
          <a:p>
            <a:pPr marL="712788" indent="-538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b="1" u="sng" dirty="0" smtClean="0">
                <a:latin typeface="+mj-lt"/>
              </a:rPr>
              <a:t>Parlament může rozhodnutí vlády zrušit; </a:t>
            </a:r>
          </a:p>
          <a:p>
            <a:pPr marL="712788" indent="-538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cs-CZ" altLang="cs-CZ" sz="2400" b="1" dirty="0" smtClean="0">
                <a:latin typeface="+mj-lt"/>
              </a:rPr>
              <a:t>ke zrušení rozhodnutí vlády postačuje nesouhlasné usnesení jedné z komor přijaté nadpoloviční většinou všech členů komory</a:t>
            </a:r>
          </a:p>
          <a:p>
            <a:pPr marL="712788" indent="-538163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cs-CZ" altLang="cs-CZ" sz="2400" b="1" dirty="0" smtClean="0">
              <a:latin typeface="+mj-lt"/>
            </a:endParaRPr>
          </a:p>
        </p:txBody>
      </p:sp>
      <p:sp>
        <p:nvSpPr>
          <p:cNvPr id="49155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58E10C-DE19-427E-B2EC-88D1A546B02E}" type="slidenum">
              <a:rPr lang="cs-CZ" altLang="cs-CZ"/>
              <a:pPr/>
              <a:t>23</a:t>
            </a:fld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0" y="260351"/>
            <a:ext cx="9789054" cy="58658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endParaRPr lang="cs-CZ" altLang="cs-CZ" sz="2400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endParaRPr lang="cs-CZ" altLang="cs-CZ" sz="2400" b="1" dirty="0" smtClean="0">
              <a:latin typeface="+mj-lt"/>
            </a:endParaRP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r>
              <a:rPr lang="cs-CZ" altLang="cs-CZ" sz="2400" b="1" dirty="0" smtClean="0">
                <a:latin typeface="+mj-lt"/>
              </a:rPr>
              <a:t>Významné místo náleží speciálnímu ústavnímu zákonu </a:t>
            </a:r>
            <a:br>
              <a:rPr lang="cs-CZ" altLang="cs-CZ" sz="2400" b="1" dirty="0" smtClean="0">
                <a:latin typeface="+mj-lt"/>
              </a:rPr>
            </a:br>
            <a:r>
              <a:rPr lang="cs-CZ" altLang="cs-CZ" sz="2400" b="1" dirty="0" smtClean="0">
                <a:latin typeface="+mj-lt"/>
              </a:rPr>
              <a:t>č. 110/1998 Sb., o bezpečnosti České republiky, ve znění ústavního zákona č. 300/2000 Sb. (dále jen „ústavní zákon č. 110/1998 Sb.“).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None/>
              <a:defRPr/>
            </a:pPr>
            <a:endParaRPr lang="cs-CZ" altLang="cs-CZ" sz="2400" b="1" dirty="0" smtClean="0">
              <a:latin typeface="+mj-lt"/>
            </a:endParaRPr>
          </a:p>
          <a:p>
            <a:pPr marL="723900" lvl="1" indent="-36195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altLang="cs-CZ" dirty="0" smtClean="0">
                <a:latin typeface="+mj-lt"/>
              </a:rPr>
              <a:t>V upravených aspektech aplikační </a:t>
            </a:r>
          </a:p>
          <a:p>
            <a:pPr marL="361950" lvl="1" indent="0" eaLnBrk="1" hangingPunct="1">
              <a:lnSpc>
                <a:spcPct val="80000"/>
              </a:lnSpc>
              <a:buNone/>
              <a:defRPr/>
            </a:pPr>
            <a:r>
              <a:rPr lang="cs-CZ" altLang="cs-CZ" dirty="0">
                <a:latin typeface="+mj-lt"/>
              </a:rPr>
              <a:t>p</a:t>
            </a:r>
            <a:r>
              <a:rPr lang="cs-CZ" altLang="cs-CZ" dirty="0" smtClean="0">
                <a:latin typeface="+mj-lt"/>
              </a:rPr>
              <a:t>řednost před obecnou úpravou (Ústava)</a:t>
            </a:r>
          </a:p>
          <a:p>
            <a:pPr marL="361950" lvl="1" indent="0" eaLnBrk="1" hangingPunct="1">
              <a:lnSpc>
                <a:spcPct val="80000"/>
              </a:lnSpc>
              <a:buNone/>
              <a:defRPr/>
            </a:pPr>
            <a:endParaRPr lang="cs-CZ" altLang="cs-CZ" dirty="0" smtClean="0">
              <a:latin typeface="+mj-lt"/>
            </a:endParaRPr>
          </a:p>
          <a:p>
            <a:pPr marL="723900" lvl="1" indent="-361950" eaLnBrk="1" hangingPunct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altLang="cs-CZ" dirty="0" smtClean="0">
                <a:latin typeface="+mj-lt"/>
              </a:rPr>
              <a:t>je označován za speciální i proto, </a:t>
            </a:r>
            <a:br>
              <a:rPr lang="cs-CZ" altLang="cs-CZ" dirty="0" smtClean="0">
                <a:latin typeface="+mj-lt"/>
              </a:rPr>
            </a:br>
            <a:r>
              <a:rPr lang="cs-CZ" altLang="cs-CZ" dirty="0" smtClean="0">
                <a:latin typeface="+mj-lt"/>
              </a:rPr>
              <a:t>že ve svém čl. 3 vytvořil ústavní </a:t>
            </a:r>
            <a:br>
              <a:rPr lang="cs-CZ" altLang="cs-CZ" dirty="0" smtClean="0">
                <a:latin typeface="+mj-lt"/>
              </a:rPr>
            </a:br>
            <a:r>
              <a:rPr lang="cs-CZ" altLang="cs-CZ" dirty="0" smtClean="0">
                <a:latin typeface="+mj-lt"/>
              </a:rPr>
              <a:t>předpoklady pro vypracování a </a:t>
            </a:r>
            <a:br>
              <a:rPr lang="cs-CZ" altLang="cs-CZ" dirty="0" smtClean="0">
                <a:latin typeface="+mj-lt"/>
              </a:rPr>
            </a:br>
            <a:r>
              <a:rPr lang="cs-CZ" altLang="cs-CZ" dirty="0" smtClean="0">
                <a:latin typeface="+mj-lt"/>
              </a:rPr>
              <a:t>přijetí řady dalších zákonů na </a:t>
            </a:r>
            <a:br>
              <a:rPr lang="cs-CZ" altLang="cs-CZ" dirty="0" smtClean="0">
                <a:latin typeface="+mj-lt"/>
              </a:rPr>
            </a:br>
            <a:r>
              <a:rPr lang="cs-CZ" altLang="cs-CZ" dirty="0" smtClean="0">
                <a:latin typeface="+mj-lt"/>
              </a:rPr>
              <a:t>úseku obrany a bezpečností státu. </a:t>
            </a:r>
          </a:p>
          <a:p>
            <a:pPr marL="0" indent="0" eaLnBrk="1" hangingPunct="1">
              <a:lnSpc>
                <a:spcPct val="80000"/>
              </a:lnSpc>
              <a:buSzTx/>
              <a:buFont typeface="Wingdings" pitchFamily="2" charset="2"/>
              <a:buNone/>
              <a:defRPr/>
            </a:pPr>
            <a:r>
              <a:rPr lang="cs-CZ" altLang="cs-CZ" sz="2400" dirty="0" smtClean="0">
                <a:latin typeface="+mj-lt"/>
              </a:rPr>
              <a:t>	</a:t>
            </a:r>
          </a:p>
          <a:p>
            <a:pPr marL="0" indent="0" eaLnBrk="1" hangingPunct="1">
              <a:lnSpc>
                <a:spcPct val="80000"/>
              </a:lnSpc>
              <a:buSzTx/>
              <a:defRPr/>
            </a:pPr>
            <a:endParaRPr lang="cs-CZ" altLang="cs-CZ" sz="2400" dirty="0" smtClean="0">
              <a:latin typeface="+mj-lt"/>
            </a:endParaRPr>
          </a:p>
        </p:txBody>
      </p:sp>
      <p:sp>
        <p:nvSpPr>
          <p:cNvPr id="5120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767BED-F5DB-4100-940B-CF0C7C045E95}" type="slidenum">
              <a:rPr lang="cs-CZ" altLang="cs-CZ"/>
              <a:pPr/>
              <a:t>24</a:t>
            </a:fld>
            <a:endParaRPr lang="cs-CZ" altLang="cs-CZ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78" y="2345452"/>
            <a:ext cx="4250922" cy="4512548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50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39" y="981076"/>
            <a:ext cx="8915400" cy="7921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/>
              <a:t>Ústavní zákon č.110/1998 Sb., o bezpečnosti České republiky, ve znění ústavního zákona č. 300/2000 Sb.</a:t>
            </a:r>
            <a:r>
              <a:rPr lang="cs-CZ" sz="2400" b="1" dirty="0" smtClean="0">
                <a:latin typeface="Times New Roman" pitchFamily="18" charset="0"/>
              </a:rPr>
              <a:t/>
            </a:r>
            <a:br>
              <a:rPr lang="cs-CZ" sz="2400" b="1" dirty="0" smtClean="0">
                <a:latin typeface="Times New Roman" pitchFamily="18" charset="0"/>
              </a:rPr>
            </a:br>
            <a:endParaRPr lang="cs-CZ" sz="2400" b="1" dirty="0" smtClean="0">
              <a:latin typeface="Times New Roman" pitchFamily="18" charset="0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94337" y="1125538"/>
            <a:ext cx="9711663" cy="5427662"/>
          </a:xfrm>
        </p:spPr>
        <p:txBody>
          <a:bodyPr>
            <a:normAutofit lnSpcReduction="10000"/>
          </a:bodyPr>
          <a:lstStyle/>
          <a:p>
            <a:pPr marL="381000" indent="-3810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endParaRPr lang="cs-CZ" altLang="cs-CZ" sz="2400" dirty="0" smtClean="0">
              <a:latin typeface="+mj-lt"/>
            </a:endParaRPr>
          </a:p>
          <a:p>
            <a:pPr marL="381000" indent="-3810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altLang="cs-CZ" sz="2400" dirty="0" smtClean="0">
                <a:latin typeface="+mj-lt"/>
              </a:rPr>
              <a:t>Koncepce ústavního zákona vychází z </a:t>
            </a:r>
            <a:r>
              <a:rPr lang="cs-CZ" altLang="cs-CZ" sz="2400" b="1" dirty="0" smtClean="0">
                <a:latin typeface="+mj-lt"/>
              </a:rPr>
              <a:t>komplexního pojetí bezpečnosti státu, </a:t>
            </a:r>
            <a:r>
              <a:rPr lang="cs-CZ" altLang="cs-CZ" sz="2400" dirty="0" smtClean="0">
                <a:latin typeface="+mj-lt"/>
              </a:rPr>
              <a:t>která v sobě  spojuje</a:t>
            </a:r>
          </a:p>
          <a:p>
            <a:pPr marL="1008063" lvl="1" indent="-3810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</a:rPr>
              <a:t>zahraniční politiku, </a:t>
            </a:r>
          </a:p>
          <a:p>
            <a:pPr marL="1008063" lvl="1" indent="-3810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</a:rPr>
              <a:t>vojenskou obranu a </a:t>
            </a:r>
          </a:p>
          <a:p>
            <a:pPr marL="1008063" lvl="1" indent="-3810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</a:rPr>
              <a:t>vnitřní bezpečnost a pořádek.</a:t>
            </a:r>
          </a:p>
          <a:p>
            <a:pPr marL="381000" indent="-3810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altLang="cs-CZ" sz="2400" dirty="0" smtClean="0">
                <a:latin typeface="+mj-lt"/>
              </a:rPr>
              <a:t>Jejím  cílem je všestranná  péče o  člověka, o jeho život, o dodržování lidských práv a svobod, o ochranu majetku a životních  jistot a o zachovávání  funkcí státu jako instituce, která zajišťuje bezpečnost.</a:t>
            </a:r>
          </a:p>
          <a:p>
            <a:pPr marL="381000" indent="-3810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endParaRPr lang="cs-CZ" altLang="cs-CZ" sz="2400" dirty="0" smtClean="0">
              <a:latin typeface="+mj-lt"/>
            </a:endParaRPr>
          </a:p>
          <a:p>
            <a:pPr marL="381000" indent="-3810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altLang="cs-CZ" sz="2400" dirty="0" smtClean="0">
                <a:latin typeface="+mj-lt"/>
              </a:rPr>
              <a:t>Ústava České republiky (ústavní zákon č. 1/1993 Sb.) nevytváří potřebný ústavní základ pro zajišťování bezpečnosti státu.</a:t>
            </a:r>
          </a:p>
          <a:p>
            <a:pPr marL="1008063" lvl="1" indent="-3810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</a:rPr>
              <a:t>některá její  ustanovení se týkají pouze vojenské obrany,  a to ještě v omezené  míře, </a:t>
            </a:r>
          </a:p>
          <a:p>
            <a:pPr marL="1008063" lvl="1" indent="-38100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</a:rPr>
              <a:t>institucionální  vymezení  zvláštních orgánů ani v takto zúženém pojetí obrany Ústava České republiky neobsahuje</a:t>
            </a:r>
          </a:p>
          <a:p>
            <a:pPr marL="381000" indent="-38100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Ø"/>
              <a:defRPr/>
            </a:pPr>
            <a:endParaRPr lang="cs-CZ" altLang="cs-CZ" sz="2400" dirty="0" smtClean="0">
              <a:latin typeface="+mj-lt"/>
            </a:endParaRPr>
          </a:p>
        </p:txBody>
      </p:sp>
      <p:sp>
        <p:nvSpPr>
          <p:cNvPr id="5325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5D2278-13B0-48D9-A426-731690A3EC7A}" type="slidenum">
              <a:rPr lang="cs-CZ" altLang="cs-CZ"/>
              <a:pPr/>
              <a:t>25</a:t>
            </a:fld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idx="1"/>
          </p:nvPr>
        </p:nvSpPr>
        <p:spPr>
          <a:xfrm>
            <a:off x="0" y="549275"/>
            <a:ext cx="9906000" cy="5576888"/>
          </a:xfrm>
        </p:spPr>
        <p:txBody>
          <a:bodyPr/>
          <a:lstStyle/>
          <a:p>
            <a:pPr marL="261938" indent="-261938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endParaRPr lang="cs-CZ" altLang="cs-CZ" sz="2400" b="1" dirty="0" smtClean="0">
              <a:latin typeface="+mj-lt"/>
            </a:endParaRPr>
          </a:p>
          <a:p>
            <a:pPr marL="261938" indent="-261938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altLang="cs-CZ" sz="2400" b="1" dirty="0" smtClean="0">
                <a:latin typeface="+mj-lt"/>
              </a:rPr>
              <a:t>Účelem  ústavního zákona o bezpečnosti České republiky je</a:t>
            </a:r>
          </a:p>
          <a:p>
            <a:pPr marL="723900" lvl="1" indent="-282575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</a:rPr>
              <a:t>stanovit povinnosti v zájmu  zajištění bezpečnosti státu a doplnit tak  </a:t>
            </a:r>
            <a:r>
              <a:rPr lang="cs-CZ" altLang="cs-CZ" u="sng" dirty="0" smtClean="0">
                <a:latin typeface="+mj-lt"/>
              </a:rPr>
              <a:t>ústavní pořádek  České  republiky</a:t>
            </a:r>
            <a:r>
              <a:rPr lang="cs-CZ" altLang="cs-CZ" dirty="0" smtClean="0">
                <a:latin typeface="+mj-lt"/>
              </a:rPr>
              <a:t>.</a:t>
            </a:r>
          </a:p>
          <a:p>
            <a:pPr marL="723900" lvl="1" indent="-282575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</a:rPr>
              <a:t>tento ústavní zákon působí vedle Ústavy České republiky a umožňuje tak fungování státu za krizových  situací, se kterými ústava nepočítá.  </a:t>
            </a:r>
          </a:p>
          <a:p>
            <a:pPr marL="723900" lvl="1" indent="-282575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</a:rPr>
              <a:t>Nenavrhuje se přímá novelizace  ústavy, protože jde o zcela  specifickou záležitost  podstatně rozsáhlou, a ústavní zákon, kterým by se Ústava přímo měnila a doplňovala, by narušil i její  proporcionalitu.  </a:t>
            </a:r>
          </a:p>
          <a:p>
            <a:pPr marL="723900" lvl="1" indent="-282575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</a:rPr>
              <a:t>Potřebné změny by se dotkly více než deseti článků.</a:t>
            </a:r>
          </a:p>
          <a:p>
            <a:pPr marL="723900" lvl="1" indent="-282575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endParaRPr lang="cs-CZ" altLang="cs-CZ" dirty="0" smtClean="0">
              <a:latin typeface="+mj-lt"/>
            </a:endParaRPr>
          </a:p>
          <a:p>
            <a:pPr marL="261938" indent="-261938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altLang="cs-CZ" sz="2400" dirty="0" smtClean="0">
                <a:latin typeface="+mj-lt"/>
              </a:rPr>
              <a:t>Experti se shodli na tom, že </a:t>
            </a:r>
            <a:r>
              <a:rPr lang="cs-CZ" altLang="cs-CZ" sz="2400" b="1" dirty="0" smtClean="0">
                <a:latin typeface="+mj-lt"/>
              </a:rPr>
              <a:t>nouzová legislativa demokratické země</a:t>
            </a:r>
            <a:r>
              <a:rPr lang="cs-CZ" altLang="cs-CZ" sz="2400" dirty="0" smtClean="0">
                <a:latin typeface="+mj-lt"/>
              </a:rPr>
              <a:t>  se musí 	opírat o dostatečně pevné  </a:t>
            </a:r>
            <a:r>
              <a:rPr lang="cs-CZ" altLang="cs-CZ" sz="2400" b="1" dirty="0" smtClean="0">
                <a:latin typeface="+mj-lt"/>
              </a:rPr>
              <a:t>ústavní základy</a:t>
            </a:r>
            <a:r>
              <a:rPr lang="cs-CZ" altLang="cs-CZ" sz="2400" dirty="0" smtClean="0">
                <a:latin typeface="+mj-lt"/>
              </a:rPr>
              <a:t>.  </a:t>
            </a:r>
          </a:p>
        </p:txBody>
      </p:sp>
      <p:sp>
        <p:nvSpPr>
          <p:cNvPr id="5529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593044E-502E-40FE-ABF6-8B3BD8DC2600}" type="slidenum">
              <a:rPr lang="cs-CZ" altLang="cs-CZ"/>
              <a:pPr/>
              <a:t>26</a:t>
            </a:fld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1" y="404814"/>
            <a:ext cx="9634273" cy="6192837"/>
          </a:xfrm>
        </p:spPr>
        <p:txBody>
          <a:bodyPr/>
          <a:lstStyle/>
          <a:p>
            <a:pPr marL="361950" indent="-36195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endParaRPr lang="cs-CZ" altLang="cs-CZ" sz="2400" dirty="0" smtClean="0">
              <a:latin typeface="+mj-lt"/>
            </a:endParaRPr>
          </a:p>
          <a:p>
            <a:pPr marL="361950" indent="-36195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altLang="cs-CZ" sz="2400" dirty="0" smtClean="0">
                <a:latin typeface="+mj-lt"/>
              </a:rPr>
              <a:t>v čl. 8 upravuje zákon zvláštní proceduru přijímaní nových zákonů pro případ vyhlášení stavu ohrožení státu a válečného stavu, kterou nazývá </a:t>
            </a:r>
            <a:r>
              <a:rPr lang="cs-CZ" altLang="cs-CZ" sz="2400" b="1" dirty="0" smtClean="0">
                <a:latin typeface="+mj-lt"/>
              </a:rPr>
              <a:t>„zkrácené jednání o návrzích zákonů“</a:t>
            </a:r>
          </a:p>
          <a:p>
            <a:pPr marL="361950" indent="-36195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altLang="cs-CZ" sz="2400" dirty="0" smtClean="0">
                <a:latin typeface="+mj-lt"/>
              </a:rPr>
              <a:t>Umožňuje vládě požádat Parlament o změnu právního řádu pro případy řešení výjimečných situací, které mohou nastat za uvedených stavů, a které v míru nebylo možno předpokládat.</a:t>
            </a:r>
          </a:p>
          <a:p>
            <a:pPr marL="361950" indent="-36195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altLang="cs-CZ" sz="2400" dirty="0" smtClean="0">
                <a:latin typeface="+mj-lt"/>
              </a:rPr>
              <a:t>Upravuje postup a proceduru přijímání zákonů následujícím způsobem: </a:t>
            </a:r>
          </a:p>
          <a:p>
            <a:pPr marL="990600" lvl="1" indent="-36195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200" dirty="0" smtClean="0">
                <a:latin typeface="+mj-lt"/>
              </a:rPr>
              <a:t>Po dobu trvání uvedených stavů může vláda požadovat, aby Parlament projednal vládní návrh zákona ve zkráceném jednání.</a:t>
            </a:r>
          </a:p>
          <a:p>
            <a:pPr marL="990600" lvl="1" indent="-36195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200" dirty="0" smtClean="0">
                <a:latin typeface="+mj-lt"/>
              </a:rPr>
              <a:t>O takovém  návrhu se </a:t>
            </a:r>
            <a:r>
              <a:rPr lang="cs-CZ" altLang="cs-CZ" sz="2200" b="1" dirty="0" smtClean="0">
                <a:latin typeface="+mj-lt"/>
              </a:rPr>
              <a:t>Poslanecká sněmovna usnese do 72 hodin</a:t>
            </a:r>
            <a:r>
              <a:rPr lang="cs-CZ" altLang="cs-CZ" sz="2200" dirty="0" smtClean="0">
                <a:latin typeface="+mj-lt"/>
              </a:rPr>
              <a:t> od jeho podání a </a:t>
            </a:r>
            <a:r>
              <a:rPr lang="cs-CZ" altLang="cs-CZ" sz="2200" b="1" dirty="0" smtClean="0">
                <a:latin typeface="+mj-lt"/>
              </a:rPr>
              <a:t>Senát do 24 hodin</a:t>
            </a:r>
            <a:r>
              <a:rPr lang="cs-CZ" altLang="cs-CZ" sz="2200" dirty="0" smtClean="0">
                <a:latin typeface="+mj-lt"/>
              </a:rPr>
              <a:t> od jeho postoupení Poslaneckou sněmovnou. </a:t>
            </a:r>
          </a:p>
          <a:p>
            <a:pPr marL="990600" lvl="1" indent="-36195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200" dirty="0" smtClean="0">
                <a:latin typeface="+mj-lt"/>
              </a:rPr>
              <a:t>Jestliže se Senát v této lhůtě nevyjádří, platí, že je návrh zákona přijat.</a:t>
            </a:r>
          </a:p>
          <a:p>
            <a:pPr marL="990600" lvl="1" indent="-361950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sz="2200" dirty="0" smtClean="0">
                <a:latin typeface="+mj-lt"/>
              </a:rPr>
              <a:t>Po dobu stavu ohrožení státu nebo válečného stavu nemá prezident republiky právo vracet zákon přijatý ve zkráceném jednání.</a:t>
            </a:r>
          </a:p>
          <a:p>
            <a:pPr marL="361950" indent="-361950" eaLnBrk="1" hangingPunct="1">
              <a:lnSpc>
                <a:spcPct val="80000"/>
              </a:lnSpc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altLang="cs-CZ" sz="2400" dirty="0" smtClean="0">
                <a:latin typeface="+mj-lt"/>
              </a:rPr>
              <a:t>Ve zkráceném jednání </a:t>
            </a:r>
            <a:r>
              <a:rPr lang="cs-CZ" altLang="cs-CZ" sz="2400" b="1" dirty="0" smtClean="0">
                <a:latin typeface="+mj-lt"/>
              </a:rPr>
              <a:t>nemůže vláda předložit návrh ústavního </a:t>
            </a:r>
            <a:r>
              <a:rPr lang="cs-CZ" altLang="cs-CZ" sz="2400" b="1" smtClean="0">
                <a:latin typeface="+mj-lt"/>
              </a:rPr>
              <a:t>zákona.</a:t>
            </a:r>
            <a:endParaRPr lang="cs-CZ" altLang="cs-CZ" sz="2400" dirty="0" smtClean="0">
              <a:latin typeface="+mj-lt"/>
            </a:endParaRPr>
          </a:p>
        </p:txBody>
      </p:sp>
      <p:sp>
        <p:nvSpPr>
          <p:cNvPr id="5939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1F7286B-D520-4709-A478-E54A9EA523FB}" type="slidenum">
              <a:rPr lang="cs-CZ" altLang="cs-CZ"/>
              <a:pPr/>
              <a:t>27</a:t>
            </a:fld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0" y="333376"/>
            <a:ext cx="9906000" cy="6264275"/>
          </a:xfrm>
        </p:spPr>
        <p:txBody>
          <a:bodyPr>
            <a:normAutofit/>
          </a:bodyPr>
          <a:lstStyle/>
          <a:p>
            <a:pPr marL="266700" indent="-2667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endParaRPr lang="cs-CZ" sz="2400" dirty="0" smtClean="0">
              <a:latin typeface="+mj-lt"/>
            </a:endParaRPr>
          </a:p>
          <a:p>
            <a:pPr marL="266700" indent="-2667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endParaRPr lang="cs-CZ" sz="2400" dirty="0">
              <a:latin typeface="+mj-lt"/>
            </a:endParaRPr>
          </a:p>
          <a:p>
            <a:pPr marL="266700" indent="-2667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sz="2400" dirty="0" smtClean="0">
                <a:latin typeface="+mj-lt"/>
              </a:rPr>
              <a:t>čl. 10 umožňuje po dobu </a:t>
            </a:r>
            <a:r>
              <a:rPr lang="cs-CZ" sz="2400" b="1" dirty="0" smtClean="0">
                <a:latin typeface="+mj-lt"/>
              </a:rPr>
              <a:t>nouzového stavu, stavu ohrožení státu nebo válečného stavu</a:t>
            </a:r>
            <a:r>
              <a:rPr lang="cs-CZ" sz="2400" dirty="0" smtClean="0">
                <a:latin typeface="+mj-lt"/>
              </a:rPr>
              <a:t>, jestliže podmínky na území České republiky neumožní konat volby ve lhůtách, které jsou stanoveny pro pravidelná volební období, zákonem lhůty </a:t>
            </a:r>
            <a:r>
              <a:rPr lang="cs-CZ" sz="2400" b="1" dirty="0" smtClean="0">
                <a:latin typeface="+mj-lt"/>
              </a:rPr>
              <a:t>prodloužit</a:t>
            </a:r>
            <a:r>
              <a:rPr lang="cs-CZ" sz="2400" dirty="0" smtClean="0">
                <a:latin typeface="+mj-lt"/>
              </a:rPr>
              <a:t>, nejdéle však o </a:t>
            </a:r>
            <a:r>
              <a:rPr lang="cs-CZ" sz="2400" b="1" dirty="0" smtClean="0">
                <a:latin typeface="+mj-lt"/>
              </a:rPr>
              <a:t>šest měsíců</a:t>
            </a:r>
            <a:r>
              <a:rPr lang="cs-CZ" sz="2400" dirty="0" smtClean="0">
                <a:latin typeface="+mj-lt"/>
              </a:rPr>
              <a:t>.</a:t>
            </a:r>
          </a:p>
          <a:p>
            <a:pPr marL="266700" indent="-2667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endParaRPr lang="cs-CZ" sz="2400" dirty="0" smtClean="0">
              <a:latin typeface="+mj-lt"/>
            </a:endParaRPr>
          </a:p>
          <a:p>
            <a:pPr marL="266700" indent="-2667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sz="2400" dirty="0" smtClean="0">
                <a:latin typeface="+mj-lt"/>
              </a:rPr>
              <a:t>čl. 11 stanovuje, že v době, kdy je </a:t>
            </a:r>
            <a:r>
              <a:rPr lang="cs-CZ" sz="2400" b="1" dirty="0" smtClean="0">
                <a:latin typeface="+mj-lt"/>
              </a:rPr>
              <a:t>Poslanecká sněmovna rozpuštěna</a:t>
            </a:r>
            <a:r>
              <a:rPr lang="cs-CZ" sz="2400" dirty="0" smtClean="0">
                <a:latin typeface="+mj-lt"/>
              </a:rPr>
              <a:t>, přísluší </a:t>
            </a:r>
            <a:r>
              <a:rPr lang="cs-CZ" sz="2400" b="1" dirty="0" smtClean="0">
                <a:latin typeface="+mj-lt"/>
              </a:rPr>
              <a:t>Senátu:</a:t>
            </a:r>
          </a:p>
          <a:p>
            <a:pPr marL="80010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dirty="0" smtClean="0">
                <a:latin typeface="+mj-lt"/>
              </a:rPr>
              <a:t>rozhodnout o:</a:t>
            </a:r>
          </a:p>
          <a:p>
            <a:pPr marL="1387475" lvl="2" indent="-4079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dirty="0" smtClean="0">
                <a:latin typeface="+mj-lt"/>
              </a:rPr>
              <a:t>prodloužení nebo o zrušení nouzového stavu,</a:t>
            </a:r>
          </a:p>
          <a:p>
            <a:pPr marL="1387475" lvl="2" indent="-4079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dirty="0" smtClean="0">
                <a:latin typeface="+mj-lt"/>
              </a:rPr>
              <a:t>vyhlášení stavu ohrožení státu nebo válečného stavu a </a:t>
            </a:r>
          </a:p>
          <a:p>
            <a:pPr marL="1387475" lvl="2" indent="-4079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dirty="0" smtClean="0">
                <a:latin typeface="+mj-lt"/>
              </a:rPr>
              <a:t>účasti České republiky v obranných systémech mezinárodní organizace, jíž je Česká republika členem,</a:t>
            </a:r>
          </a:p>
          <a:p>
            <a:pPr marL="800100" lvl="1" indent="-3429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dirty="0" smtClean="0">
                <a:latin typeface="+mj-lt"/>
              </a:rPr>
              <a:t>vyslovit souhlas s:</a:t>
            </a:r>
          </a:p>
          <a:p>
            <a:pPr marL="1387475" lvl="2" indent="-4079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dirty="0" smtClean="0">
                <a:latin typeface="+mj-lt"/>
              </a:rPr>
              <a:t>vysláním ozbrojených sil České republiky mimo území České republiky a </a:t>
            </a:r>
          </a:p>
          <a:p>
            <a:pPr marL="1387475" lvl="2" indent="-407988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q"/>
              <a:defRPr/>
            </a:pPr>
            <a:r>
              <a:rPr lang="cs-CZ" dirty="0" smtClean="0">
                <a:latin typeface="+mj-lt"/>
              </a:rPr>
              <a:t>pobytem ozbrojených sil jiných států na území České republiky, nejsou-li taková  rozhodnutí vyhrazena vládě.</a:t>
            </a:r>
          </a:p>
        </p:txBody>
      </p:sp>
      <p:sp>
        <p:nvSpPr>
          <p:cNvPr id="6144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56A757-8EEA-4B8E-B568-3D193529B221}" type="slidenum">
              <a:rPr lang="cs-CZ" altLang="cs-CZ"/>
              <a:pPr/>
              <a:t>28</a:t>
            </a:fld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9789054" cy="5360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cs-CZ" altLang="cs-CZ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cs-CZ" altLang="cs-CZ" sz="2400" dirty="0" smtClean="0">
              <a:latin typeface="+mj-lt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cs-CZ" altLang="cs-CZ" sz="2400" dirty="0" smtClean="0">
                <a:latin typeface="+mj-lt"/>
              </a:rPr>
              <a:t>Za oblast </a:t>
            </a:r>
            <a:r>
              <a:rPr lang="cs-CZ" altLang="cs-CZ" sz="2400" b="1" dirty="0" smtClean="0">
                <a:latin typeface="+mj-lt"/>
              </a:rPr>
              <a:t>obrany státu</a:t>
            </a:r>
            <a:r>
              <a:rPr lang="cs-CZ" altLang="cs-CZ" sz="2400" dirty="0" smtClean="0">
                <a:latin typeface="+mj-lt"/>
              </a:rPr>
              <a:t> lze pro účely výuky vyjmenovat, zejména: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  <a:defRPr/>
            </a:pPr>
            <a:endParaRPr lang="cs-CZ" altLang="cs-CZ" sz="2400" dirty="0" smtClean="0">
              <a:latin typeface="+mj-lt"/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</a:rPr>
              <a:t>zákon č. 585/2004 Sb., o branné povinnosti a jejím zajišťování (branný zákon), (dále jen „branný zákon“);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</a:rPr>
              <a:t> zákon č. 219/1999 Sb., o ozbrojených silách České republiky, ve znění pozdějších předpisů, (dále jen zákon č. 219/1999 Sb.“); 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</a:rPr>
              <a:t>zákon č. 222/1999 Sb., o zajišťování obrany České republiky (dále jen zákon č. 222/1999 Sb.“);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 smtClean="0">
              <a:latin typeface="+mj-lt"/>
            </a:endParaRPr>
          </a:p>
        </p:txBody>
      </p:sp>
      <p:sp>
        <p:nvSpPr>
          <p:cNvPr id="63491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B6650BA-2BDE-4509-9A35-549C709EBA5F}" type="slidenum">
              <a:rPr lang="cs-CZ" altLang="cs-CZ"/>
              <a:pPr/>
              <a:t>29</a:t>
            </a:fld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přednášky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47675" indent="-447675" eaLnBrk="1" hangingPunct="1">
              <a:buClr>
                <a:schemeClr val="tx1"/>
              </a:buClr>
              <a:buSzTx/>
              <a:buFontTx/>
              <a:buAutoNum type="arabicPeriod"/>
              <a:defRPr/>
            </a:pPr>
            <a:r>
              <a:rPr lang="cs-CZ" altLang="cs-CZ" dirty="0" smtClean="0">
                <a:latin typeface="+mj-lt"/>
              </a:rPr>
              <a:t>Úvod – základní pojmy</a:t>
            </a:r>
          </a:p>
          <a:p>
            <a:pPr marL="447675" indent="-447675" eaLnBrk="1" hangingPunct="1">
              <a:buClr>
                <a:schemeClr val="tx1"/>
              </a:buClr>
              <a:buSzTx/>
              <a:buFontTx/>
              <a:buAutoNum type="arabicPeriod"/>
              <a:defRPr/>
            </a:pPr>
            <a:endParaRPr lang="cs-CZ" altLang="cs-CZ" dirty="0" smtClean="0">
              <a:latin typeface="+mj-lt"/>
            </a:endParaRPr>
          </a:p>
          <a:p>
            <a:pPr marL="447675" indent="-447675" eaLnBrk="1" hangingPunct="1">
              <a:buClr>
                <a:schemeClr val="tx1"/>
              </a:buClr>
              <a:buSzTx/>
              <a:buFontTx/>
              <a:buAutoNum type="arabicPeriod"/>
              <a:defRPr/>
            </a:pPr>
            <a:r>
              <a:rPr lang="cs-CZ" altLang="cs-CZ" dirty="0" smtClean="0">
                <a:latin typeface="+mj-lt"/>
              </a:rPr>
              <a:t>Bezpečnostní politika a bezpečnostní systém ČR</a:t>
            </a:r>
          </a:p>
          <a:p>
            <a:pPr marL="447675" indent="-447675" eaLnBrk="1" hangingPunct="1">
              <a:buClr>
                <a:schemeClr val="tx1"/>
              </a:buClr>
              <a:buSzTx/>
              <a:buFontTx/>
              <a:buAutoNum type="arabicPeriod"/>
              <a:defRPr/>
            </a:pPr>
            <a:endParaRPr lang="cs-CZ" altLang="cs-CZ" dirty="0" smtClean="0">
              <a:latin typeface="+mj-lt"/>
            </a:endParaRPr>
          </a:p>
          <a:p>
            <a:pPr marL="447675" indent="-447675" eaLnBrk="1" hangingPunct="1">
              <a:buClr>
                <a:schemeClr val="tx1"/>
              </a:buClr>
              <a:buSzTx/>
              <a:buFontTx/>
              <a:buAutoNum type="arabicPeriod"/>
              <a:defRPr/>
            </a:pPr>
            <a:r>
              <a:rPr lang="cs-CZ" altLang="cs-CZ" dirty="0" smtClean="0">
                <a:latin typeface="+mj-lt"/>
              </a:rPr>
              <a:t>Bezpečnostní hrozby ČR a politicko-vojenské ambice ke 	snižování (eliminaci) rizik jejich vzniku</a:t>
            </a:r>
          </a:p>
          <a:p>
            <a:pPr marL="447675" indent="-447675" eaLnBrk="1" hangingPunct="1">
              <a:buClr>
                <a:schemeClr val="tx1"/>
              </a:buClr>
              <a:buSzTx/>
              <a:buFontTx/>
              <a:buAutoNum type="arabicPeriod"/>
              <a:defRPr/>
            </a:pPr>
            <a:endParaRPr lang="cs-CZ" altLang="cs-CZ" dirty="0" smtClean="0">
              <a:latin typeface="+mj-lt"/>
            </a:endParaRPr>
          </a:p>
          <a:p>
            <a:pPr marL="447675" indent="-447675" eaLnBrk="1" hangingPunct="1">
              <a:buClr>
                <a:schemeClr val="tx1"/>
              </a:buClr>
              <a:buSzTx/>
              <a:buFontTx/>
              <a:buAutoNum type="arabicPeriod"/>
              <a:defRPr/>
            </a:pPr>
            <a:r>
              <a:rPr lang="cs-CZ" altLang="cs-CZ" dirty="0" smtClean="0">
                <a:latin typeface="+mj-lt"/>
              </a:rPr>
              <a:t>Právní normy upravující  oblast krizového řízení ve vztahu k 	ozbrojeným silám</a:t>
            </a:r>
          </a:p>
        </p:txBody>
      </p:sp>
      <p:sp>
        <p:nvSpPr>
          <p:cNvPr id="2253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BBB45E-9251-45C8-A23E-D350162E1FBE}" type="slidenum">
              <a:rPr lang="cs-CZ" altLang="cs-CZ"/>
              <a:pPr/>
              <a:t>3</a:t>
            </a:fld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1" y="836613"/>
            <a:ext cx="9634273" cy="5761037"/>
          </a:xfrm>
        </p:spPr>
        <p:txBody>
          <a:bodyPr/>
          <a:lstStyle/>
          <a:p>
            <a:pPr marL="261938" indent="-261938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endParaRPr lang="cs-CZ" altLang="cs-CZ" sz="2400" dirty="0" smtClean="0">
              <a:latin typeface="+mj-lt"/>
            </a:endParaRPr>
          </a:p>
          <a:p>
            <a:pPr marL="261938" indent="-261938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altLang="cs-CZ" sz="2400" dirty="0" smtClean="0">
                <a:latin typeface="+mj-lt"/>
              </a:rPr>
              <a:t>Za oblast </a:t>
            </a:r>
            <a:r>
              <a:rPr lang="cs-CZ" altLang="cs-CZ" sz="2400" b="1" dirty="0" smtClean="0">
                <a:latin typeface="+mj-lt"/>
              </a:rPr>
              <a:t>bezpečnosti státu</a:t>
            </a:r>
            <a:r>
              <a:rPr lang="cs-CZ" altLang="cs-CZ" sz="2400" dirty="0" smtClean="0">
                <a:latin typeface="+mj-lt"/>
              </a:rPr>
              <a:t> lze účely výuky uvést zejména:</a:t>
            </a:r>
          </a:p>
          <a:p>
            <a:pPr marL="0" indent="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 2" pitchFamily="18" charset="2"/>
              <a:buNone/>
              <a:defRPr/>
            </a:pPr>
            <a:endParaRPr lang="cs-CZ" altLang="cs-CZ" sz="2400" dirty="0" smtClean="0">
              <a:latin typeface="+mj-lt"/>
            </a:endParaRPr>
          </a:p>
          <a:p>
            <a:pPr marL="801688" lvl="1" indent="-2603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</a:rPr>
              <a:t>zákon č. 240/2000 Sb., o krizovém řízení a o změně některých zákonů (krizový zákon), ve </a:t>
            </a:r>
            <a:r>
              <a:rPr lang="cs-CZ" altLang="cs-CZ" dirty="0">
                <a:latin typeface="+mj-lt"/>
              </a:rPr>
              <a:t>znění pozdějších předpisů,</a:t>
            </a:r>
            <a:endParaRPr lang="cs-CZ" altLang="cs-CZ" dirty="0" smtClean="0">
              <a:latin typeface="+mj-lt"/>
            </a:endParaRPr>
          </a:p>
          <a:p>
            <a:pPr marL="801688" lvl="1" indent="-26035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</a:rPr>
              <a:t>zákon č. 241/2000 Sb., o hospodářských opatřeních pro krizové stavy a o změně některých souvisejících zákonů, ve znění pozdějších předpisů,</a:t>
            </a:r>
          </a:p>
          <a:p>
            <a:pPr marL="801688" lvl="1" indent="-2603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</a:rPr>
              <a:t>zákon č. 239/2000 Sb., o integrovaném záchranném systému a o změně některých zákonů, ve znění pozdějších předpisů, </a:t>
            </a:r>
          </a:p>
          <a:p>
            <a:pPr marL="801688" lvl="1" indent="-260350"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</a:rPr>
              <a:t>zákon č. 320/2015 Sb., o Hasičském záchranném sboru České republiky a o změně některých zákonů, ve znění pozdějších předpisů.</a:t>
            </a:r>
          </a:p>
          <a:p>
            <a:pPr marL="801688" lvl="1" indent="-260350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cs-CZ" altLang="cs-CZ" dirty="0" smtClean="0">
                <a:latin typeface="+mj-lt"/>
              </a:rPr>
              <a:t>zákon č. 181/2014 Sb., o k</a:t>
            </a:r>
            <a:r>
              <a:rPr lang="cs-CZ" dirty="0" smtClean="0">
                <a:latin typeface="+mj-lt"/>
              </a:rPr>
              <a:t>ybernetické bezpečnosti a o změně souvisejících zákonů</a:t>
            </a:r>
            <a:endParaRPr lang="cs-CZ" altLang="cs-CZ" dirty="0" smtClean="0">
              <a:latin typeface="+mj-lt"/>
            </a:endParaRPr>
          </a:p>
          <a:p>
            <a:pPr marL="261938" indent="-261938"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cs-CZ" altLang="cs-CZ" sz="2400" dirty="0" smtClean="0">
              <a:latin typeface="+mj-lt"/>
            </a:endParaRPr>
          </a:p>
        </p:txBody>
      </p:sp>
      <p:sp>
        <p:nvSpPr>
          <p:cNvPr id="65539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2E19DE-EBCF-4EF6-8E79-4D68D5023AFC}" type="slidenum">
              <a:rPr lang="cs-CZ" altLang="cs-CZ"/>
              <a:pPr/>
              <a:t>30</a:t>
            </a:fld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Nasazování ozbrojených sil v rámci IZS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76400"/>
            <a:ext cx="9906000" cy="5029200"/>
          </a:xfrm>
        </p:spPr>
        <p:txBody>
          <a:bodyPr/>
          <a:lstStyle/>
          <a:p>
            <a:endParaRPr lang="cs-CZ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Zák. 219/1999 + Směrnice </a:t>
            </a:r>
            <a:r>
              <a:rPr lang="cs-CZ" dirty="0">
                <a:latin typeface="+mj-lt"/>
              </a:rPr>
              <a:t>NGŠ AČR k nasazování sil a prostředků v </a:t>
            </a:r>
            <a:r>
              <a:rPr lang="cs-CZ" dirty="0" smtClean="0">
                <a:latin typeface="+mj-lt"/>
              </a:rPr>
              <a:t>	rámci IZS</a:t>
            </a:r>
            <a:r>
              <a:rPr lang="cs-CZ" dirty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a </a:t>
            </a:r>
            <a:r>
              <a:rPr lang="cs-CZ" dirty="0">
                <a:latin typeface="+mj-lt"/>
              </a:rPr>
              <a:t>k plnění úkolů Policie </a:t>
            </a:r>
            <a:r>
              <a:rPr lang="cs-CZ" dirty="0" smtClean="0">
                <a:latin typeface="+mj-lt"/>
              </a:rPr>
              <a:t>ČR + dohody s HZS ČR a PČR</a:t>
            </a:r>
          </a:p>
          <a:p>
            <a:pPr lvl="1"/>
            <a:endParaRPr lang="cs-CZ" dirty="0">
              <a:latin typeface="+mj-lt"/>
            </a:endParaRPr>
          </a:p>
          <a:p>
            <a:pPr lvl="1"/>
            <a:r>
              <a:rPr lang="cs-CZ" dirty="0" smtClean="0">
                <a:latin typeface="+mj-lt"/>
              </a:rPr>
              <a:t>Typové vymezení činností (likvidační, záchranné práce aj.)</a:t>
            </a:r>
          </a:p>
        </p:txBody>
      </p:sp>
    </p:spTree>
    <p:extLst>
      <p:ext uri="{BB962C8B-B14F-4D97-AF65-F5344CB8AC3E}">
        <p14:creationId xmlns:p14="http://schemas.microsoft.com/office/powerpoint/2010/main" val="324165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3"/>
            <a:ext cx="9906000" cy="1026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768724" y="0"/>
            <a:ext cx="5137277" cy="5999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" y="0"/>
            <a:ext cx="9787801" cy="10381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34696"/>
            <a:ext cx="9906000" cy="9373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/>
          <p:nvPr/>
        </p:nvSpPr>
        <p:spPr>
          <a:xfrm>
            <a:off x="494639" y="172013"/>
            <a:ext cx="7582534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825"/>
              </a:lnSpc>
            </a:pPr>
            <a:r>
              <a:rPr sz="2800" b="1" spc="-30" dirty="0">
                <a:latin typeface="+mj-lt"/>
                <a:cs typeface="Arial"/>
              </a:rPr>
              <a:t>K</a:t>
            </a:r>
            <a:r>
              <a:rPr sz="2800" b="1" spc="-10" dirty="0">
                <a:latin typeface="+mj-lt"/>
                <a:cs typeface="Arial"/>
              </a:rPr>
              <a:t>riz</a:t>
            </a:r>
            <a:r>
              <a:rPr sz="2800" b="1" spc="-25" dirty="0">
                <a:latin typeface="+mj-lt"/>
                <a:cs typeface="Arial"/>
              </a:rPr>
              <a:t>o</a:t>
            </a:r>
            <a:r>
              <a:rPr sz="2800" b="1" spc="-15" dirty="0">
                <a:latin typeface="+mj-lt"/>
                <a:cs typeface="Arial"/>
              </a:rPr>
              <a:t>v</a:t>
            </a:r>
            <a:r>
              <a:rPr sz="2800" b="1" spc="-20" dirty="0">
                <a:latin typeface="+mj-lt"/>
                <a:cs typeface="Arial"/>
              </a:rPr>
              <a:t>é</a:t>
            </a:r>
            <a:r>
              <a:rPr sz="2800" b="1" spc="5" dirty="0">
                <a:latin typeface="+mj-lt"/>
                <a:cs typeface="Arial"/>
              </a:rPr>
              <a:t> </a:t>
            </a:r>
            <a:r>
              <a:rPr sz="2800" b="1" spc="-10" dirty="0">
                <a:latin typeface="+mj-lt"/>
                <a:cs typeface="Arial"/>
              </a:rPr>
              <a:t>stav</a:t>
            </a:r>
            <a:r>
              <a:rPr sz="2800" b="1" spc="-20" dirty="0">
                <a:latin typeface="+mj-lt"/>
                <a:cs typeface="Arial"/>
              </a:rPr>
              <a:t>y</a:t>
            </a:r>
            <a:r>
              <a:rPr sz="2800" b="1" spc="15" dirty="0">
                <a:latin typeface="+mj-lt"/>
                <a:cs typeface="Arial"/>
              </a:rPr>
              <a:t> </a:t>
            </a:r>
            <a:r>
              <a:rPr sz="2800" b="1" spc="-20" dirty="0">
                <a:latin typeface="+mj-lt"/>
                <a:cs typeface="Arial"/>
              </a:rPr>
              <a:t>–</a:t>
            </a:r>
            <a:endParaRPr sz="2800" b="1" dirty="0">
              <a:latin typeface="+mj-lt"/>
              <a:cs typeface="Arial"/>
            </a:endParaRPr>
          </a:p>
          <a:p>
            <a:pPr marL="12700" algn="ctr">
              <a:lnSpc>
                <a:spcPts val="2825"/>
              </a:lnSpc>
            </a:pPr>
            <a:r>
              <a:rPr sz="2800" b="1" spc="-10" dirty="0">
                <a:latin typeface="+mj-lt"/>
                <a:cs typeface="Arial"/>
              </a:rPr>
              <a:t>reži</a:t>
            </a:r>
            <a:r>
              <a:rPr sz="2800" b="1" spc="-30" dirty="0">
                <a:latin typeface="+mj-lt"/>
                <a:cs typeface="Arial"/>
              </a:rPr>
              <a:t>m</a:t>
            </a:r>
            <a:r>
              <a:rPr sz="2800" b="1" spc="-20" dirty="0">
                <a:latin typeface="+mj-lt"/>
                <a:cs typeface="Arial"/>
              </a:rPr>
              <a:t>y</a:t>
            </a:r>
            <a:r>
              <a:rPr sz="2800" b="1" spc="-5" dirty="0">
                <a:latin typeface="+mj-lt"/>
                <a:cs typeface="Arial"/>
              </a:rPr>
              <a:t> </a:t>
            </a:r>
            <a:r>
              <a:rPr sz="2800" b="1" spc="-15" dirty="0">
                <a:latin typeface="+mj-lt"/>
                <a:cs typeface="Arial"/>
              </a:rPr>
              <a:t>č</a:t>
            </a:r>
            <a:r>
              <a:rPr sz="2800" b="1" spc="-10" dirty="0">
                <a:latin typeface="+mj-lt"/>
                <a:cs typeface="Arial"/>
              </a:rPr>
              <a:t>i</a:t>
            </a:r>
            <a:r>
              <a:rPr sz="2800" b="1" spc="-25" dirty="0">
                <a:latin typeface="+mj-lt"/>
                <a:cs typeface="Arial"/>
              </a:rPr>
              <a:t>nno</a:t>
            </a:r>
            <a:r>
              <a:rPr sz="2800" b="1" spc="-10" dirty="0">
                <a:latin typeface="+mj-lt"/>
                <a:cs typeface="Arial"/>
              </a:rPr>
              <a:t>sti</a:t>
            </a:r>
            <a:r>
              <a:rPr sz="2800" b="1" spc="25" dirty="0">
                <a:latin typeface="+mj-lt"/>
                <a:cs typeface="Arial"/>
              </a:rPr>
              <a:t> </a:t>
            </a:r>
            <a:r>
              <a:rPr sz="2800" b="1" spc="-25" dirty="0">
                <a:latin typeface="+mj-lt"/>
                <a:cs typeface="Arial"/>
              </a:rPr>
              <a:t>b</a:t>
            </a:r>
            <a:r>
              <a:rPr sz="2800" b="1" spc="-10" dirty="0">
                <a:latin typeface="+mj-lt"/>
                <a:cs typeface="Arial"/>
              </a:rPr>
              <a:t>ez</a:t>
            </a:r>
            <a:r>
              <a:rPr sz="2800" b="1" spc="-25" dirty="0">
                <a:latin typeface="+mj-lt"/>
                <a:cs typeface="Arial"/>
              </a:rPr>
              <a:t>p</a:t>
            </a:r>
            <a:r>
              <a:rPr sz="2800" b="1" spc="-15" dirty="0">
                <a:latin typeface="+mj-lt"/>
                <a:cs typeface="Arial"/>
              </a:rPr>
              <a:t>eč</a:t>
            </a:r>
            <a:r>
              <a:rPr sz="2800" b="1" spc="-25" dirty="0">
                <a:latin typeface="+mj-lt"/>
                <a:cs typeface="Arial"/>
              </a:rPr>
              <a:t>no</a:t>
            </a:r>
            <a:r>
              <a:rPr sz="2800" b="1" spc="-10" dirty="0">
                <a:latin typeface="+mj-lt"/>
                <a:cs typeface="Arial"/>
              </a:rPr>
              <a:t>st</a:t>
            </a:r>
            <a:r>
              <a:rPr sz="2800" b="1" spc="-25" dirty="0">
                <a:latin typeface="+mj-lt"/>
                <a:cs typeface="Arial"/>
              </a:rPr>
              <a:t>n</a:t>
            </a:r>
            <a:r>
              <a:rPr sz="2800" b="1" spc="-10" dirty="0">
                <a:latin typeface="+mj-lt"/>
                <a:cs typeface="Arial"/>
              </a:rPr>
              <a:t>í</a:t>
            </a:r>
            <a:r>
              <a:rPr sz="2800" b="1" spc="-25" dirty="0">
                <a:latin typeface="+mj-lt"/>
                <a:cs typeface="Arial"/>
              </a:rPr>
              <a:t>h</a:t>
            </a:r>
            <a:r>
              <a:rPr sz="2800" b="1" spc="-20" dirty="0">
                <a:latin typeface="+mj-lt"/>
                <a:cs typeface="Arial"/>
              </a:rPr>
              <a:t>o</a:t>
            </a:r>
            <a:r>
              <a:rPr sz="2800" b="1" spc="45" dirty="0">
                <a:latin typeface="+mj-lt"/>
                <a:cs typeface="Arial"/>
              </a:rPr>
              <a:t> </a:t>
            </a:r>
            <a:r>
              <a:rPr sz="2800" b="1" spc="-15" dirty="0">
                <a:latin typeface="+mj-lt"/>
                <a:cs typeface="Arial"/>
              </a:rPr>
              <a:t>s</a:t>
            </a:r>
            <a:r>
              <a:rPr sz="2800" b="1" spc="-55" dirty="0">
                <a:latin typeface="+mj-lt"/>
                <a:cs typeface="Arial"/>
              </a:rPr>
              <a:t>y</a:t>
            </a:r>
            <a:r>
              <a:rPr sz="2800" b="1" spc="-10" dirty="0">
                <a:latin typeface="+mj-lt"/>
                <a:cs typeface="Arial"/>
              </a:rPr>
              <a:t>sté</a:t>
            </a:r>
            <a:r>
              <a:rPr sz="2800" b="1" spc="-30" dirty="0">
                <a:latin typeface="+mj-lt"/>
                <a:cs typeface="Arial"/>
              </a:rPr>
              <a:t>m</a:t>
            </a:r>
            <a:r>
              <a:rPr sz="2800" b="1" spc="-20" dirty="0">
                <a:latin typeface="+mj-lt"/>
                <a:cs typeface="Arial"/>
              </a:rPr>
              <a:t>u</a:t>
            </a:r>
            <a:r>
              <a:rPr sz="2800" b="1" spc="55" dirty="0">
                <a:latin typeface="+mj-lt"/>
                <a:cs typeface="Arial"/>
              </a:rPr>
              <a:t> </a:t>
            </a:r>
            <a:r>
              <a:rPr sz="2800" b="1" spc="-30" dirty="0">
                <a:latin typeface="+mj-lt"/>
                <a:cs typeface="Arial"/>
              </a:rPr>
              <a:t>Č</a:t>
            </a:r>
            <a:r>
              <a:rPr sz="2800" b="1" spc="-25" dirty="0">
                <a:latin typeface="+mj-lt"/>
                <a:cs typeface="Arial"/>
              </a:rPr>
              <a:t>R</a:t>
            </a:r>
            <a:endParaRPr sz="2800" b="1" dirty="0">
              <a:latin typeface="+mj-lt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71385" y="5046157"/>
            <a:ext cx="996951" cy="0"/>
          </a:xfrm>
          <a:custGeom>
            <a:avLst/>
            <a:gdLst/>
            <a:ahLst/>
            <a:cxnLst/>
            <a:rect l="l" t="t" r="r" b="b"/>
            <a:pathLst>
              <a:path w="996950">
                <a:moveTo>
                  <a:pt x="0" y="0"/>
                </a:moveTo>
                <a:lnTo>
                  <a:pt x="996696" y="0"/>
                </a:lnTo>
              </a:path>
            </a:pathLst>
          </a:custGeom>
          <a:ln w="165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8268" y="914404"/>
          <a:ext cx="9740897" cy="57896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9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9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67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80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524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9416"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av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Prá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í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ře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6559">
                        <a:lnSpc>
                          <a:spcPct val="100000"/>
                        </a:lnSpc>
                      </a:pPr>
                      <a:r>
                        <a:rPr sz="1200" b="1" spc="-45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laš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Dů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od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od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mí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y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7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M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49860" marR="144780" indent="25400" algn="just">
                        <a:lnSpc>
                          <a:spcPct val="12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í r o v ý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154940" marR="147320" algn="just">
                        <a:lnSpc>
                          <a:spcPct val="12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 t a v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ěž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ý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180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rá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řád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6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9390" marR="193675" indent="21018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av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ez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ečí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 marR="137795" indent="2540">
                        <a:lnSpc>
                          <a:spcPct val="100000"/>
                        </a:lnSpc>
                        <a:tabLst>
                          <a:tab pos="1439545" algn="l"/>
                        </a:tabLst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z. č.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240/00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.,	o kriz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ém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říze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í,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Times New Roman"/>
                          <a:cs typeface="Times New Roman"/>
                        </a:rPr>
                        <a:t>§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u="heavy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b="1" u="heavy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u="heavy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u="heavy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u="heavy" dirty="0">
                          <a:latin typeface="Arial"/>
                          <a:cs typeface="Arial"/>
                        </a:rPr>
                        <a:t>man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90805" marR="83185" indent="-127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z. č. 240/00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., o kriz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ém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říze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í, §3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9144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ři ži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el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poh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mě, ek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og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č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ů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sl.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árii,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ou-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li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oh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že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ži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či ma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ek,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zi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oh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že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hu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 z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ač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 r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zsa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u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ačí ak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á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í 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rá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6060" marR="155575" indent="-65405">
                        <a:lnSpc>
                          <a:spcPct val="100000"/>
                        </a:lnSpc>
                        <a:buFont typeface="Arial"/>
                        <a:buChar char="▪"/>
                        <a:tabLst>
                          <a:tab pos="301625" algn="l"/>
                        </a:tabLst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en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u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ím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dů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odů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na 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ez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ě</a:t>
                      </a:r>
                      <a:r>
                        <a:rPr sz="12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nutno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dobu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ro celé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ú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zemí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kra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část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61950" marR="271145" lvl="1" indent="-83820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Arial"/>
                        <a:buChar char="▪"/>
                        <a:tabLst>
                          <a:tab pos="419100" algn="l"/>
                        </a:tabLst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sí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ho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at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kriz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á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ře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í 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ich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zsah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25475" lvl="2" indent="-14033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Arial"/>
                        <a:buChar char="▪"/>
                        <a:tabLst>
                          <a:tab pos="626110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ý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še</a:t>
                      </a:r>
                      <a:r>
                        <a:rPr sz="12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dn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ů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73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7195" marR="245110" indent="-16192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Nou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ý 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av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1874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ú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z. č.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10/98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.,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ez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eč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ČR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čl. 2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od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u="heavy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u="heavy" dirty="0">
                          <a:latin typeface="Arial"/>
                          <a:cs typeface="Arial"/>
                        </a:rPr>
                        <a:t>lá</a:t>
                      </a:r>
                      <a:r>
                        <a:rPr sz="1200" b="1" u="heavy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u="heavy" dirty="0">
                          <a:latin typeface="Arial"/>
                          <a:cs typeface="Arial"/>
                        </a:rPr>
                        <a:t>a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07314" marR="9969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ú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z. č.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/98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., o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ez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eč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ČR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 čl. 5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91440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ři ži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poh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mě,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og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 či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ů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sl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2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árii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bo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ém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ez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ečí,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č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é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ho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zsa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hu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ou-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oh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že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ny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ži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ot</a:t>
                      </a:r>
                      <a:r>
                        <a:rPr sz="1200" b="1" spc="-12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2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z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ma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ek,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ř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řá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ek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ez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eč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7980" indent="-140335">
                        <a:lnSpc>
                          <a:spcPct val="100000"/>
                        </a:lnSpc>
                        <a:buFont typeface="Arial"/>
                        <a:buChar char="▪"/>
                        <a:tabLst>
                          <a:tab pos="348615" algn="l"/>
                        </a:tabLst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sí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ý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dů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ody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511175" lvl="1" indent="-140335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Arial"/>
                        <a:buChar char="▪"/>
                        <a:tabLst>
                          <a:tab pos="511809" algn="l"/>
                        </a:tabLst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maxim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á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ě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30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dn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ů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81635" indent="-97790">
                        <a:lnSpc>
                          <a:spcPct val="100000"/>
                        </a:lnSpc>
                        <a:spcBef>
                          <a:spcPts val="360"/>
                        </a:spcBef>
                        <a:buFont typeface="Arial"/>
                        <a:buChar char="▪"/>
                        <a:tabLst>
                          <a:tab pos="382270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u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rči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dob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ú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zemí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255270" marR="236854" indent="-1206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Arial"/>
                        <a:buChar char="▪"/>
                        <a:tabLst>
                          <a:tab pos="383540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ři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á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ce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nu 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ráv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op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rá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ě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ý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ch</a:t>
                      </a:r>
                      <a:r>
                        <a:rPr sz="1200" b="1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zá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mů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79070" marR="109220" indent="-64135">
                        <a:lnSpc>
                          <a:spcPct val="100000"/>
                        </a:lnSpc>
                        <a:spcBef>
                          <a:spcPts val="359"/>
                        </a:spcBef>
                        <a:buFont typeface="Arial"/>
                        <a:buChar char="▪"/>
                        <a:tabLst>
                          <a:tab pos="255904" algn="l"/>
                        </a:tabLst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nutn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aká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rá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se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mez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aké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po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nno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klá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í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58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1460" marR="246379" indent="381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av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oh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že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ní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á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tu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1874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ú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z. č.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10/98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.,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ez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eč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ČR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 čl.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od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6854" marR="226695" indent="-2540"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Parlam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ČR </a:t>
                      </a:r>
                      <a:r>
                        <a:rPr sz="1200" b="1" u="heavy" spc="-5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1200" b="1" u="heavy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heavy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u="heavy" dirty="0">
                          <a:latin typeface="Arial"/>
                          <a:cs typeface="Arial"/>
                        </a:rPr>
                        <a:t>á</a:t>
                      </a:r>
                      <a:r>
                        <a:rPr sz="1200" b="1" u="heavy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u="heavy" dirty="0">
                          <a:latin typeface="Arial"/>
                          <a:cs typeface="Arial"/>
                        </a:rPr>
                        <a:t>rh</a:t>
                      </a:r>
                      <a:r>
                        <a:rPr sz="1200" b="1" u="heavy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heavy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u="heavy" dirty="0">
                          <a:latin typeface="Arial"/>
                          <a:cs typeface="Arial"/>
                        </a:rPr>
                        <a:t>lá</a:t>
                      </a:r>
                      <a:r>
                        <a:rPr sz="1200" b="1" u="heavy" spc="-5" dirty="0">
                          <a:latin typeface="Arial"/>
                          <a:cs typeface="Arial"/>
                        </a:rPr>
                        <a:t>dy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107314" marR="9969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ú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z. č.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/98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., o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ez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č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ČR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 čl. 7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 marR="95885" indent="-127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oh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ž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rc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ho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t 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á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tu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ú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zem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ní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celis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em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kra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ické zákla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y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 marR="212725" indent="55244">
                        <a:lnSpc>
                          <a:spcPct val="100000"/>
                        </a:lnSpc>
                        <a:buFont typeface="Arial"/>
                        <a:buChar char="▪"/>
                        <a:tabLst>
                          <a:tab pos="371475" algn="l"/>
                        </a:tabLst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u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ese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Č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nutn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á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dpo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ič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2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ě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ši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šech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46863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sla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ců 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á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rů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9948">
                <a:tc gridSpan="2">
                  <a:txBody>
                    <a:bodyPr/>
                    <a:lstStyle/>
                    <a:p>
                      <a:pPr marL="322580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Váleč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ý</a:t>
                      </a:r>
                      <a:r>
                        <a:rPr sz="12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av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00" marR="118745" algn="ctr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ú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z. č.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10/98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.,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ez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eč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ČR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 čl.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od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 marR="147320" indent="115570">
                        <a:lnSpc>
                          <a:spcPct val="100000"/>
                        </a:lnSpc>
                      </a:pPr>
                      <a:r>
                        <a:rPr sz="1200" b="1" u="heavy" dirty="0">
                          <a:latin typeface="Arial"/>
                          <a:cs typeface="Arial"/>
                        </a:rPr>
                        <a:t>Parlam</a:t>
                      </a:r>
                      <a:r>
                        <a:rPr sz="1200" b="1" u="heavy" spc="-1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u="heavy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u="heavy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u="heavy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u="heavy" spc="-5" dirty="0">
                          <a:latin typeface="Arial"/>
                          <a:cs typeface="Arial"/>
                        </a:rPr>
                        <a:t>Č</a:t>
                      </a:r>
                      <a:r>
                        <a:rPr sz="1200" b="1" u="heavy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ú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z. č.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1/93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.,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Ú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ČR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, čl. 43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 marR="191770" algn="ctr">
                        <a:lnSpc>
                          <a:spcPct val="100000"/>
                        </a:lnSpc>
                      </a:pP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Č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o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li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ře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p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it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ecké zá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azky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8440" marR="212725" indent="55244">
                        <a:lnSpc>
                          <a:spcPct val="100000"/>
                        </a:lnSpc>
                        <a:buFont typeface="Arial"/>
                        <a:buChar char="▪"/>
                        <a:tabLst>
                          <a:tab pos="371475" algn="l"/>
                        </a:tabLst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u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ese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Č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nutn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á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dpo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ič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í</a:t>
                      </a:r>
                      <a:r>
                        <a:rPr sz="1200" b="1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ě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ši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š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ch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468630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sla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ců a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se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á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rů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009DD9"/>
                      </a:solidFill>
                      <a:prstDash val="solid"/>
                    </a:lnL>
                    <a:lnR w="28575">
                      <a:solidFill>
                        <a:srgbClr val="009DD9"/>
                      </a:solidFill>
                      <a:prstDash val="solid"/>
                    </a:lnR>
                    <a:lnT w="28575">
                      <a:solidFill>
                        <a:srgbClr val="009DD9"/>
                      </a:solidFill>
                      <a:prstDash val="solid"/>
                    </a:lnT>
                    <a:lnB w="28575">
                      <a:solidFill>
                        <a:srgbClr val="009D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88" y="1006950"/>
            <a:ext cx="9545955" cy="1257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" marR="5080" indent="-266700">
              <a:lnSpc>
                <a:spcPct val="80000"/>
              </a:lnSpc>
            </a:pPr>
            <a:r>
              <a:rPr sz="2400" dirty="0">
                <a:latin typeface="Wingdings"/>
                <a:cs typeface="Wingdings"/>
              </a:rPr>
              <a:t></a:t>
            </a:r>
            <a:r>
              <a:rPr sz="2400" spc="-390" dirty="0">
                <a:latin typeface="Times New Roman"/>
                <a:cs typeface="Times New Roman"/>
              </a:rPr>
              <a:t> </a:t>
            </a:r>
            <a:r>
              <a:rPr sz="2400" b="1" i="1" spc="-125" dirty="0">
                <a:latin typeface="Calibri"/>
                <a:cs typeface="Calibri"/>
              </a:rPr>
              <a:t>V</a:t>
            </a:r>
            <a:r>
              <a:rPr sz="2400" b="1" i="1" dirty="0">
                <a:latin typeface="Calibri"/>
                <a:cs typeface="Calibri"/>
              </a:rPr>
              <a:t>á</a:t>
            </a:r>
            <a:r>
              <a:rPr sz="2400" b="1" i="1" spc="-5" dirty="0">
                <a:latin typeface="Calibri"/>
                <a:cs typeface="Calibri"/>
              </a:rPr>
              <a:t>leč</a:t>
            </a:r>
            <a:r>
              <a:rPr sz="2400" b="1" i="1" spc="-45" dirty="0">
                <a:latin typeface="Calibri"/>
                <a:cs typeface="Calibri"/>
              </a:rPr>
              <a:t>n</a:t>
            </a:r>
            <a:r>
              <a:rPr sz="2400" b="1" i="1" dirty="0">
                <a:latin typeface="Calibri"/>
                <a:cs typeface="Calibri"/>
              </a:rPr>
              <a:t>ý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spc="-25" dirty="0">
                <a:latin typeface="Calibri"/>
                <a:cs typeface="Calibri"/>
              </a:rPr>
              <a:t>s</a:t>
            </a:r>
            <a:r>
              <a:rPr sz="2400" b="1" i="1" spc="-30" dirty="0">
                <a:latin typeface="Calibri"/>
                <a:cs typeface="Calibri"/>
              </a:rPr>
              <a:t>t</a:t>
            </a:r>
            <a:r>
              <a:rPr sz="2400" b="1" i="1" dirty="0">
                <a:latin typeface="Calibri"/>
                <a:cs typeface="Calibri"/>
              </a:rPr>
              <a:t>av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nebo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i="1" spc="-25" dirty="0">
                <a:latin typeface="Calibri"/>
                <a:cs typeface="Calibri"/>
              </a:rPr>
              <a:t>s</a:t>
            </a:r>
            <a:r>
              <a:rPr sz="2400" b="1" i="1" spc="-30" dirty="0">
                <a:latin typeface="Calibri"/>
                <a:cs typeface="Calibri"/>
              </a:rPr>
              <a:t>t</a:t>
            </a:r>
            <a:r>
              <a:rPr sz="2400" b="1" i="1" dirty="0">
                <a:latin typeface="Calibri"/>
                <a:cs typeface="Calibri"/>
              </a:rPr>
              <a:t>av </a:t>
            </a:r>
            <a:r>
              <a:rPr sz="2400" b="1" i="1" spc="-5" dirty="0">
                <a:latin typeface="Calibri"/>
                <a:cs typeface="Calibri"/>
              </a:rPr>
              <a:t>ohr</a:t>
            </a:r>
            <a:r>
              <a:rPr sz="2400" b="1" i="1" spc="-30" dirty="0">
                <a:latin typeface="Calibri"/>
                <a:cs typeface="Calibri"/>
              </a:rPr>
              <a:t>o</a:t>
            </a:r>
            <a:r>
              <a:rPr sz="2400" b="1" i="1" spc="-20" dirty="0">
                <a:latin typeface="Calibri"/>
                <a:cs typeface="Calibri"/>
              </a:rPr>
              <a:t>ž</a:t>
            </a:r>
            <a:r>
              <a:rPr sz="2400" b="1" i="1" spc="-5" dirty="0">
                <a:latin typeface="Calibri"/>
                <a:cs typeface="Calibri"/>
              </a:rPr>
              <a:t>en</a:t>
            </a:r>
            <a:r>
              <a:rPr sz="2400" b="1" i="1" dirty="0">
                <a:latin typeface="Calibri"/>
                <a:cs typeface="Calibri"/>
              </a:rPr>
              <a:t>í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spc="-25" dirty="0">
                <a:latin typeface="Calibri"/>
                <a:cs typeface="Calibri"/>
              </a:rPr>
              <a:t>s</a:t>
            </a:r>
            <a:r>
              <a:rPr sz="2400" b="1" i="1" spc="-30" dirty="0">
                <a:latin typeface="Calibri"/>
                <a:cs typeface="Calibri"/>
              </a:rPr>
              <a:t>t</a:t>
            </a:r>
            <a:r>
              <a:rPr sz="2400" b="1" i="1" dirty="0">
                <a:latin typeface="Calibri"/>
                <a:cs typeface="Calibri"/>
              </a:rPr>
              <a:t>á</a:t>
            </a:r>
            <a:r>
              <a:rPr sz="2400" b="1" i="1" spc="-5" dirty="0">
                <a:latin typeface="Calibri"/>
                <a:cs typeface="Calibri"/>
              </a:rPr>
              <a:t>t</a:t>
            </a:r>
            <a:r>
              <a:rPr sz="2400" b="1" i="1" dirty="0">
                <a:latin typeface="Calibri"/>
                <a:cs typeface="Calibri"/>
              </a:rPr>
              <a:t>u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yhla</a:t>
            </a:r>
            <a:r>
              <a:rPr sz="2400" spc="-5" dirty="0">
                <a:latin typeface="Calibri"/>
                <a:cs typeface="Calibri"/>
              </a:rPr>
              <a:t>š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ané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arlame</a:t>
            </a:r>
            <a:r>
              <a:rPr sz="2400" spc="-25" dirty="0">
                <a:latin typeface="Calibri"/>
                <a:cs typeface="Calibri"/>
              </a:rPr>
              <a:t>nt</a:t>
            </a:r>
            <a:r>
              <a:rPr sz="2400" dirty="0">
                <a:latin typeface="Calibri"/>
                <a:cs typeface="Calibri"/>
              </a:rPr>
              <a:t>em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znamená již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ic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é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edení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álky nebo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její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rmální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yp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ě</a:t>
            </a:r>
            <a:r>
              <a:rPr sz="2400" spc="-5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ení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(pa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ní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ál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a).</a:t>
            </a:r>
          </a:p>
          <a:p>
            <a:pPr marL="279400" marR="533400" indent="-266700">
              <a:lnSpc>
                <a:spcPts val="2300"/>
              </a:lnSpc>
              <a:spcBef>
                <a:spcPts val="560"/>
              </a:spcBef>
            </a:pPr>
            <a:r>
              <a:rPr sz="2400" spc="210" dirty="0">
                <a:latin typeface="Wingdings"/>
                <a:cs typeface="Wingdings"/>
              </a:rPr>
              <a:t>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yhlá</a:t>
            </a:r>
            <a:r>
              <a:rPr sz="2400" spc="-5" dirty="0">
                <a:latin typeface="Calibri"/>
                <a:cs typeface="Calibri"/>
              </a:rPr>
              <a:t>š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í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álečného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 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nit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opo</a:t>
            </a:r>
            <a:r>
              <a:rPr sz="2400" dirty="0">
                <a:latin typeface="Calibri"/>
                <a:cs typeface="Calibri"/>
              </a:rPr>
              <a:t>liticky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ziná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dně 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elmi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citli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á 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ál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ži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3088" y="2341963"/>
            <a:ext cx="9554210" cy="3411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3260" marR="5080" indent="-259079">
              <a:lnSpc>
                <a:spcPts val="2300"/>
              </a:lnSpc>
              <a:buClr>
                <a:srgbClr val="0F6FC6"/>
              </a:buClr>
              <a:buSzPct val="83333"/>
              <a:buFont typeface="Wingdings"/>
              <a:buChar char=""/>
              <a:tabLst>
                <a:tab pos="683260" algn="l"/>
              </a:tabLst>
            </a:pPr>
            <a:r>
              <a:rPr sz="2400" spc="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yhlá</a:t>
            </a:r>
            <a:r>
              <a:rPr sz="2400" spc="-5" dirty="0">
                <a:latin typeface="Calibri"/>
                <a:cs typeface="Calibri"/>
              </a:rPr>
              <a:t>š</a:t>
            </a:r>
            <a:r>
              <a:rPr sz="2400" dirty="0">
                <a:latin typeface="Calibri"/>
                <a:cs typeface="Calibri"/>
              </a:rPr>
              <a:t>ením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álečného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 u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ádí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ybu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ř</a:t>
            </a:r>
            <a:r>
              <a:rPr sz="2400" dirty="0">
                <a:latin typeface="Calibri"/>
                <a:cs typeface="Calibri"/>
              </a:rPr>
              <a:t>ada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ř</a:t>
            </a:r>
            <a:r>
              <a:rPr sz="2400" dirty="0">
                <a:latin typeface="Calibri"/>
                <a:cs typeface="Calibri"/>
              </a:rPr>
              <a:t>ení,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ými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ý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ně mění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nitř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í fun</a:t>
            </a:r>
            <a:r>
              <a:rPr sz="2400" spc="-15" dirty="0">
                <a:latin typeface="Calibri"/>
                <a:cs typeface="Calibri"/>
              </a:rPr>
              <a:t>g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ání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spo</a:t>
            </a:r>
            <a:r>
              <a:rPr sz="2400" dirty="0">
                <a:latin typeface="Calibri"/>
                <a:cs typeface="Calibri"/>
              </a:rPr>
              <a:t>lečn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ti (m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bili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ace,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álečné h</a:t>
            </a:r>
            <a:r>
              <a:rPr sz="2400" spc="-5" dirty="0">
                <a:latin typeface="Calibri"/>
                <a:cs typeface="Calibri"/>
              </a:rPr>
              <a:t>os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dá</a:t>
            </a:r>
            <a:r>
              <a:rPr sz="2400" spc="-35" dirty="0">
                <a:latin typeface="Calibri"/>
                <a:cs typeface="Calibri"/>
              </a:rPr>
              <a:t>ř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í,</a:t>
            </a:r>
            <a:r>
              <a:rPr sz="2400" spc="-5" dirty="0">
                <a:latin typeface="Calibri"/>
                <a:cs typeface="Calibri"/>
              </a:rPr>
              <a:t> 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ení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ákladních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á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s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spc="-50" dirty="0">
                <a:latin typeface="Calibri"/>
                <a:cs typeface="Calibri"/>
              </a:rPr>
              <a:t>m</a:t>
            </a:r>
            <a:r>
              <a:rPr sz="2400" spc="-20" dirty="0">
                <a:latin typeface="Calibri"/>
                <a:cs typeface="Calibri"/>
              </a:rPr>
              <a:t>y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lu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§ </a:t>
            </a:r>
            <a:r>
              <a:rPr sz="2400" spc="-5" dirty="0">
                <a:latin typeface="Calibri"/>
                <a:cs typeface="Calibri"/>
              </a:rPr>
              <a:t>5</a:t>
            </a:r>
            <a:r>
              <a:rPr sz="2400" dirty="0">
                <a:latin typeface="Calibri"/>
                <a:cs typeface="Calibri"/>
              </a:rPr>
              <a:t>3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t.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 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á</a:t>
            </a:r>
            <a:r>
              <a:rPr sz="2400" spc="-8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na č.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222/199</a:t>
            </a:r>
            <a:r>
              <a:rPr sz="2400" dirty="0">
                <a:latin typeface="Calibri"/>
                <a:cs typeface="Calibri"/>
              </a:rPr>
              <a:t>9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Sb</a:t>
            </a:r>
            <a:r>
              <a:rPr sz="2400" spc="-5" dirty="0">
                <a:latin typeface="Calibri"/>
                <a:cs typeface="Calibri"/>
              </a:rPr>
              <a:t>.</a:t>
            </a:r>
            <a:r>
              <a:rPr sz="2400" dirty="0">
                <a:latin typeface="Calibri"/>
                <a:cs typeface="Calibri"/>
              </a:rPr>
              <a:t>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aji</a:t>
            </a:r>
            <a:r>
              <a:rPr sz="2400" spc="-30" dirty="0">
                <a:latin typeface="Calibri"/>
                <a:cs typeface="Calibri"/>
              </a:rPr>
              <a:t>š</a:t>
            </a:r>
            <a:r>
              <a:rPr sz="2400" spc="-5" dirty="0">
                <a:latin typeface="Calibri"/>
                <a:cs typeface="Calibri"/>
              </a:rPr>
              <a:t>ť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ání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b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y ČR,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ul</a:t>
            </a:r>
            <a:r>
              <a:rPr sz="2400" spc="-45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ž</a:t>
            </a:r>
            <a:r>
              <a:rPr sz="2400" dirty="0">
                <a:latin typeface="Calibri"/>
                <a:cs typeface="Calibri"/>
              </a:rPr>
              <a:t>ení p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inn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tí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.)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á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e 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mí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ají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něj</a:t>
            </a:r>
            <a:r>
              <a:rPr sz="2400" spc="-5" dirty="0">
                <a:latin typeface="Calibri"/>
                <a:cs typeface="Calibri"/>
              </a:rPr>
              <a:t>š</a:t>
            </a:r>
            <a:r>
              <a:rPr sz="2400" dirty="0">
                <a:latin typeface="Calibri"/>
                <a:cs typeface="Calibri"/>
              </a:rPr>
              <a:t>ích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z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ahů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(p</a:t>
            </a:r>
            <a:r>
              <a:rPr sz="2400" spc="-35" dirty="0">
                <a:latin typeface="Calibri"/>
                <a:cs typeface="Calibri"/>
              </a:rPr>
              <a:t>ř</a:t>
            </a:r>
            <a:r>
              <a:rPr sz="2400" dirty="0">
                <a:latin typeface="Calibri"/>
                <a:cs typeface="Calibri"/>
              </a:rPr>
              <a:t>eru</a:t>
            </a:r>
            <a:r>
              <a:rPr sz="2400" spc="-5" dirty="0">
                <a:latin typeface="Calibri"/>
                <a:cs typeface="Calibri"/>
              </a:rPr>
              <a:t>š</a:t>
            </a:r>
            <a:r>
              <a:rPr sz="2400" dirty="0">
                <a:latin typeface="Calibri"/>
                <a:cs typeface="Calibri"/>
              </a:rPr>
              <a:t>ení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dipl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tick</a:t>
            </a:r>
            <a:r>
              <a:rPr sz="2400" spc="-35" dirty="0">
                <a:latin typeface="Calibri"/>
                <a:cs typeface="Calibri"/>
              </a:rPr>
              <a:t>ý</a:t>
            </a:r>
            <a:r>
              <a:rPr sz="2400" dirty="0">
                <a:latin typeface="Calibri"/>
                <a:cs typeface="Calibri"/>
              </a:rPr>
              <a:t>ch </a:t>
            </a:r>
            <a:r>
              <a:rPr sz="2400" spc="-8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25" dirty="0">
                <a:latin typeface="Calibri"/>
                <a:cs typeface="Calibri"/>
              </a:rPr>
              <a:t>nt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ů,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yp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20" dirty="0">
                <a:latin typeface="Calibri"/>
                <a:cs typeface="Calibri"/>
              </a:rPr>
              <a:t>ě</a:t>
            </a:r>
            <a:r>
              <a:rPr sz="2400" spc="-5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ení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bil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álních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pen</a:t>
            </a:r>
            <a:r>
              <a:rPr sz="2400" spc="-50" dirty="0">
                <a:latin typeface="Calibri"/>
                <a:cs typeface="Calibri"/>
              </a:rPr>
              <a:t>z</a:t>
            </a:r>
            <a:r>
              <a:rPr sz="2400" dirty="0">
                <a:latin typeface="Calibri"/>
                <a:cs typeface="Calibri"/>
              </a:rPr>
              <a:t>e mul</a:t>
            </a:r>
            <a:r>
              <a:rPr sz="2400" spc="-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il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álních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mlu</a:t>
            </a:r>
            <a:r>
              <a:rPr sz="2400" spc="-200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, u</a:t>
            </a:r>
            <a:r>
              <a:rPr sz="2400" spc="-40" dirty="0">
                <a:latin typeface="Calibri"/>
                <a:cs typeface="Calibri"/>
              </a:rPr>
              <a:t>z</a:t>
            </a:r>
            <a:r>
              <a:rPr sz="2400" spc="-35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spc="-35" dirty="0">
                <a:latin typeface="Calibri"/>
                <a:cs typeface="Calibri"/>
              </a:rPr>
              <a:t>ř</a:t>
            </a:r>
            <a:r>
              <a:rPr sz="2400" dirty="0">
                <a:latin typeface="Calibri"/>
                <a:cs typeface="Calibri"/>
              </a:rPr>
              <a:t>ení h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anic,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ek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izice,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nt</a:t>
            </a:r>
            <a:r>
              <a:rPr sz="2400" dirty="0">
                <a:latin typeface="Calibri"/>
                <a:cs typeface="Calibri"/>
              </a:rPr>
              <a:t>ernace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ap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.</a:t>
            </a:r>
            <a:r>
              <a:rPr sz="2400" dirty="0">
                <a:latin typeface="Calibri"/>
                <a:cs typeface="Calibri"/>
              </a:rPr>
              <a:t>).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279400" marR="342265" indent="-266700">
              <a:lnSpc>
                <a:spcPts val="2300"/>
              </a:lnSpc>
            </a:pPr>
            <a:r>
              <a:rPr sz="2400" dirty="0">
                <a:latin typeface="Wingdings"/>
                <a:cs typeface="Wingdings"/>
              </a:rPr>
              <a:t></a:t>
            </a:r>
            <a:r>
              <a:rPr sz="2400" spc="-39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Calibri"/>
                <a:cs typeface="Calibri"/>
              </a:rPr>
              <a:t>Z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35" dirty="0">
                <a:latin typeface="Calibri"/>
                <a:cs typeface="Calibri"/>
              </a:rPr>
              <a:t>á</a:t>
            </a:r>
            <a:r>
              <a:rPr sz="2400" b="1" dirty="0">
                <a:latin typeface="Calibri"/>
                <a:cs typeface="Calibri"/>
              </a:rPr>
              <a:t>v</a:t>
            </a:r>
            <a:r>
              <a:rPr sz="2400" b="1" spc="-5" dirty="0">
                <a:latin typeface="Calibri"/>
                <a:cs typeface="Calibri"/>
              </a:rPr>
              <a:t>níh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5" dirty="0">
                <a:latin typeface="Calibri"/>
                <a:cs typeface="Calibri"/>
              </a:rPr>
              <a:t>hl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d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je </a:t>
            </a:r>
            <a:r>
              <a:rPr sz="2400" b="1" spc="-35" dirty="0">
                <a:latin typeface="Calibri"/>
                <a:cs typeface="Calibri"/>
              </a:rPr>
              <a:t>v</a:t>
            </a:r>
            <a:r>
              <a:rPr sz="2400" b="1" dirty="0">
                <a:latin typeface="Calibri"/>
                <a:cs typeface="Calibri"/>
              </a:rPr>
              <a:t>á</a:t>
            </a:r>
            <a:r>
              <a:rPr sz="2400" b="1" spc="-5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eč</a:t>
            </a:r>
            <a:r>
              <a:rPr sz="2400" b="1" spc="-5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ý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30" dirty="0">
                <a:latin typeface="Calibri"/>
                <a:cs typeface="Calibri"/>
              </a:rPr>
              <a:t>t</a:t>
            </a:r>
            <a:r>
              <a:rPr sz="2400" b="1" spc="-3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v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dirty="0">
                <a:latin typeface="Calibri"/>
                <a:cs typeface="Calibri"/>
              </a:rPr>
              <a:t>uhrn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35" dirty="0">
                <a:latin typeface="Calibri"/>
                <a:cs typeface="Calibri"/>
              </a:rPr>
              <a:t>ř</a:t>
            </a:r>
            <a:r>
              <a:rPr sz="2400" dirty="0">
                <a:latin typeface="Calibri"/>
                <a:cs typeface="Calibri"/>
              </a:rPr>
              <a:t>ení,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á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</a:t>
            </a:r>
            <a:r>
              <a:rPr sz="2400" spc="-5" dirty="0">
                <a:latin typeface="Calibri"/>
                <a:cs typeface="Calibri"/>
              </a:rPr>
              <a:t>so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5" dirty="0" err="1">
                <a:latin typeface="Calibri"/>
                <a:cs typeface="Calibri"/>
              </a:rPr>
              <a:t>v</a:t>
            </a:r>
            <a:r>
              <a:rPr sz="2400" spc="15" dirty="0" err="1">
                <a:latin typeface="Calibri"/>
                <a:cs typeface="Calibri"/>
              </a:rPr>
              <a:t>y</a:t>
            </a:r>
            <a:r>
              <a:rPr sz="2400" spc="-30" dirty="0" err="1">
                <a:latin typeface="Calibri"/>
                <a:cs typeface="Calibri"/>
              </a:rPr>
              <a:t>v</a:t>
            </a:r>
            <a:r>
              <a:rPr sz="2400" spc="-5" dirty="0" err="1">
                <a:latin typeface="Calibri"/>
                <a:cs typeface="Calibri"/>
              </a:rPr>
              <a:t>o</a:t>
            </a:r>
            <a:r>
              <a:rPr sz="2400" dirty="0" err="1">
                <a:latin typeface="Calibri"/>
                <a:cs typeface="Calibri"/>
              </a:rPr>
              <a:t>lána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lang="cs-CZ" sz="2400" dirty="0" smtClean="0">
                <a:latin typeface="Calibri"/>
                <a:cs typeface="Calibri"/>
              </a:rPr>
              <a:t>	</a:t>
            </a:r>
            <a:r>
              <a:rPr sz="2400" spc="-45" dirty="0" err="1" smtClean="0">
                <a:latin typeface="Calibri"/>
                <a:cs typeface="Calibri"/>
              </a:rPr>
              <a:t>v</a:t>
            </a:r>
            <a:r>
              <a:rPr sz="2400" dirty="0" err="1" smtClean="0">
                <a:latin typeface="Calibri"/>
                <a:cs typeface="Calibri"/>
              </a:rPr>
              <a:t>ál</a:t>
            </a:r>
            <a:r>
              <a:rPr sz="2400" spc="-85" dirty="0" err="1" smtClean="0">
                <a:latin typeface="Calibri"/>
                <a:cs typeface="Calibri"/>
              </a:rPr>
              <a:t>k</a:t>
            </a:r>
            <a:r>
              <a:rPr sz="2400" spc="-5" dirty="0" err="1" smtClean="0">
                <a:latin typeface="Calibri"/>
                <a:cs typeface="Calibri"/>
              </a:rPr>
              <a:t>o</a:t>
            </a:r>
            <a:r>
              <a:rPr sz="2400" dirty="0" err="1" smtClean="0">
                <a:latin typeface="Calibri"/>
                <a:cs typeface="Calibri"/>
              </a:rPr>
              <a:t>u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j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ž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3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měňují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spc="-35" dirty="0">
                <a:latin typeface="Calibri"/>
                <a:cs typeface="Calibri"/>
              </a:rPr>
              <a:t>á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ní p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mě</a:t>
            </a:r>
            <a:r>
              <a:rPr sz="2400" spc="1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5" dirty="0">
                <a:latin typeface="Calibri"/>
                <a:cs typeface="Calibri"/>
              </a:rPr>
              <a:t>v</a:t>
            </a:r>
            <a:r>
              <a:rPr sz="2400" dirty="0">
                <a:latin typeface="Calibri"/>
                <a:cs typeface="Calibri"/>
              </a:rPr>
              <a:t>nitř </a:t>
            </a:r>
            <a:r>
              <a:rPr sz="2400" spc="-30" dirty="0">
                <a:latin typeface="Calibri"/>
                <a:cs typeface="Calibri"/>
              </a:rPr>
              <a:t>s</a:t>
            </a:r>
            <a:r>
              <a:rPr sz="2400" spc="-25" dirty="0">
                <a:latin typeface="Calibri"/>
                <a:cs typeface="Calibri"/>
              </a:rPr>
              <a:t>tá</a:t>
            </a:r>
            <a:r>
              <a:rPr sz="2400" dirty="0">
                <a:latin typeface="Calibri"/>
                <a:cs typeface="Calibri"/>
              </a:rPr>
              <a:t>tu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mimo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jeho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anice.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247631" y="6540986"/>
            <a:ext cx="173355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40" dirty="0">
                <a:solidFill>
                  <a:srgbClr val="045C75"/>
                </a:solidFill>
                <a:latin typeface="Constantia"/>
                <a:cs typeface="Constantia"/>
              </a:rPr>
              <a:t>23</a:t>
            </a:r>
            <a:endParaRPr sz="1300" dirty="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>
          <a:xfrm>
            <a:off x="0" y="981075"/>
            <a:ext cx="9906000" cy="5173663"/>
          </a:xfrm>
        </p:spPr>
        <p:txBody>
          <a:bodyPr>
            <a:normAutofit/>
          </a:bodyPr>
          <a:lstStyle/>
          <a:p>
            <a:pPr marL="266700" indent="-2667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altLang="cs-CZ" sz="2400" dirty="0" smtClean="0">
                <a:latin typeface="+mj-lt"/>
              </a:rPr>
              <a:t>Základní rozdíl mezi </a:t>
            </a:r>
            <a:r>
              <a:rPr lang="cs-CZ" altLang="cs-CZ" sz="2400" b="1" dirty="0" smtClean="0">
                <a:latin typeface="+mj-lt"/>
              </a:rPr>
              <a:t>stavem ohrožení státu</a:t>
            </a:r>
            <a:r>
              <a:rPr lang="cs-CZ" altLang="cs-CZ" sz="2400" dirty="0" smtClean="0">
                <a:latin typeface="+mj-lt"/>
              </a:rPr>
              <a:t> a </a:t>
            </a:r>
            <a:r>
              <a:rPr lang="cs-CZ" altLang="cs-CZ" sz="2400" b="1" dirty="0" smtClean="0">
                <a:latin typeface="+mj-lt"/>
              </a:rPr>
              <a:t>válečným stavem</a:t>
            </a:r>
            <a:r>
              <a:rPr lang="cs-CZ" altLang="cs-CZ" sz="2400" dirty="0" smtClean="0">
                <a:latin typeface="+mj-lt"/>
              </a:rPr>
              <a:t> je dán </a:t>
            </a:r>
            <a:r>
              <a:rPr lang="cs-CZ" altLang="cs-CZ" sz="2400" u="sng" dirty="0" smtClean="0">
                <a:latin typeface="+mj-lt"/>
              </a:rPr>
              <a:t>mírou a intenzitou ohrožení základních atributů existence suverenity státu. </a:t>
            </a:r>
          </a:p>
          <a:p>
            <a:pPr marL="266700" indent="-2667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altLang="cs-CZ" sz="2400" dirty="0" smtClean="0">
                <a:latin typeface="+mj-lt"/>
              </a:rPr>
              <a:t>Pro vyhlášení </a:t>
            </a:r>
            <a:r>
              <a:rPr lang="cs-CZ" altLang="cs-CZ" sz="2400" i="1" dirty="0" smtClean="0">
                <a:latin typeface="+mj-lt"/>
              </a:rPr>
              <a:t>stavu ohrožení státu </a:t>
            </a:r>
            <a:r>
              <a:rPr lang="cs-CZ" altLang="cs-CZ" sz="2400" dirty="0" smtClean="0">
                <a:latin typeface="+mj-lt"/>
              </a:rPr>
              <a:t>postačuje bezprostředně ohrožení  suverenity státu na rozdíl od válečného stavu, který se může vyhlásit z důvodu reálného odvrácení ozbrojeného útoku.</a:t>
            </a:r>
          </a:p>
          <a:p>
            <a:pPr marL="266700" indent="-2667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altLang="cs-CZ" sz="2400" dirty="0" smtClean="0">
                <a:latin typeface="+mj-lt"/>
              </a:rPr>
              <a:t> Z procedurálního hlediska rozhoduje </a:t>
            </a:r>
            <a:r>
              <a:rPr lang="cs-CZ" altLang="cs-CZ" sz="2400" i="1" dirty="0" smtClean="0">
                <a:latin typeface="+mj-lt"/>
              </a:rPr>
              <a:t>Parlament</a:t>
            </a:r>
            <a:r>
              <a:rPr lang="cs-CZ" altLang="cs-CZ" sz="2400" dirty="0" smtClean="0">
                <a:latin typeface="+mj-lt"/>
              </a:rPr>
              <a:t> o vyhlášení stavu ohrožení státu </a:t>
            </a:r>
            <a:r>
              <a:rPr lang="cs-CZ" altLang="cs-CZ" sz="2400" i="1" dirty="0" smtClean="0">
                <a:latin typeface="+mj-lt"/>
              </a:rPr>
              <a:t>na návrh vlády</a:t>
            </a:r>
            <a:r>
              <a:rPr lang="cs-CZ" altLang="cs-CZ" sz="2400" dirty="0" smtClean="0">
                <a:latin typeface="+mj-lt"/>
              </a:rPr>
              <a:t>.</a:t>
            </a:r>
          </a:p>
          <a:p>
            <a:pPr marL="266700" indent="-2667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altLang="cs-CZ" sz="2400" dirty="0" smtClean="0">
                <a:latin typeface="+mj-lt"/>
              </a:rPr>
              <a:t>Pro platnost a účinnost rozhodnutí o nouzovém stavu, o stavu ohrožení státu nebo válečném stavu platí ustanovení čl. 12 ústavního zákona </a:t>
            </a:r>
            <a:br>
              <a:rPr lang="cs-CZ" altLang="cs-CZ" sz="2400" dirty="0" smtClean="0">
                <a:latin typeface="+mj-lt"/>
              </a:rPr>
            </a:br>
            <a:r>
              <a:rPr lang="cs-CZ" altLang="cs-CZ" sz="2400" dirty="0" smtClean="0">
                <a:latin typeface="+mj-lt"/>
              </a:rPr>
              <a:t>č. 110/1998 Sb., které stanoví, že </a:t>
            </a:r>
            <a:r>
              <a:rPr lang="cs-CZ" altLang="cs-CZ" sz="2400" u="sng" dirty="0" smtClean="0">
                <a:latin typeface="+mj-lt"/>
              </a:rPr>
              <a:t>rozhodnutí o nouzovém stavu, o stavu ohrožení státu nebo válečném stavu se zveřejňují v hromadných sdělovacích prostředcích a </a:t>
            </a:r>
            <a:r>
              <a:rPr lang="cs-CZ" altLang="cs-CZ" sz="2400" i="1" dirty="0" smtClean="0">
                <a:latin typeface="+mj-lt"/>
              </a:rPr>
              <a:t>vyhlašují se stejně jako zákon</a:t>
            </a:r>
            <a:r>
              <a:rPr lang="cs-CZ" altLang="cs-CZ" sz="2400" dirty="0" smtClean="0">
                <a:latin typeface="+mj-lt"/>
              </a:rPr>
              <a:t>. </a:t>
            </a:r>
          </a:p>
          <a:p>
            <a:pPr marL="266700" indent="-266700" eaLnBrk="1" hangingPunct="1">
              <a:lnSpc>
                <a:spcPct val="90000"/>
              </a:lnSpc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altLang="cs-CZ" sz="2400" dirty="0" smtClean="0">
                <a:latin typeface="+mj-lt"/>
              </a:rPr>
              <a:t>Účinnosti nabývají okamžikem, který je v rozhodnutí uveden.</a:t>
            </a:r>
          </a:p>
        </p:txBody>
      </p:sp>
      <p:sp>
        <p:nvSpPr>
          <p:cNvPr id="71683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C16E5A-9311-45DC-83A5-25471D685374}" type="slidenum">
              <a:rPr lang="cs-CZ" altLang="cs-CZ"/>
              <a:pPr/>
              <a:t>34</a:t>
            </a:fld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69335" y="4176533"/>
            <a:ext cx="2822575" cy="2047239"/>
          </a:xfrm>
          <a:custGeom>
            <a:avLst/>
            <a:gdLst/>
            <a:ahLst/>
            <a:cxnLst/>
            <a:rect l="l" t="t" r="r" b="b"/>
            <a:pathLst>
              <a:path w="2822575" h="2047239">
                <a:moveTo>
                  <a:pt x="0" y="0"/>
                </a:moveTo>
                <a:lnTo>
                  <a:pt x="2822448" y="0"/>
                </a:lnTo>
                <a:lnTo>
                  <a:pt x="2822448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6069335" y="4176533"/>
            <a:ext cx="2822575" cy="2047239"/>
          </a:xfrm>
          <a:custGeom>
            <a:avLst/>
            <a:gdLst/>
            <a:ahLst/>
            <a:cxnLst/>
            <a:rect l="l" t="t" r="r" b="b"/>
            <a:pathLst>
              <a:path w="2822575" h="2047239">
                <a:moveTo>
                  <a:pt x="0" y="0"/>
                </a:moveTo>
                <a:lnTo>
                  <a:pt x="2822448" y="0"/>
                </a:lnTo>
                <a:lnTo>
                  <a:pt x="2822448" y="2046732"/>
                </a:lnTo>
                <a:lnTo>
                  <a:pt x="0" y="2046732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639561" y="4127753"/>
            <a:ext cx="3121660" cy="2049780"/>
          </a:xfrm>
          <a:custGeom>
            <a:avLst/>
            <a:gdLst/>
            <a:ahLst/>
            <a:cxnLst/>
            <a:rect l="l" t="t" r="r" b="b"/>
            <a:pathLst>
              <a:path w="3121659" h="2049779">
                <a:moveTo>
                  <a:pt x="0" y="0"/>
                </a:moveTo>
                <a:lnTo>
                  <a:pt x="3121151" y="0"/>
                </a:lnTo>
                <a:lnTo>
                  <a:pt x="3121151" y="2049780"/>
                </a:lnTo>
                <a:lnTo>
                  <a:pt x="0" y="204978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639561" y="4127753"/>
            <a:ext cx="3121660" cy="2049780"/>
          </a:xfrm>
          <a:custGeom>
            <a:avLst/>
            <a:gdLst/>
            <a:ahLst/>
            <a:cxnLst/>
            <a:rect l="l" t="t" r="r" b="b"/>
            <a:pathLst>
              <a:path w="3121659" h="2049779">
                <a:moveTo>
                  <a:pt x="0" y="0"/>
                </a:moveTo>
                <a:lnTo>
                  <a:pt x="3121151" y="0"/>
                </a:lnTo>
                <a:lnTo>
                  <a:pt x="3121151" y="2049780"/>
                </a:lnTo>
                <a:lnTo>
                  <a:pt x="0" y="204978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010155" y="1802141"/>
            <a:ext cx="2513330" cy="1268095"/>
          </a:xfrm>
          <a:custGeom>
            <a:avLst/>
            <a:gdLst/>
            <a:ahLst/>
            <a:cxnLst/>
            <a:rect l="l" t="t" r="r" b="b"/>
            <a:pathLst>
              <a:path w="2513329" h="1268095">
                <a:moveTo>
                  <a:pt x="0" y="0"/>
                </a:moveTo>
                <a:lnTo>
                  <a:pt x="2513076" y="0"/>
                </a:lnTo>
                <a:lnTo>
                  <a:pt x="2513076" y="1267968"/>
                </a:lnTo>
                <a:lnTo>
                  <a:pt x="0" y="1267968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010155" y="1802141"/>
            <a:ext cx="2513330" cy="1268095"/>
          </a:xfrm>
          <a:custGeom>
            <a:avLst/>
            <a:gdLst/>
            <a:ahLst/>
            <a:cxnLst/>
            <a:rect l="l" t="t" r="r" b="b"/>
            <a:pathLst>
              <a:path w="2513329" h="1268095">
                <a:moveTo>
                  <a:pt x="0" y="0"/>
                </a:moveTo>
                <a:lnTo>
                  <a:pt x="2513076" y="0"/>
                </a:lnTo>
                <a:lnTo>
                  <a:pt x="2513076" y="1267968"/>
                </a:lnTo>
                <a:lnTo>
                  <a:pt x="0" y="1267968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496069" y="4018026"/>
            <a:ext cx="4445635" cy="2092960"/>
          </a:xfrm>
          <a:custGeom>
            <a:avLst/>
            <a:gdLst/>
            <a:ahLst/>
            <a:cxnLst/>
            <a:rect l="l" t="t" r="r" b="b"/>
            <a:pathLst>
              <a:path w="4445635" h="2092960">
                <a:moveTo>
                  <a:pt x="0" y="0"/>
                </a:moveTo>
                <a:lnTo>
                  <a:pt x="4445508" y="0"/>
                </a:lnTo>
                <a:lnTo>
                  <a:pt x="4445508" y="2092452"/>
                </a:lnTo>
                <a:lnTo>
                  <a:pt x="0" y="2092452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96069" y="4018026"/>
            <a:ext cx="4445635" cy="2092960"/>
          </a:xfrm>
          <a:custGeom>
            <a:avLst/>
            <a:gdLst/>
            <a:ahLst/>
            <a:cxnLst/>
            <a:rect l="l" t="t" r="r" b="b"/>
            <a:pathLst>
              <a:path w="4445635" h="2092960">
                <a:moveTo>
                  <a:pt x="0" y="0"/>
                </a:moveTo>
                <a:lnTo>
                  <a:pt x="4445508" y="0"/>
                </a:lnTo>
                <a:lnTo>
                  <a:pt x="4445508" y="2092452"/>
                </a:lnTo>
                <a:lnTo>
                  <a:pt x="0" y="209245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3049525" y="4716779"/>
            <a:ext cx="1641475" cy="184666"/>
          </a:xfrm>
          <a:prstGeom prst="rect">
            <a:avLst/>
          </a:prstGeom>
          <a:solidFill>
            <a:srgbClr val="00FF00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974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SOPS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548121" y="4018026"/>
            <a:ext cx="3121660" cy="2092960"/>
          </a:xfrm>
          <a:custGeom>
            <a:avLst/>
            <a:gdLst/>
            <a:ahLst/>
            <a:cxnLst/>
            <a:rect l="l" t="t" r="r" b="b"/>
            <a:pathLst>
              <a:path w="3121659" h="2092960">
                <a:moveTo>
                  <a:pt x="0" y="0"/>
                </a:moveTo>
                <a:lnTo>
                  <a:pt x="3121152" y="0"/>
                </a:lnTo>
                <a:lnTo>
                  <a:pt x="3121152" y="2092452"/>
                </a:lnTo>
                <a:lnTo>
                  <a:pt x="0" y="209245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548121" y="4018026"/>
            <a:ext cx="3121660" cy="2092960"/>
          </a:xfrm>
          <a:custGeom>
            <a:avLst/>
            <a:gdLst/>
            <a:ahLst/>
            <a:cxnLst/>
            <a:rect l="l" t="t" r="r" b="b"/>
            <a:pathLst>
              <a:path w="3121659" h="2092960">
                <a:moveTo>
                  <a:pt x="0" y="0"/>
                </a:moveTo>
                <a:lnTo>
                  <a:pt x="3121152" y="0"/>
                </a:lnTo>
                <a:lnTo>
                  <a:pt x="3121152" y="2092452"/>
                </a:lnTo>
                <a:lnTo>
                  <a:pt x="0" y="209245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896111" y="3342132"/>
            <a:ext cx="1117600" cy="875030"/>
          </a:xfrm>
          <a:custGeom>
            <a:avLst/>
            <a:gdLst/>
            <a:ahLst/>
            <a:cxnLst/>
            <a:rect l="l" t="t" r="r" b="b"/>
            <a:pathLst>
              <a:path w="1117600" h="875029">
                <a:moveTo>
                  <a:pt x="0" y="0"/>
                </a:moveTo>
                <a:lnTo>
                  <a:pt x="1117091" y="0"/>
                </a:lnTo>
                <a:lnTo>
                  <a:pt x="1117091" y="874776"/>
                </a:lnTo>
                <a:lnTo>
                  <a:pt x="0" y="874776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896111" y="3342132"/>
            <a:ext cx="1117600" cy="875030"/>
          </a:xfrm>
          <a:custGeom>
            <a:avLst/>
            <a:gdLst/>
            <a:ahLst/>
            <a:cxnLst/>
            <a:rect l="l" t="t" r="r" b="b"/>
            <a:pathLst>
              <a:path w="1117600" h="875029">
                <a:moveTo>
                  <a:pt x="0" y="0"/>
                </a:moveTo>
                <a:lnTo>
                  <a:pt x="1117091" y="0"/>
                </a:lnTo>
                <a:lnTo>
                  <a:pt x="1117091" y="874776"/>
                </a:lnTo>
                <a:lnTo>
                  <a:pt x="0" y="87477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1082203" y="3399044"/>
            <a:ext cx="74549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V</a:t>
            </a:r>
            <a:r>
              <a:rPr sz="1200" b="1" spc="-35" dirty="0">
                <a:latin typeface="Arial"/>
                <a:cs typeface="Arial"/>
              </a:rPr>
              <a:t>ý</a:t>
            </a:r>
            <a:r>
              <a:rPr sz="1200" b="1" spc="-5" dirty="0">
                <a:latin typeface="Arial"/>
                <a:cs typeface="Arial"/>
              </a:rPr>
              <a:t>bo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ro </a:t>
            </a:r>
            <a:r>
              <a:rPr sz="1200" b="1" spc="-5" dirty="0">
                <a:latin typeface="Arial"/>
                <a:cs typeface="Arial"/>
              </a:rPr>
              <a:t>ob</a:t>
            </a:r>
            <a:r>
              <a:rPr sz="1200" b="1" dirty="0">
                <a:latin typeface="Arial"/>
                <a:cs typeface="Arial"/>
              </a:rPr>
              <a:t>ra</a:t>
            </a:r>
            <a:r>
              <a:rPr sz="1200" b="1" spc="-5" dirty="0">
                <a:latin typeface="Arial"/>
                <a:cs typeface="Arial"/>
              </a:rPr>
              <a:t>nné p</a:t>
            </a:r>
            <a:r>
              <a:rPr sz="1200" b="1" dirty="0">
                <a:latin typeface="Arial"/>
                <a:cs typeface="Arial"/>
              </a:rPr>
              <a:t>lá</a:t>
            </a:r>
            <a:r>
              <a:rPr sz="1200" b="1" spc="-5" dirty="0">
                <a:latin typeface="Arial"/>
                <a:cs typeface="Arial"/>
              </a:rPr>
              <a:t>no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spc="5" dirty="0">
                <a:latin typeface="Arial"/>
                <a:cs typeface="Arial"/>
              </a:rPr>
              <a:t>á</a:t>
            </a:r>
            <a:r>
              <a:rPr sz="1200" b="1" spc="-5" dirty="0">
                <a:latin typeface="Arial"/>
                <a:cs typeface="Arial"/>
              </a:rPr>
              <a:t>ní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35706" y="2284488"/>
            <a:ext cx="1574801" cy="818515"/>
          </a:xfrm>
          <a:custGeom>
            <a:avLst/>
            <a:gdLst/>
            <a:ahLst/>
            <a:cxnLst/>
            <a:rect l="l" t="t" r="r" b="b"/>
            <a:pathLst>
              <a:path w="1574800" h="818514">
                <a:moveTo>
                  <a:pt x="0" y="0"/>
                </a:moveTo>
                <a:lnTo>
                  <a:pt x="1574292" y="0"/>
                </a:lnTo>
                <a:lnTo>
                  <a:pt x="1574292" y="818388"/>
                </a:lnTo>
                <a:lnTo>
                  <a:pt x="0" y="818388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/>
          <p:nvPr/>
        </p:nvSpPr>
        <p:spPr>
          <a:xfrm>
            <a:off x="2235706" y="2284488"/>
            <a:ext cx="1574801" cy="818515"/>
          </a:xfrm>
          <a:custGeom>
            <a:avLst/>
            <a:gdLst/>
            <a:ahLst/>
            <a:cxnLst/>
            <a:rect l="l" t="t" r="r" b="b"/>
            <a:pathLst>
              <a:path w="1574800" h="818514">
                <a:moveTo>
                  <a:pt x="0" y="0"/>
                </a:moveTo>
                <a:lnTo>
                  <a:pt x="1574292" y="0"/>
                </a:lnTo>
                <a:lnTo>
                  <a:pt x="1574292" y="818388"/>
                </a:lnTo>
                <a:lnTo>
                  <a:pt x="0" y="81838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object 18"/>
          <p:cNvSpPr txBox="1"/>
          <p:nvPr/>
        </p:nvSpPr>
        <p:spPr>
          <a:xfrm>
            <a:off x="2514154" y="2524648"/>
            <a:ext cx="10172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5080" indent="-131445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ez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eč</a:t>
            </a:r>
            <a:r>
              <a:rPr sz="1200" b="1" spc="-5" dirty="0">
                <a:latin typeface="Arial"/>
                <a:cs typeface="Arial"/>
              </a:rPr>
              <a:t>no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tní </a:t>
            </a:r>
            <a:r>
              <a:rPr sz="1200" b="1" dirty="0">
                <a:latin typeface="Arial"/>
                <a:cs typeface="Arial"/>
              </a:rPr>
              <a:t>ra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á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u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43126" y="2052066"/>
            <a:ext cx="1546860" cy="707390"/>
          </a:xfrm>
          <a:custGeom>
            <a:avLst/>
            <a:gdLst/>
            <a:ahLst/>
            <a:cxnLst/>
            <a:rect l="l" t="t" r="r" b="b"/>
            <a:pathLst>
              <a:path w="1546860" h="707389">
                <a:moveTo>
                  <a:pt x="0" y="0"/>
                </a:moveTo>
                <a:lnTo>
                  <a:pt x="1546860" y="0"/>
                </a:lnTo>
                <a:lnTo>
                  <a:pt x="1546860" y="707136"/>
                </a:lnTo>
                <a:lnTo>
                  <a:pt x="0" y="70713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643126" y="2052066"/>
            <a:ext cx="1546860" cy="707390"/>
          </a:xfrm>
          <a:custGeom>
            <a:avLst/>
            <a:gdLst/>
            <a:ahLst/>
            <a:cxnLst/>
            <a:rect l="l" t="t" r="r" b="b"/>
            <a:pathLst>
              <a:path w="1546860" h="707389">
                <a:moveTo>
                  <a:pt x="0" y="0"/>
                </a:moveTo>
                <a:lnTo>
                  <a:pt x="1546860" y="0"/>
                </a:lnTo>
                <a:lnTo>
                  <a:pt x="1546860" y="707136"/>
                </a:lnTo>
                <a:lnTo>
                  <a:pt x="0" y="707136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4198839" y="2291287"/>
            <a:ext cx="4330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Vlá</a:t>
            </a:r>
            <a:r>
              <a:rPr sz="1200" b="1" spc="-5" dirty="0">
                <a:latin typeface="Arial"/>
                <a:cs typeface="Arial"/>
              </a:rPr>
              <a:t>da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20417" y="1264158"/>
            <a:ext cx="1285240" cy="369332"/>
          </a:xfrm>
          <a:prstGeom prst="rect">
            <a:avLst/>
          </a:prstGeom>
          <a:solidFill>
            <a:srgbClr val="FF00FF"/>
          </a:solidFill>
          <a:ln w="2895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8925" marR="279400" indent="-1905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rezi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nt 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-5" dirty="0">
                <a:latin typeface="Arial"/>
                <a:cs typeface="Arial"/>
              </a:rPr>
              <a:t>pub</a:t>
            </a:r>
            <a:r>
              <a:rPr sz="1200" b="1" dirty="0">
                <a:latin typeface="Arial"/>
                <a:cs typeface="Arial"/>
              </a:rPr>
              <a:t>li</a:t>
            </a:r>
            <a:r>
              <a:rPr sz="1200" b="1" spc="5" dirty="0">
                <a:latin typeface="Arial"/>
                <a:cs typeface="Arial"/>
              </a:rPr>
              <a:t>k</a:t>
            </a:r>
            <a:r>
              <a:rPr sz="1200" b="1" dirty="0">
                <a:latin typeface="Arial"/>
                <a:cs typeface="Arial"/>
              </a:rPr>
              <a:t>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119885" y="750570"/>
            <a:ext cx="1365885" cy="184666"/>
          </a:xfrm>
          <a:prstGeom prst="rect">
            <a:avLst/>
          </a:prstGeom>
          <a:solidFill>
            <a:srgbClr val="00FFFF"/>
          </a:solidFill>
          <a:ln w="2895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845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Parlam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599438" y="4156721"/>
            <a:ext cx="1546860" cy="410209"/>
          </a:xfrm>
          <a:custGeom>
            <a:avLst/>
            <a:gdLst/>
            <a:ahLst/>
            <a:cxnLst/>
            <a:rect l="l" t="t" r="r" b="b"/>
            <a:pathLst>
              <a:path w="1546860" h="410210">
                <a:moveTo>
                  <a:pt x="0" y="0"/>
                </a:moveTo>
                <a:lnTo>
                  <a:pt x="1546860" y="0"/>
                </a:lnTo>
                <a:lnTo>
                  <a:pt x="1546860" y="409956"/>
                </a:lnTo>
                <a:lnTo>
                  <a:pt x="0" y="40995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1599438" y="4156721"/>
            <a:ext cx="1546860" cy="410209"/>
          </a:xfrm>
          <a:custGeom>
            <a:avLst/>
            <a:gdLst/>
            <a:ahLst/>
            <a:cxnLst/>
            <a:rect l="l" t="t" r="r" b="b"/>
            <a:pathLst>
              <a:path w="1546860" h="410210">
                <a:moveTo>
                  <a:pt x="0" y="0"/>
                </a:moveTo>
                <a:lnTo>
                  <a:pt x="1546860" y="0"/>
                </a:lnTo>
                <a:lnTo>
                  <a:pt x="1546860" y="409956"/>
                </a:lnTo>
                <a:lnTo>
                  <a:pt x="0" y="409956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1832677" y="4213432"/>
            <a:ext cx="10839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mi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is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ob</a:t>
            </a:r>
            <a:r>
              <a:rPr sz="1200" b="1" dirty="0">
                <a:latin typeface="Arial"/>
                <a:cs typeface="Arial"/>
              </a:rPr>
              <a:t>ra</a:t>
            </a:r>
            <a:r>
              <a:rPr sz="1200" b="1" spc="-5" dirty="0">
                <a:latin typeface="Arial"/>
                <a:cs typeface="Arial"/>
              </a:rPr>
              <a:t>ny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926585" y="4762506"/>
            <a:ext cx="1574801" cy="338554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99440" marR="257810" indent="-33274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ú</a:t>
            </a:r>
            <a:r>
              <a:rPr sz="1100" b="1" dirty="0">
                <a:latin typeface="Arial"/>
                <a:cs typeface="Arial"/>
              </a:rPr>
              <a:t>t</a:t>
            </a:r>
            <a:r>
              <a:rPr sz="1100" b="1" spc="-15" dirty="0">
                <a:latin typeface="Arial"/>
                <a:cs typeface="Arial"/>
              </a:rPr>
              <a:t>v</a:t>
            </a:r>
            <a:r>
              <a:rPr sz="1100" b="1" spc="-5" dirty="0">
                <a:latin typeface="Arial"/>
                <a:cs typeface="Arial"/>
              </a:rPr>
              <a:t>a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-5" dirty="0">
                <a:latin typeface="Arial"/>
                <a:cs typeface="Arial"/>
              </a:rPr>
              <a:t> k</a:t>
            </a:r>
            <a:r>
              <a:rPr sz="1100" b="1" dirty="0">
                <a:latin typeface="Arial"/>
                <a:cs typeface="Arial"/>
              </a:rPr>
              <a:t>r</a:t>
            </a:r>
            <a:r>
              <a:rPr sz="1100" b="1" spc="5" dirty="0">
                <a:latin typeface="Arial"/>
                <a:cs typeface="Arial"/>
              </a:rPr>
              <a:t>i</a:t>
            </a:r>
            <a:r>
              <a:rPr sz="1100" b="1" dirty="0">
                <a:latin typeface="Arial"/>
                <a:cs typeface="Arial"/>
              </a:rPr>
              <a:t>z</a:t>
            </a:r>
            <a:r>
              <a:rPr sz="1100" b="1" spc="-5" dirty="0">
                <a:latin typeface="Arial"/>
                <a:cs typeface="Arial"/>
              </a:rPr>
              <a:t>o</a:t>
            </a:r>
            <a:r>
              <a:rPr sz="1100" b="1" spc="-15" dirty="0">
                <a:latin typeface="Arial"/>
                <a:cs typeface="Arial"/>
              </a:rPr>
              <a:t>v</a:t>
            </a:r>
            <a:r>
              <a:rPr sz="1100" b="1" spc="-5" dirty="0">
                <a:latin typeface="Arial"/>
                <a:cs typeface="Arial"/>
              </a:rPr>
              <a:t>ého </a:t>
            </a:r>
            <a:r>
              <a:rPr sz="1100" b="1" dirty="0">
                <a:latin typeface="Arial"/>
                <a:cs typeface="Arial"/>
              </a:rPr>
              <a:t>ř</a:t>
            </a:r>
            <a:r>
              <a:rPr sz="1100" b="1" spc="5" dirty="0">
                <a:latin typeface="Arial"/>
                <a:cs typeface="Arial"/>
              </a:rPr>
              <a:t>í</a:t>
            </a:r>
            <a:r>
              <a:rPr sz="1100" b="1" dirty="0">
                <a:latin typeface="Arial"/>
                <a:cs typeface="Arial"/>
              </a:rPr>
              <a:t>z</a:t>
            </a:r>
            <a:r>
              <a:rPr sz="1100" b="1" spc="-5" dirty="0">
                <a:latin typeface="Arial"/>
                <a:cs typeface="Arial"/>
              </a:rPr>
              <a:t>ení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892547" y="4150626"/>
            <a:ext cx="1146175" cy="416559"/>
          </a:xfrm>
          <a:custGeom>
            <a:avLst/>
            <a:gdLst/>
            <a:ahLst/>
            <a:cxnLst/>
            <a:rect l="l" t="t" r="r" b="b"/>
            <a:pathLst>
              <a:path w="1146175" h="416560">
                <a:moveTo>
                  <a:pt x="0" y="0"/>
                </a:moveTo>
                <a:lnTo>
                  <a:pt x="1146048" y="0"/>
                </a:lnTo>
                <a:lnTo>
                  <a:pt x="1146048" y="416051"/>
                </a:lnTo>
                <a:lnTo>
                  <a:pt x="0" y="41605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/>
          <p:nvPr/>
        </p:nvSpPr>
        <p:spPr>
          <a:xfrm>
            <a:off x="5892547" y="4150626"/>
            <a:ext cx="1146175" cy="416559"/>
          </a:xfrm>
          <a:custGeom>
            <a:avLst/>
            <a:gdLst/>
            <a:ahLst/>
            <a:cxnLst/>
            <a:rect l="l" t="t" r="r" b="b"/>
            <a:pathLst>
              <a:path w="1146175" h="416560">
                <a:moveTo>
                  <a:pt x="0" y="0"/>
                </a:moveTo>
                <a:lnTo>
                  <a:pt x="1146048" y="0"/>
                </a:lnTo>
                <a:lnTo>
                  <a:pt x="1146048" y="416051"/>
                </a:lnTo>
                <a:lnTo>
                  <a:pt x="0" y="416051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6196535" y="4207082"/>
            <a:ext cx="53467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mi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is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473760" y="1328326"/>
            <a:ext cx="1282065" cy="661035"/>
          </a:xfrm>
          <a:custGeom>
            <a:avLst/>
            <a:gdLst/>
            <a:ahLst/>
            <a:cxnLst/>
            <a:rect l="l" t="t" r="r" b="b"/>
            <a:pathLst>
              <a:path w="1282064" h="661035">
                <a:moveTo>
                  <a:pt x="0" y="660933"/>
                </a:moveTo>
                <a:lnTo>
                  <a:pt x="1281874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5726883" y="1299225"/>
            <a:ext cx="85725" cy="69215"/>
          </a:xfrm>
          <a:custGeom>
            <a:avLst/>
            <a:gdLst/>
            <a:ahLst/>
            <a:cxnLst/>
            <a:rect l="l" t="t" r="r" b="b"/>
            <a:pathLst>
              <a:path w="85725" h="69215">
                <a:moveTo>
                  <a:pt x="85191" y="0"/>
                </a:moveTo>
                <a:lnTo>
                  <a:pt x="0" y="1054"/>
                </a:lnTo>
                <a:lnTo>
                  <a:pt x="34925" y="68783"/>
                </a:lnTo>
                <a:lnTo>
                  <a:pt x="851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4417324" y="1949568"/>
            <a:ext cx="85725" cy="69215"/>
          </a:xfrm>
          <a:custGeom>
            <a:avLst/>
            <a:gdLst/>
            <a:ahLst/>
            <a:cxnLst/>
            <a:rect l="l" t="t" r="r" b="b"/>
            <a:pathLst>
              <a:path w="85725" h="69214">
                <a:moveTo>
                  <a:pt x="50266" y="0"/>
                </a:moveTo>
                <a:lnTo>
                  <a:pt x="0" y="68783"/>
                </a:lnTo>
                <a:lnTo>
                  <a:pt x="85178" y="67729"/>
                </a:lnTo>
                <a:lnTo>
                  <a:pt x="502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/>
          <p:nvPr/>
        </p:nvSpPr>
        <p:spPr>
          <a:xfrm>
            <a:off x="3163322" y="1586864"/>
            <a:ext cx="420370" cy="428625"/>
          </a:xfrm>
          <a:custGeom>
            <a:avLst/>
            <a:gdLst/>
            <a:ahLst/>
            <a:cxnLst/>
            <a:rect l="l" t="t" r="r" b="b"/>
            <a:pathLst>
              <a:path w="420370" h="428625">
                <a:moveTo>
                  <a:pt x="420141" y="428434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5" name="object 35"/>
          <p:cNvSpPr/>
          <p:nvPr/>
        </p:nvSpPr>
        <p:spPr>
          <a:xfrm>
            <a:off x="3118862" y="1541532"/>
            <a:ext cx="80646" cy="81280"/>
          </a:xfrm>
          <a:custGeom>
            <a:avLst/>
            <a:gdLst/>
            <a:ahLst/>
            <a:cxnLst/>
            <a:rect l="l" t="t" r="r" b="b"/>
            <a:pathLst>
              <a:path w="80644" h="81280">
                <a:moveTo>
                  <a:pt x="0" y="0"/>
                </a:moveTo>
                <a:lnTo>
                  <a:pt x="26149" y="81076"/>
                </a:lnTo>
                <a:lnTo>
                  <a:pt x="80556" y="2772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3547364" y="1979556"/>
            <a:ext cx="80646" cy="81280"/>
          </a:xfrm>
          <a:custGeom>
            <a:avLst/>
            <a:gdLst/>
            <a:ahLst/>
            <a:cxnLst/>
            <a:rect l="l" t="t" r="r" b="b"/>
            <a:pathLst>
              <a:path w="80645" h="81280">
                <a:moveTo>
                  <a:pt x="54406" y="0"/>
                </a:moveTo>
                <a:lnTo>
                  <a:pt x="0" y="53352"/>
                </a:lnTo>
                <a:lnTo>
                  <a:pt x="80556" y="81076"/>
                </a:lnTo>
                <a:lnTo>
                  <a:pt x="544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4729741" y="4984241"/>
            <a:ext cx="2159635" cy="0"/>
          </a:xfrm>
          <a:custGeom>
            <a:avLst/>
            <a:gdLst/>
            <a:ahLst/>
            <a:cxnLst/>
            <a:rect l="l" t="t" r="r" b="b"/>
            <a:pathLst>
              <a:path w="2159634">
                <a:moveTo>
                  <a:pt x="0" y="0"/>
                </a:moveTo>
                <a:lnTo>
                  <a:pt x="2159533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6876564" y="495884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4691635" y="4958839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2980944" y="5652527"/>
            <a:ext cx="1864360" cy="421005"/>
          </a:xfrm>
          <a:custGeom>
            <a:avLst/>
            <a:gdLst/>
            <a:ahLst/>
            <a:cxnLst/>
            <a:rect l="l" t="t" r="r" b="b"/>
            <a:pathLst>
              <a:path w="1864360" h="421004">
                <a:moveTo>
                  <a:pt x="0" y="0"/>
                </a:moveTo>
                <a:lnTo>
                  <a:pt x="1863852" y="0"/>
                </a:lnTo>
                <a:lnTo>
                  <a:pt x="1863852" y="420624"/>
                </a:lnTo>
                <a:lnTo>
                  <a:pt x="0" y="420624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 txBox="1"/>
          <p:nvPr/>
        </p:nvSpPr>
        <p:spPr>
          <a:xfrm>
            <a:off x="3176624" y="5710444"/>
            <a:ext cx="147447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marR="5080" indent="-169545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is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rs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ob</a:t>
            </a:r>
            <a:r>
              <a:rPr sz="1200" b="1" dirty="0">
                <a:latin typeface="Arial"/>
                <a:cs typeface="Arial"/>
              </a:rPr>
              <a:t>ra</a:t>
            </a:r>
            <a:r>
              <a:rPr sz="1200" b="1" spc="-5" dirty="0">
                <a:latin typeface="Arial"/>
                <a:cs typeface="Arial"/>
              </a:rPr>
              <a:t>ny 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če</a:t>
            </a:r>
            <a:r>
              <a:rPr sz="1200" b="1" spc="-5" dirty="0">
                <a:latin typeface="Arial"/>
                <a:cs typeface="Arial"/>
              </a:rPr>
              <a:t>tn</a:t>
            </a:r>
            <a:r>
              <a:rPr sz="1200" b="1" dirty="0">
                <a:latin typeface="Arial"/>
                <a:cs typeface="Arial"/>
              </a:rPr>
              <a:t>ě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GŠ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Č</a:t>
            </a:r>
            <a:r>
              <a:rPr sz="1200" b="1" dirty="0">
                <a:latin typeface="Arial"/>
                <a:cs typeface="Arial"/>
              </a:rPr>
              <a:t>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341627" y="1994928"/>
            <a:ext cx="1076325" cy="410209"/>
          </a:xfrm>
          <a:custGeom>
            <a:avLst/>
            <a:gdLst/>
            <a:ahLst/>
            <a:cxnLst/>
            <a:rect l="l" t="t" r="r" b="b"/>
            <a:pathLst>
              <a:path w="1076325" h="410210">
                <a:moveTo>
                  <a:pt x="0" y="0"/>
                </a:moveTo>
                <a:lnTo>
                  <a:pt x="1075944" y="0"/>
                </a:lnTo>
                <a:lnTo>
                  <a:pt x="1075944" y="409956"/>
                </a:lnTo>
                <a:lnTo>
                  <a:pt x="0" y="409956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 txBox="1"/>
          <p:nvPr/>
        </p:nvSpPr>
        <p:spPr>
          <a:xfrm>
            <a:off x="5420417" y="2052844"/>
            <a:ext cx="8020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Ú</a:t>
            </a:r>
            <a:r>
              <a:rPr sz="1200" b="1" dirty="0">
                <a:latin typeface="Arial"/>
                <a:cs typeface="Arial"/>
              </a:rPr>
              <a:t>řad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5" dirty="0">
                <a:latin typeface="Arial"/>
                <a:cs typeface="Arial"/>
              </a:rPr>
              <a:t>á</a:t>
            </a:r>
            <a:r>
              <a:rPr sz="1200" b="1" spc="-5" dirty="0">
                <a:latin typeface="Arial"/>
                <a:cs typeface="Arial"/>
              </a:rPr>
              <a:t>dy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571750" y="2286000"/>
            <a:ext cx="1610995" cy="685800"/>
          </a:xfrm>
          <a:custGeom>
            <a:avLst/>
            <a:gdLst/>
            <a:ahLst/>
            <a:cxnLst/>
            <a:rect l="l" t="t" r="r" b="b"/>
            <a:pathLst>
              <a:path w="1610995" h="685800">
                <a:moveTo>
                  <a:pt x="0" y="0"/>
                </a:moveTo>
                <a:lnTo>
                  <a:pt x="1610868" y="0"/>
                </a:lnTo>
                <a:lnTo>
                  <a:pt x="1610868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/>
          <p:nvPr/>
        </p:nvSpPr>
        <p:spPr>
          <a:xfrm>
            <a:off x="5571750" y="2286000"/>
            <a:ext cx="1610995" cy="685800"/>
          </a:xfrm>
          <a:custGeom>
            <a:avLst/>
            <a:gdLst/>
            <a:ahLst/>
            <a:cxnLst/>
            <a:rect l="l" t="t" r="r" b="b"/>
            <a:pathLst>
              <a:path w="1610995" h="685800">
                <a:moveTo>
                  <a:pt x="0" y="0"/>
                </a:moveTo>
                <a:lnTo>
                  <a:pt x="1610868" y="0"/>
                </a:lnTo>
                <a:lnTo>
                  <a:pt x="1610868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 txBox="1"/>
          <p:nvPr/>
        </p:nvSpPr>
        <p:spPr>
          <a:xfrm>
            <a:off x="5845078" y="2343355"/>
            <a:ext cx="10629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5" dirty="0">
                <a:latin typeface="Arial"/>
                <a:cs typeface="Arial"/>
              </a:rPr>
              <a:t>dbo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ob</a:t>
            </a:r>
            <a:r>
              <a:rPr sz="1200" b="1" dirty="0">
                <a:latin typeface="Arial"/>
                <a:cs typeface="Arial"/>
              </a:rPr>
              <a:t>ra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spc="-12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,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750597" y="2526236"/>
            <a:ext cx="12503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0795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ez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eč</a:t>
            </a:r>
            <a:r>
              <a:rPr sz="1200" b="1" spc="-5" dirty="0">
                <a:latin typeface="Arial"/>
                <a:cs typeface="Arial"/>
              </a:rPr>
              <a:t>no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 sekr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iá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BR</a:t>
            </a:r>
            <a:r>
              <a:rPr sz="1200" b="1" dirty="0"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14755" y="5177028"/>
            <a:ext cx="1643380" cy="509270"/>
          </a:xfrm>
          <a:custGeom>
            <a:avLst/>
            <a:gdLst/>
            <a:ahLst/>
            <a:cxnLst/>
            <a:rect l="l" t="t" r="r" b="b"/>
            <a:pathLst>
              <a:path w="1643380" h="509270">
                <a:moveTo>
                  <a:pt x="0" y="0"/>
                </a:moveTo>
                <a:lnTo>
                  <a:pt x="1642872" y="0"/>
                </a:lnTo>
                <a:lnTo>
                  <a:pt x="1642872" y="509016"/>
                </a:lnTo>
                <a:lnTo>
                  <a:pt x="0" y="509016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9" name="object 49"/>
          <p:cNvSpPr txBox="1"/>
          <p:nvPr/>
        </p:nvSpPr>
        <p:spPr>
          <a:xfrm>
            <a:off x="714755" y="5177028"/>
            <a:ext cx="1643380" cy="369332"/>
          </a:xfrm>
          <a:prstGeom prst="rect">
            <a:avLst/>
          </a:prstGeom>
          <a:solidFill>
            <a:srgbClr val="99CC00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13384" marR="308610" indent="-94615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tn</a:t>
            </a:r>
            <a:r>
              <a:rPr sz="1200" b="1" dirty="0">
                <a:latin typeface="Arial"/>
                <a:cs typeface="Arial"/>
              </a:rPr>
              <a:t>í </a:t>
            </a:r>
            <a:r>
              <a:rPr sz="1200" b="1" spc="-5" dirty="0">
                <a:latin typeface="Arial"/>
                <a:cs typeface="Arial"/>
              </a:rPr>
              <a:t>út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ary rez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u </a:t>
            </a:r>
            <a:r>
              <a:rPr sz="1200" b="1" spc="-5" dirty="0">
                <a:latin typeface="Arial"/>
                <a:cs typeface="Arial"/>
              </a:rPr>
              <a:t>MO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631182" y="5347715"/>
            <a:ext cx="1641475" cy="510540"/>
          </a:xfrm>
          <a:custGeom>
            <a:avLst/>
            <a:gdLst/>
            <a:ahLst/>
            <a:cxnLst/>
            <a:rect l="l" t="t" r="r" b="b"/>
            <a:pathLst>
              <a:path w="1641475" h="510539">
                <a:moveTo>
                  <a:pt x="0" y="0"/>
                </a:moveTo>
                <a:lnTo>
                  <a:pt x="1641348" y="0"/>
                </a:lnTo>
                <a:lnTo>
                  <a:pt x="1641348" y="510540"/>
                </a:lnTo>
                <a:lnTo>
                  <a:pt x="0" y="5105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5631182" y="5347715"/>
            <a:ext cx="1641475" cy="510540"/>
          </a:xfrm>
          <a:custGeom>
            <a:avLst/>
            <a:gdLst/>
            <a:ahLst/>
            <a:cxnLst/>
            <a:rect l="l" t="t" r="r" b="b"/>
            <a:pathLst>
              <a:path w="1641475" h="510539">
                <a:moveTo>
                  <a:pt x="0" y="0"/>
                </a:moveTo>
                <a:lnTo>
                  <a:pt x="1641348" y="0"/>
                </a:lnTo>
                <a:lnTo>
                  <a:pt x="1641348" y="510540"/>
                </a:lnTo>
                <a:lnTo>
                  <a:pt x="0" y="51054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 txBox="1"/>
          <p:nvPr/>
        </p:nvSpPr>
        <p:spPr>
          <a:xfrm>
            <a:off x="5941296" y="5405644"/>
            <a:ext cx="102361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tn</a:t>
            </a:r>
            <a:r>
              <a:rPr sz="1200" b="1" dirty="0">
                <a:latin typeface="Arial"/>
                <a:cs typeface="Arial"/>
              </a:rPr>
              <a:t>í </a:t>
            </a:r>
            <a:r>
              <a:rPr sz="1200" b="1" spc="-5" dirty="0">
                <a:latin typeface="Arial"/>
                <a:cs typeface="Arial"/>
              </a:rPr>
              <a:t>út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ary mi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is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a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599584" y="4588014"/>
            <a:ext cx="925830" cy="534035"/>
          </a:xfrm>
          <a:custGeom>
            <a:avLst/>
            <a:gdLst/>
            <a:ahLst/>
            <a:cxnLst/>
            <a:rect l="l" t="t" r="r" b="b"/>
            <a:pathLst>
              <a:path w="925830" h="534035">
                <a:moveTo>
                  <a:pt x="925271" y="0"/>
                </a:moveTo>
                <a:lnTo>
                  <a:pt x="0" y="533438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1544585" y="5082083"/>
            <a:ext cx="85090" cy="71120"/>
          </a:xfrm>
          <a:custGeom>
            <a:avLst/>
            <a:gdLst/>
            <a:ahLst/>
            <a:cxnLst/>
            <a:rect l="l" t="t" r="r" b="b"/>
            <a:pathLst>
              <a:path w="85089" h="71120">
                <a:moveTo>
                  <a:pt x="46977" y="0"/>
                </a:moveTo>
                <a:lnTo>
                  <a:pt x="0" y="71069"/>
                </a:lnTo>
                <a:lnTo>
                  <a:pt x="85039" y="66014"/>
                </a:lnTo>
                <a:lnTo>
                  <a:pt x="469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2526035" y="4588014"/>
            <a:ext cx="473075" cy="339725"/>
          </a:xfrm>
          <a:custGeom>
            <a:avLst/>
            <a:gdLst/>
            <a:ahLst/>
            <a:cxnLst/>
            <a:rect l="l" t="t" r="r" b="b"/>
            <a:pathLst>
              <a:path w="473075" h="339725">
                <a:moveTo>
                  <a:pt x="0" y="0"/>
                </a:moveTo>
                <a:lnTo>
                  <a:pt x="472935" y="339229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2966447" y="4888878"/>
            <a:ext cx="84455" cy="75565"/>
          </a:xfrm>
          <a:custGeom>
            <a:avLst/>
            <a:gdLst/>
            <a:ahLst/>
            <a:cxnLst/>
            <a:rect l="l" t="t" r="r" b="b"/>
            <a:pathLst>
              <a:path w="84455" h="75564">
                <a:moveTo>
                  <a:pt x="44411" y="0"/>
                </a:moveTo>
                <a:lnTo>
                  <a:pt x="0" y="61912"/>
                </a:lnTo>
                <a:lnTo>
                  <a:pt x="84124" y="75374"/>
                </a:lnTo>
                <a:lnTo>
                  <a:pt x="444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6462195" y="4588014"/>
            <a:ext cx="12700" cy="667385"/>
          </a:xfrm>
          <a:custGeom>
            <a:avLst/>
            <a:gdLst/>
            <a:ahLst/>
            <a:cxnLst/>
            <a:rect l="l" t="t" r="r" b="b"/>
            <a:pathLst>
              <a:path w="12700" h="667385">
                <a:moveTo>
                  <a:pt x="12560" y="0"/>
                </a:moveTo>
                <a:lnTo>
                  <a:pt x="0" y="666762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6424335" y="5241349"/>
            <a:ext cx="76200" cy="77470"/>
          </a:xfrm>
          <a:custGeom>
            <a:avLst/>
            <a:gdLst/>
            <a:ahLst/>
            <a:cxnLst/>
            <a:rect l="l" t="t" r="r" b="b"/>
            <a:pathLst>
              <a:path w="76200" h="77470">
                <a:moveTo>
                  <a:pt x="0" y="0"/>
                </a:moveTo>
                <a:lnTo>
                  <a:pt x="36664" y="76898"/>
                </a:lnTo>
                <a:lnTo>
                  <a:pt x="76187" y="143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1525212" y="3134940"/>
            <a:ext cx="1434466" cy="193040"/>
          </a:xfrm>
          <a:custGeom>
            <a:avLst/>
            <a:gdLst/>
            <a:ahLst/>
            <a:cxnLst/>
            <a:rect l="l" t="t" r="r" b="b"/>
            <a:pathLst>
              <a:path w="1434464" h="193039">
                <a:moveTo>
                  <a:pt x="1433982" y="0"/>
                </a:moveTo>
                <a:lnTo>
                  <a:pt x="0" y="192646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1462277" y="3288138"/>
            <a:ext cx="80646" cy="75565"/>
          </a:xfrm>
          <a:custGeom>
            <a:avLst/>
            <a:gdLst/>
            <a:ahLst/>
            <a:cxnLst/>
            <a:rect l="l" t="t" r="r" b="b"/>
            <a:pathLst>
              <a:path w="80644" h="75564">
                <a:moveTo>
                  <a:pt x="70446" y="0"/>
                </a:moveTo>
                <a:lnTo>
                  <a:pt x="0" y="47904"/>
                </a:lnTo>
                <a:lnTo>
                  <a:pt x="80594" y="75526"/>
                </a:lnTo>
                <a:lnTo>
                  <a:pt x="704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2941533" y="3098874"/>
            <a:ext cx="80646" cy="75565"/>
          </a:xfrm>
          <a:custGeom>
            <a:avLst/>
            <a:gdLst/>
            <a:ahLst/>
            <a:cxnLst/>
            <a:rect l="l" t="t" r="r" b="b"/>
            <a:pathLst>
              <a:path w="80644" h="75564">
                <a:moveTo>
                  <a:pt x="0" y="0"/>
                </a:moveTo>
                <a:lnTo>
                  <a:pt x="10147" y="75526"/>
                </a:lnTo>
                <a:lnTo>
                  <a:pt x="80594" y="2762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2578287" y="2798832"/>
            <a:ext cx="1839595" cy="1270635"/>
          </a:xfrm>
          <a:custGeom>
            <a:avLst/>
            <a:gdLst/>
            <a:ahLst/>
            <a:cxnLst/>
            <a:rect l="l" t="t" r="r" b="b"/>
            <a:pathLst>
              <a:path w="1839595" h="1270635">
                <a:moveTo>
                  <a:pt x="1839518" y="0"/>
                </a:moveTo>
                <a:lnTo>
                  <a:pt x="0" y="1270431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2526033" y="4030682"/>
            <a:ext cx="84455" cy="74930"/>
          </a:xfrm>
          <a:custGeom>
            <a:avLst/>
            <a:gdLst/>
            <a:ahLst/>
            <a:cxnLst/>
            <a:rect l="l" t="t" r="r" b="b"/>
            <a:pathLst>
              <a:path w="84455" h="74929">
                <a:moveTo>
                  <a:pt x="41046" y="0"/>
                </a:moveTo>
                <a:lnTo>
                  <a:pt x="0" y="74650"/>
                </a:lnTo>
                <a:lnTo>
                  <a:pt x="84353" y="62699"/>
                </a:lnTo>
                <a:lnTo>
                  <a:pt x="410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4417320" y="2798826"/>
            <a:ext cx="2003425" cy="1272540"/>
          </a:xfrm>
          <a:custGeom>
            <a:avLst/>
            <a:gdLst/>
            <a:ahLst/>
            <a:cxnLst/>
            <a:rect l="l" t="t" r="r" b="b"/>
            <a:pathLst>
              <a:path w="2003425" h="1272539">
                <a:moveTo>
                  <a:pt x="0" y="0"/>
                </a:moveTo>
                <a:lnTo>
                  <a:pt x="2003272" y="1272463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6389440" y="4032319"/>
            <a:ext cx="85090" cy="73025"/>
          </a:xfrm>
          <a:custGeom>
            <a:avLst/>
            <a:gdLst/>
            <a:ahLst/>
            <a:cxnLst/>
            <a:rect l="l" t="t" r="r" b="b"/>
            <a:pathLst>
              <a:path w="85089" h="73025">
                <a:moveTo>
                  <a:pt x="40855" y="0"/>
                </a:moveTo>
                <a:lnTo>
                  <a:pt x="0" y="64325"/>
                </a:lnTo>
                <a:lnTo>
                  <a:pt x="84747" y="73025"/>
                </a:lnTo>
                <a:lnTo>
                  <a:pt x="4085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 txBox="1">
            <a:spLocks noGrp="1"/>
          </p:cNvSpPr>
          <p:nvPr>
            <p:ph type="title"/>
          </p:nvPr>
        </p:nvSpPr>
        <p:spPr>
          <a:xfrm>
            <a:off x="495300" y="1529190"/>
            <a:ext cx="8915400" cy="317898"/>
          </a:xfrm>
          <a:prstGeom prst="rect">
            <a:avLst/>
          </a:prstGeom>
        </p:spPr>
        <p:txBody>
          <a:bodyPr vert="horz" wrap="square" lIns="0" tIns="40504" rIns="0" bIns="0" rtlCol="0">
            <a:spAutoFit/>
          </a:bodyPr>
          <a:lstStyle/>
          <a:p>
            <a:pPr marL="1548765">
              <a:lnSpc>
                <a:spcPct val="100000"/>
              </a:lnSpc>
            </a:pPr>
            <a:r>
              <a:rPr dirty="0"/>
              <a:t>M</a:t>
            </a:r>
            <a:r>
              <a:rPr spc="-5" dirty="0"/>
              <a:t>ÍR</a:t>
            </a:r>
            <a:r>
              <a:rPr dirty="0"/>
              <a:t>O</a:t>
            </a:r>
            <a:r>
              <a:rPr spc="-5" dirty="0"/>
              <a:t>V</a:t>
            </a:r>
            <a:r>
              <a:rPr dirty="0"/>
              <a:t>Ý </a:t>
            </a:r>
            <a:r>
              <a:rPr spc="-5" dirty="0"/>
              <a:t>S</a:t>
            </a:r>
            <a:r>
              <a:rPr spc="-135" dirty="0"/>
              <a:t>T</a:t>
            </a:r>
            <a:r>
              <a:rPr spc="-235" dirty="0"/>
              <a:t>A</a:t>
            </a:r>
            <a:r>
              <a:rPr dirty="0"/>
              <a:t>V</a:t>
            </a:r>
          </a:p>
        </p:txBody>
      </p:sp>
      <p:sp>
        <p:nvSpPr>
          <p:cNvPr id="67" name="object 67"/>
          <p:cNvSpPr/>
          <p:nvPr/>
        </p:nvSpPr>
        <p:spPr>
          <a:xfrm>
            <a:off x="7058406" y="4408170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/>
          <p:nvPr/>
        </p:nvSpPr>
        <p:spPr>
          <a:xfrm>
            <a:off x="7553706" y="4408170"/>
            <a:ext cx="0" cy="279400"/>
          </a:xfrm>
          <a:custGeom>
            <a:avLst/>
            <a:gdLst/>
            <a:ahLst/>
            <a:cxnLst/>
            <a:rect l="l" t="t" r="r" b="b"/>
            <a:pathLst>
              <a:path h="279400">
                <a:moveTo>
                  <a:pt x="0" y="0"/>
                </a:moveTo>
                <a:lnTo>
                  <a:pt x="0" y="279399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9" name="object 69"/>
          <p:cNvSpPr/>
          <p:nvPr/>
        </p:nvSpPr>
        <p:spPr>
          <a:xfrm>
            <a:off x="7515609" y="467487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3963161" y="3818382"/>
            <a:ext cx="0" cy="850900"/>
          </a:xfrm>
          <a:custGeom>
            <a:avLst/>
            <a:gdLst/>
            <a:ahLst/>
            <a:cxnLst/>
            <a:rect l="l" t="t" r="r" b="b"/>
            <a:pathLst>
              <a:path h="850900">
                <a:moveTo>
                  <a:pt x="0" y="0"/>
                </a:moveTo>
                <a:lnTo>
                  <a:pt x="0" y="85090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3925065" y="465658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7840218" y="3861065"/>
            <a:ext cx="0" cy="800735"/>
          </a:xfrm>
          <a:custGeom>
            <a:avLst/>
            <a:gdLst/>
            <a:ahLst/>
            <a:cxnLst/>
            <a:rect l="l" t="t" r="r" b="b"/>
            <a:pathLst>
              <a:path h="800735">
                <a:moveTo>
                  <a:pt x="0" y="0"/>
                </a:moveTo>
                <a:lnTo>
                  <a:pt x="0" y="800608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7802121" y="464896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2053082" y="3861053"/>
            <a:ext cx="5787390" cy="0"/>
          </a:xfrm>
          <a:custGeom>
            <a:avLst/>
            <a:gdLst/>
            <a:ahLst/>
            <a:cxnLst/>
            <a:rect l="l" t="t" r="r" b="b"/>
            <a:pathLst>
              <a:path w="5787390">
                <a:moveTo>
                  <a:pt x="5787136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1989579" y="38229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3938778" y="5293117"/>
            <a:ext cx="0" cy="153035"/>
          </a:xfrm>
          <a:custGeom>
            <a:avLst/>
            <a:gdLst/>
            <a:ahLst/>
            <a:cxnLst/>
            <a:rect l="l" t="t" r="r" b="b"/>
            <a:pathLst>
              <a:path h="153035">
                <a:moveTo>
                  <a:pt x="0" y="152908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3900681" y="522960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2443226" y="5446014"/>
            <a:ext cx="1496060" cy="0"/>
          </a:xfrm>
          <a:custGeom>
            <a:avLst/>
            <a:gdLst/>
            <a:ahLst/>
            <a:cxnLst/>
            <a:rect l="l" t="t" r="r" b="b"/>
            <a:pathLst>
              <a:path w="1496060">
                <a:moveTo>
                  <a:pt x="1495552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2379725" y="540791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7358126" y="5662421"/>
            <a:ext cx="482600" cy="0"/>
          </a:xfrm>
          <a:custGeom>
            <a:avLst/>
            <a:gdLst/>
            <a:ahLst/>
            <a:cxnLst/>
            <a:rect l="l" t="t" r="r" b="b"/>
            <a:pathLst>
              <a:path w="482600">
                <a:moveTo>
                  <a:pt x="482092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7294623" y="562431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7840218" y="5293105"/>
            <a:ext cx="0" cy="369570"/>
          </a:xfrm>
          <a:custGeom>
            <a:avLst/>
            <a:gdLst/>
            <a:ahLst/>
            <a:cxnLst/>
            <a:rect l="l" t="t" r="r" b="b"/>
            <a:pathLst>
              <a:path h="369570">
                <a:moveTo>
                  <a:pt x="0" y="369316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7802121" y="522960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57155" y="6393941"/>
            <a:ext cx="746760" cy="0"/>
          </a:xfrm>
          <a:custGeom>
            <a:avLst/>
            <a:gdLst/>
            <a:ahLst/>
            <a:cxnLst/>
            <a:rect l="l" t="t" r="r" b="b"/>
            <a:pathLst>
              <a:path w="746760">
                <a:moveTo>
                  <a:pt x="0" y="0"/>
                </a:moveTo>
                <a:lnTo>
                  <a:pt x="74676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791211" y="636854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799"/>
                </a:lnTo>
                <a:lnTo>
                  <a:pt x="5080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2533655" y="6369558"/>
            <a:ext cx="746760" cy="0"/>
          </a:xfrm>
          <a:custGeom>
            <a:avLst/>
            <a:gdLst/>
            <a:ahLst/>
            <a:cxnLst/>
            <a:rect l="l" t="t" r="r" b="b"/>
            <a:pathLst>
              <a:path w="746760">
                <a:moveTo>
                  <a:pt x="0" y="0"/>
                </a:moveTo>
                <a:lnTo>
                  <a:pt x="746760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3267711" y="634415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4924805" y="6369558"/>
            <a:ext cx="708660" cy="0"/>
          </a:xfrm>
          <a:custGeom>
            <a:avLst/>
            <a:gdLst/>
            <a:ahLst/>
            <a:cxnLst/>
            <a:rect l="l" t="t" r="r" b="b"/>
            <a:pathLst>
              <a:path w="708660">
                <a:moveTo>
                  <a:pt x="0" y="0"/>
                </a:moveTo>
                <a:lnTo>
                  <a:pt x="708660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5620767" y="634415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4886707" y="634415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25399"/>
                </a:lnTo>
                <a:lnTo>
                  <a:pt x="50800" y="50799"/>
                </a:lnTo>
                <a:lnTo>
                  <a:pt x="5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6992111" y="6368796"/>
            <a:ext cx="745490" cy="0"/>
          </a:xfrm>
          <a:custGeom>
            <a:avLst/>
            <a:gdLst/>
            <a:ahLst/>
            <a:cxnLst/>
            <a:rect l="l" t="t" r="r" b="b"/>
            <a:pathLst>
              <a:path w="745490">
                <a:moveTo>
                  <a:pt x="0" y="0"/>
                </a:moveTo>
                <a:lnTo>
                  <a:pt x="745236" y="0"/>
                </a:lnTo>
              </a:path>
            </a:pathLst>
          </a:custGeom>
          <a:ln w="127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7724649" y="63433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856492" y="6256020"/>
            <a:ext cx="1114425" cy="341630"/>
          </a:xfrm>
          <a:custGeom>
            <a:avLst/>
            <a:gdLst/>
            <a:ahLst/>
            <a:cxnLst/>
            <a:rect l="l" t="t" r="r" b="b"/>
            <a:pathLst>
              <a:path w="1114425" h="341629">
                <a:moveTo>
                  <a:pt x="0" y="0"/>
                </a:moveTo>
                <a:lnTo>
                  <a:pt x="1114044" y="0"/>
                </a:lnTo>
                <a:lnTo>
                  <a:pt x="1114044" y="341375"/>
                </a:lnTo>
                <a:lnTo>
                  <a:pt x="0" y="3413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 txBox="1"/>
          <p:nvPr/>
        </p:nvSpPr>
        <p:spPr>
          <a:xfrm>
            <a:off x="934921" y="6312706"/>
            <a:ext cx="4248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říze</a:t>
            </a:r>
            <a:r>
              <a:rPr sz="1200" b="1" spc="-5" dirty="0">
                <a:latin typeface="Arial"/>
                <a:cs typeface="Arial"/>
              </a:rPr>
              <a:t>ní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400046" y="6256020"/>
            <a:ext cx="1114425" cy="341630"/>
          </a:xfrm>
          <a:custGeom>
            <a:avLst/>
            <a:gdLst/>
            <a:ahLst/>
            <a:cxnLst/>
            <a:rect l="l" t="t" r="r" b="b"/>
            <a:pathLst>
              <a:path w="1114425" h="341629">
                <a:moveTo>
                  <a:pt x="0" y="0"/>
                </a:moveTo>
                <a:lnTo>
                  <a:pt x="1114044" y="0"/>
                </a:lnTo>
                <a:lnTo>
                  <a:pt x="1114044" y="341375"/>
                </a:lnTo>
                <a:lnTo>
                  <a:pt x="0" y="3413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 txBox="1"/>
          <p:nvPr/>
        </p:nvSpPr>
        <p:spPr>
          <a:xfrm>
            <a:off x="3479030" y="6312706"/>
            <a:ext cx="8407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k</a:t>
            </a:r>
            <a:r>
              <a:rPr sz="1200" b="1" spc="-5" dirty="0">
                <a:latin typeface="Arial"/>
                <a:cs typeface="Arial"/>
              </a:rPr>
              <a:t>oo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ce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710434" y="6236208"/>
            <a:ext cx="1115695" cy="341630"/>
          </a:xfrm>
          <a:custGeom>
            <a:avLst/>
            <a:gdLst/>
            <a:ahLst/>
            <a:cxnLst/>
            <a:rect l="l" t="t" r="r" b="b"/>
            <a:pathLst>
              <a:path w="1115695" h="341629">
                <a:moveTo>
                  <a:pt x="0" y="0"/>
                </a:moveTo>
                <a:lnTo>
                  <a:pt x="1115568" y="0"/>
                </a:lnTo>
                <a:lnTo>
                  <a:pt x="1115568" y="341375"/>
                </a:lnTo>
                <a:lnTo>
                  <a:pt x="0" y="3413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 txBox="1"/>
          <p:nvPr/>
        </p:nvSpPr>
        <p:spPr>
          <a:xfrm>
            <a:off x="5789922" y="6293056"/>
            <a:ext cx="84010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či</a:t>
            </a:r>
            <a:r>
              <a:rPr sz="1200" b="1" spc="-5" dirty="0">
                <a:latin typeface="Arial"/>
                <a:cs typeface="Arial"/>
              </a:rPr>
              <a:t>nno</a:t>
            </a:r>
            <a:r>
              <a:rPr sz="1200" b="1" dirty="0">
                <a:latin typeface="Arial"/>
                <a:cs typeface="Arial"/>
              </a:rPr>
              <a:t>st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7764783" y="6236208"/>
            <a:ext cx="1114425" cy="341630"/>
          </a:xfrm>
          <a:custGeom>
            <a:avLst/>
            <a:gdLst/>
            <a:ahLst/>
            <a:cxnLst/>
            <a:rect l="l" t="t" r="r" b="b"/>
            <a:pathLst>
              <a:path w="1114425" h="341629">
                <a:moveTo>
                  <a:pt x="0" y="0"/>
                </a:moveTo>
                <a:lnTo>
                  <a:pt x="1114044" y="0"/>
                </a:lnTo>
                <a:lnTo>
                  <a:pt x="1114044" y="341375"/>
                </a:lnTo>
                <a:lnTo>
                  <a:pt x="0" y="3413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 txBox="1"/>
          <p:nvPr/>
        </p:nvSpPr>
        <p:spPr>
          <a:xfrm>
            <a:off x="6979411" y="6293056"/>
            <a:ext cx="1498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76300" algn="l"/>
              </a:tabLst>
            </a:pPr>
            <a:r>
              <a:rPr sz="1200" b="1" spc="-3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 	</a:t>
            </a:r>
            <a:r>
              <a:rPr sz="1200" b="1" spc="-5" dirty="0">
                <a:latin typeface="Arial"/>
                <a:cs typeface="Arial"/>
              </a:rPr>
              <a:t>podpo</a:t>
            </a:r>
            <a:r>
              <a:rPr sz="1200" b="1" dirty="0">
                <a:latin typeface="Arial"/>
                <a:cs typeface="Arial"/>
              </a:rPr>
              <a:t>ra</a:t>
            </a:r>
            <a:endParaRPr sz="1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6934" y="1488186"/>
            <a:ext cx="2359660" cy="1257300"/>
          </a:xfrm>
          <a:custGeom>
            <a:avLst/>
            <a:gdLst/>
            <a:ahLst/>
            <a:cxnLst/>
            <a:rect l="l" t="t" r="r" b="b"/>
            <a:pathLst>
              <a:path w="2359659" h="1257300">
                <a:moveTo>
                  <a:pt x="0" y="0"/>
                </a:moveTo>
                <a:lnTo>
                  <a:pt x="2359152" y="0"/>
                </a:lnTo>
                <a:lnTo>
                  <a:pt x="2359152" y="1257300"/>
                </a:lnTo>
                <a:lnTo>
                  <a:pt x="0" y="12573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186934" y="1488186"/>
            <a:ext cx="2359660" cy="1257300"/>
          </a:xfrm>
          <a:custGeom>
            <a:avLst/>
            <a:gdLst/>
            <a:ahLst/>
            <a:cxnLst/>
            <a:rect l="l" t="t" r="r" b="b"/>
            <a:pathLst>
              <a:path w="2359659" h="1257300">
                <a:moveTo>
                  <a:pt x="0" y="0"/>
                </a:moveTo>
                <a:lnTo>
                  <a:pt x="2359152" y="0"/>
                </a:lnTo>
                <a:lnTo>
                  <a:pt x="2359152" y="1257300"/>
                </a:lnTo>
                <a:lnTo>
                  <a:pt x="0" y="125730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5278372" y="3891546"/>
            <a:ext cx="2895601" cy="2243455"/>
          </a:xfrm>
          <a:custGeom>
            <a:avLst/>
            <a:gdLst/>
            <a:ahLst/>
            <a:cxnLst/>
            <a:rect l="l" t="t" r="r" b="b"/>
            <a:pathLst>
              <a:path w="2895600" h="2243454">
                <a:moveTo>
                  <a:pt x="0" y="0"/>
                </a:moveTo>
                <a:lnTo>
                  <a:pt x="2895600" y="0"/>
                </a:lnTo>
                <a:lnTo>
                  <a:pt x="2895600" y="2243328"/>
                </a:lnTo>
                <a:lnTo>
                  <a:pt x="0" y="224332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5278372" y="3891546"/>
            <a:ext cx="2895601" cy="2243455"/>
          </a:xfrm>
          <a:custGeom>
            <a:avLst/>
            <a:gdLst/>
            <a:ahLst/>
            <a:cxnLst/>
            <a:rect l="l" t="t" r="r" b="b"/>
            <a:pathLst>
              <a:path w="2895600" h="2243454">
                <a:moveTo>
                  <a:pt x="0" y="0"/>
                </a:moveTo>
                <a:lnTo>
                  <a:pt x="2895600" y="0"/>
                </a:lnTo>
                <a:lnTo>
                  <a:pt x="2895600" y="2243328"/>
                </a:lnTo>
                <a:lnTo>
                  <a:pt x="0" y="2243328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176271" y="3813809"/>
            <a:ext cx="2894330" cy="2252980"/>
          </a:xfrm>
          <a:custGeom>
            <a:avLst/>
            <a:gdLst/>
            <a:ahLst/>
            <a:cxnLst/>
            <a:rect l="l" t="t" r="r" b="b"/>
            <a:pathLst>
              <a:path w="2894329" h="2252979">
                <a:moveTo>
                  <a:pt x="0" y="0"/>
                </a:moveTo>
                <a:lnTo>
                  <a:pt x="2894076" y="0"/>
                </a:lnTo>
                <a:lnTo>
                  <a:pt x="2894076" y="2252472"/>
                </a:lnTo>
                <a:lnTo>
                  <a:pt x="0" y="225247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176271" y="3813809"/>
            <a:ext cx="2894330" cy="2252980"/>
          </a:xfrm>
          <a:custGeom>
            <a:avLst/>
            <a:gdLst/>
            <a:ahLst/>
            <a:cxnLst/>
            <a:rect l="l" t="t" r="r" b="b"/>
            <a:pathLst>
              <a:path w="2894329" h="2252979">
                <a:moveTo>
                  <a:pt x="0" y="0"/>
                </a:moveTo>
                <a:lnTo>
                  <a:pt x="2894076" y="0"/>
                </a:lnTo>
                <a:lnTo>
                  <a:pt x="2894076" y="2252472"/>
                </a:lnTo>
                <a:lnTo>
                  <a:pt x="0" y="225247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372625" y="3722382"/>
            <a:ext cx="4124325" cy="2272665"/>
          </a:xfrm>
          <a:custGeom>
            <a:avLst/>
            <a:gdLst/>
            <a:ahLst/>
            <a:cxnLst/>
            <a:rect l="l" t="t" r="r" b="b"/>
            <a:pathLst>
              <a:path w="4124325" h="2272665">
                <a:moveTo>
                  <a:pt x="0" y="0"/>
                </a:moveTo>
                <a:lnTo>
                  <a:pt x="4123944" y="0"/>
                </a:lnTo>
                <a:lnTo>
                  <a:pt x="4123944" y="2272283"/>
                </a:lnTo>
                <a:lnTo>
                  <a:pt x="0" y="2272283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372625" y="3722382"/>
            <a:ext cx="4124325" cy="2272665"/>
          </a:xfrm>
          <a:custGeom>
            <a:avLst/>
            <a:gdLst/>
            <a:ahLst/>
            <a:cxnLst/>
            <a:rect l="l" t="t" r="r" b="b"/>
            <a:pathLst>
              <a:path w="4124325" h="2272665">
                <a:moveTo>
                  <a:pt x="0" y="0"/>
                </a:moveTo>
                <a:lnTo>
                  <a:pt x="4123944" y="0"/>
                </a:lnTo>
                <a:lnTo>
                  <a:pt x="4123944" y="2272283"/>
                </a:lnTo>
                <a:lnTo>
                  <a:pt x="0" y="2272283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1129283" y="4436364"/>
            <a:ext cx="1714500" cy="685800"/>
          </a:xfrm>
          <a:custGeom>
            <a:avLst/>
            <a:gdLst/>
            <a:ahLst/>
            <a:cxnLst/>
            <a:rect l="l" t="t" r="r" b="b"/>
            <a:pathLst>
              <a:path w="1714500" h="685800">
                <a:moveTo>
                  <a:pt x="0" y="0"/>
                </a:moveTo>
                <a:lnTo>
                  <a:pt x="1714500" y="0"/>
                </a:lnTo>
                <a:lnTo>
                  <a:pt x="17145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1129283" y="4436364"/>
            <a:ext cx="1714500" cy="685800"/>
          </a:xfrm>
          <a:custGeom>
            <a:avLst/>
            <a:gdLst/>
            <a:ahLst/>
            <a:cxnLst/>
            <a:rect l="l" t="t" r="r" b="b"/>
            <a:pathLst>
              <a:path w="1714500" h="685800">
                <a:moveTo>
                  <a:pt x="0" y="0"/>
                </a:moveTo>
                <a:lnTo>
                  <a:pt x="1714500" y="0"/>
                </a:lnTo>
                <a:lnTo>
                  <a:pt x="17145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238332" y="4494418"/>
            <a:ext cx="1496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9055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zv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nuté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Spo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eč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é ope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ač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í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cent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um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O</a:t>
            </a:r>
          </a:p>
        </p:txBody>
      </p:sp>
      <p:sp>
        <p:nvSpPr>
          <p:cNvPr id="13" name="object 13"/>
          <p:cNvSpPr/>
          <p:nvPr/>
        </p:nvSpPr>
        <p:spPr>
          <a:xfrm>
            <a:off x="5060441" y="3722382"/>
            <a:ext cx="2894330" cy="2272665"/>
          </a:xfrm>
          <a:custGeom>
            <a:avLst/>
            <a:gdLst/>
            <a:ahLst/>
            <a:cxnLst/>
            <a:rect l="l" t="t" r="r" b="b"/>
            <a:pathLst>
              <a:path w="2894329" h="2272665">
                <a:moveTo>
                  <a:pt x="0" y="0"/>
                </a:moveTo>
                <a:lnTo>
                  <a:pt x="2894075" y="0"/>
                </a:lnTo>
                <a:lnTo>
                  <a:pt x="2894075" y="2272283"/>
                </a:lnTo>
                <a:lnTo>
                  <a:pt x="0" y="227228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5060441" y="3722382"/>
            <a:ext cx="2894330" cy="2272665"/>
          </a:xfrm>
          <a:custGeom>
            <a:avLst/>
            <a:gdLst/>
            <a:ahLst/>
            <a:cxnLst/>
            <a:rect l="l" t="t" r="r" b="b"/>
            <a:pathLst>
              <a:path w="2894329" h="2272665">
                <a:moveTo>
                  <a:pt x="0" y="0"/>
                </a:moveTo>
                <a:lnTo>
                  <a:pt x="2894075" y="0"/>
                </a:lnTo>
                <a:lnTo>
                  <a:pt x="2894075" y="2272283"/>
                </a:lnTo>
                <a:lnTo>
                  <a:pt x="0" y="2272283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661422" y="3137924"/>
            <a:ext cx="1118870" cy="757555"/>
          </a:xfrm>
          <a:custGeom>
            <a:avLst/>
            <a:gdLst/>
            <a:ahLst/>
            <a:cxnLst/>
            <a:rect l="l" t="t" r="r" b="b"/>
            <a:pathLst>
              <a:path w="1118870" h="757554">
                <a:moveTo>
                  <a:pt x="0" y="0"/>
                </a:moveTo>
                <a:lnTo>
                  <a:pt x="1118616" y="0"/>
                </a:lnTo>
                <a:lnTo>
                  <a:pt x="1118616" y="757427"/>
                </a:lnTo>
                <a:lnTo>
                  <a:pt x="0" y="757427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661422" y="3137924"/>
            <a:ext cx="1118870" cy="757555"/>
          </a:xfrm>
          <a:custGeom>
            <a:avLst/>
            <a:gdLst/>
            <a:ahLst/>
            <a:cxnLst/>
            <a:rect l="l" t="t" r="r" b="b"/>
            <a:pathLst>
              <a:path w="1118870" h="757554">
                <a:moveTo>
                  <a:pt x="0" y="0"/>
                </a:moveTo>
                <a:lnTo>
                  <a:pt x="1118616" y="0"/>
                </a:lnTo>
                <a:lnTo>
                  <a:pt x="1118616" y="757427"/>
                </a:lnTo>
                <a:lnTo>
                  <a:pt x="0" y="75742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764487" y="3195850"/>
            <a:ext cx="913130" cy="417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3985">
              <a:lnSpc>
                <a:spcPct val="113300"/>
              </a:lnSpc>
            </a:pPr>
            <a:r>
              <a:rPr sz="1200" b="1" spc="-5" dirty="0">
                <a:latin typeface="Arial"/>
                <a:cs typeface="Arial"/>
              </a:rPr>
              <a:t>Ú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ře</a:t>
            </a:r>
            <a:r>
              <a:rPr sz="1200" b="1" spc="-5" dirty="0">
                <a:latin typeface="Arial"/>
                <a:cs typeface="Arial"/>
              </a:rPr>
              <a:t>dní </a:t>
            </a:r>
            <a:r>
              <a:rPr sz="1200" b="1" dirty="0">
                <a:latin typeface="Arial"/>
                <a:cs typeface="Arial"/>
              </a:rPr>
              <a:t>kriz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ý</a:t>
            </a:r>
            <a:r>
              <a:rPr sz="1200" b="1" spc="5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š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áb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24917" y="1955292"/>
            <a:ext cx="1268095" cy="647700"/>
          </a:xfrm>
          <a:custGeom>
            <a:avLst/>
            <a:gdLst/>
            <a:ahLst/>
            <a:cxnLst/>
            <a:rect l="l" t="t" r="r" b="b"/>
            <a:pathLst>
              <a:path w="1268095" h="647700">
                <a:moveTo>
                  <a:pt x="0" y="0"/>
                </a:moveTo>
                <a:lnTo>
                  <a:pt x="1267967" y="0"/>
                </a:lnTo>
                <a:lnTo>
                  <a:pt x="1267967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9"/>
          <p:cNvSpPr/>
          <p:nvPr/>
        </p:nvSpPr>
        <p:spPr>
          <a:xfrm>
            <a:off x="2724917" y="1955292"/>
            <a:ext cx="1268095" cy="647700"/>
          </a:xfrm>
          <a:custGeom>
            <a:avLst/>
            <a:gdLst/>
            <a:ahLst/>
            <a:cxnLst/>
            <a:rect l="l" t="t" r="r" b="b"/>
            <a:pathLst>
              <a:path w="1268095" h="647700">
                <a:moveTo>
                  <a:pt x="0" y="0"/>
                </a:moveTo>
                <a:lnTo>
                  <a:pt x="1267967" y="0"/>
                </a:lnTo>
                <a:lnTo>
                  <a:pt x="1267967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2883904" y="2013155"/>
            <a:ext cx="95059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890" marR="5080" indent="-12382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Be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pečnost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í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ada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státu</a:t>
            </a:r>
          </a:p>
        </p:txBody>
      </p:sp>
      <p:sp>
        <p:nvSpPr>
          <p:cNvPr id="21" name="object 21"/>
          <p:cNvSpPr/>
          <p:nvPr/>
        </p:nvSpPr>
        <p:spPr>
          <a:xfrm>
            <a:off x="3946402" y="1611633"/>
            <a:ext cx="1537970" cy="612775"/>
          </a:xfrm>
          <a:custGeom>
            <a:avLst/>
            <a:gdLst/>
            <a:ahLst/>
            <a:cxnLst/>
            <a:rect l="l" t="t" r="r" b="b"/>
            <a:pathLst>
              <a:path w="1537970" h="612775">
                <a:moveTo>
                  <a:pt x="0" y="0"/>
                </a:moveTo>
                <a:lnTo>
                  <a:pt x="1537715" y="0"/>
                </a:lnTo>
                <a:lnTo>
                  <a:pt x="1537715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object 22"/>
          <p:cNvSpPr/>
          <p:nvPr/>
        </p:nvSpPr>
        <p:spPr>
          <a:xfrm>
            <a:off x="3946402" y="1611633"/>
            <a:ext cx="1537970" cy="612775"/>
          </a:xfrm>
          <a:custGeom>
            <a:avLst/>
            <a:gdLst/>
            <a:ahLst/>
            <a:cxnLst/>
            <a:rect l="l" t="t" r="r" b="b"/>
            <a:pathLst>
              <a:path w="1537970" h="612775">
                <a:moveTo>
                  <a:pt x="0" y="0"/>
                </a:moveTo>
                <a:lnTo>
                  <a:pt x="1537715" y="0"/>
                </a:lnTo>
                <a:lnTo>
                  <a:pt x="1537715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4496655" y="1851548"/>
            <a:ext cx="4330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Vlá</a:t>
            </a:r>
            <a:r>
              <a:rPr sz="1200" b="1" spc="-5" dirty="0">
                <a:latin typeface="Arial"/>
                <a:cs typeface="Arial"/>
              </a:rPr>
              <a:t>da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39068" y="1337311"/>
            <a:ext cx="1191895" cy="369332"/>
          </a:xfrm>
          <a:prstGeom prst="rect">
            <a:avLst/>
          </a:prstGeom>
          <a:solidFill>
            <a:srgbClr val="FF00FF"/>
          </a:solidFill>
          <a:ln w="2895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3204" marR="232410" indent="-1905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rezi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nt </a:t>
            </a: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-5" dirty="0">
                <a:latin typeface="Arial"/>
                <a:cs typeface="Arial"/>
              </a:rPr>
              <a:t>pub</a:t>
            </a:r>
            <a:r>
              <a:rPr sz="1200" b="1" dirty="0">
                <a:latin typeface="Arial"/>
                <a:cs typeface="Arial"/>
              </a:rPr>
              <a:t>li</a:t>
            </a:r>
            <a:r>
              <a:rPr sz="1200" b="1" spc="5" dirty="0">
                <a:latin typeface="Arial"/>
                <a:cs typeface="Arial"/>
              </a:rPr>
              <a:t>k</a:t>
            </a:r>
            <a:r>
              <a:rPr sz="1200" b="1" dirty="0">
                <a:latin typeface="Arial"/>
                <a:cs typeface="Arial"/>
              </a:rPr>
              <a:t>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06261" y="840486"/>
            <a:ext cx="1270000" cy="184666"/>
          </a:xfrm>
          <a:prstGeom prst="rect">
            <a:avLst/>
          </a:prstGeom>
          <a:solidFill>
            <a:srgbClr val="00FFFF"/>
          </a:solidFill>
          <a:ln w="2895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7114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Pa</a:t>
            </a:r>
            <a:r>
              <a:rPr sz="1200" spc="-5" dirty="0">
                <a:latin typeface="Arial"/>
                <a:cs typeface="Arial"/>
              </a:rPr>
              <a:t>rl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t</a:t>
            </a:r>
          </a:p>
        </p:txBody>
      </p:sp>
      <p:sp>
        <p:nvSpPr>
          <p:cNvPr id="26" name="object 26"/>
          <p:cNvSpPr/>
          <p:nvPr/>
        </p:nvSpPr>
        <p:spPr>
          <a:xfrm>
            <a:off x="6341364" y="4136135"/>
            <a:ext cx="1460500" cy="563880"/>
          </a:xfrm>
          <a:custGeom>
            <a:avLst/>
            <a:gdLst/>
            <a:ahLst/>
            <a:cxnLst/>
            <a:rect l="l" t="t" r="r" b="b"/>
            <a:pathLst>
              <a:path w="1460500" h="563879">
                <a:moveTo>
                  <a:pt x="0" y="0"/>
                </a:moveTo>
                <a:lnTo>
                  <a:pt x="1459991" y="0"/>
                </a:lnTo>
                <a:lnTo>
                  <a:pt x="1459991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7"/>
          <p:cNvSpPr/>
          <p:nvPr/>
        </p:nvSpPr>
        <p:spPr>
          <a:xfrm>
            <a:off x="6341364" y="4136135"/>
            <a:ext cx="1460500" cy="563880"/>
          </a:xfrm>
          <a:custGeom>
            <a:avLst/>
            <a:gdLst/>
            <a:ahLst/>
            <a:cxnLst/>
            <a:rect l="l" t="t" r="r" b="b"/>
            <a:pathLst>
              <a:path w="1460500" h="563879">
                <a:moveTo>
                  <a:pt x="0" y="0"/>
                </a:moveTo>
                <a:lnTo>
                  <a:pt x="1459991" y="0"/>
                </a:lnTo>
                <a:lnTo>
                  <a:pt x="1459991" y="563880"/>
                </a:lnTo>
                <a:lnTo>
                  <a:pt x="0" y="5638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6423129" y="4192793"/>
            <a:ext cx="12954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K</a:t>
            </a:r>
            <a:r>
              <a:rPr sz="1200" b="1" dirty="0">
                <a:latin typeface="Arial"/>
                <a:cs typeface="Arial"/>
              </a:rPr>
              <a:t>riz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ý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š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áb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Ú</a:t>
            </a:r>
            <a:r>
              <a:rPr sz="1200" b="1" dirty="0">
                <a:latin typeface="Arial"/>
                <a:cs typeface="Arial"/>
              </a:rPr>
              <a:t>SÚ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405628" y="4893564"/>
            <a:ext cx="1330960" cy="462280"/>
          </a:xfrm>
          <a:custGeom>
            <a:avLst/>
            <a:gdLst/>
            <a:ahLst/>
            <a:cxnLst/>
            <a:rect l="l" t="t" r="r" b="b"/>
            <a:pathLst>
              <a:path w="1330959" h="462279">
                <a:moveTo>
                  <a:pt x="0" y="0"/>
                </a:moveTo>
                <a:lnTo>
                  <a:pt x="1330452" y="0"/>
                </a:lnTo>
                <a:lnTo>
                  <a:pt x="1330452" y="461772"/>
                </a:lnTo>
                <a:lnTo>
                  <a:pt x="0" y="4617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object 30"/>
          <p:cNvSpPr/>
          <p:nvPr/>
        </p:nvSpPr>
        <p:spPr>
          <a:xfrm>
            <a:off x="5405628" y="4893564"/>
            <a:ext cx="1330960" cy="462280"/>
          </a:xfrm>
          <a:custGeom>
            <a:avLst/>
            <a:gdLst/>
            <a:ahLst/>
            <a:cxnLst/>
            <a:rect l="l" t="t" r="r" b="b"/>
            <a:pathLst>
              <a:path w="1330959" h="462279">
                <a:moveTo>
                  <a:pt x="0" y="0"/>
                </a:moveTo>
                <a:lnTo>
                  <a:pt x="1330452" y="0"/>
                </a:lnTo>
                <a:lnTo>
                  <a:pt x="1330452" y="461772"/>
                </a:lnTo>
                <a:lnTo>
                  <a:pt x="0" y="46177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 txBox="1"/>
          <p:nvPr/>
        </p:nvSpPr>
        <p:spPr>
          <a:xfrm>
            <a:off x="5717487" y="4951619"/>
            <a:ext cx="7061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op</a:t>
            </a:r>
            <a:r>
              <a:rPr sz="1200" b="1" dirty="0">
                <a:latin typeface="Arial"/>
                <a:cs typeface="Arial"/>
              </a:rPr>
              <a:t>erač</a:t>
            </a:r>
            <a:r>
              <a:rPr sz="1200" b="1" spc="-5" dirty="0">
                <a:latin typeface="Arial"/>
                <a:cs typeface="Arial"/>
              </a:rPr>
              <a:t>ní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ře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isko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380488" y="3842765"/>
            <a:ext cx="1062355" cy="349250"/>
          </a:xfrm>
          <a:custGeom>
            <a:avLst/>
            <a:gdLst/>
            <a:ahLst/>
            <a:cxnLst/>
            <a:rect l="l" t="t" r="r" b="b"/>
            <a:pathLst>
              <a:path w="1062354" h="349250">
                <a:moveTo>
                  <a:pt x="0" y="0"/>
                </a:moveTo>
                <a:lnTo>
                  <a:pt x="1062227" y="0"/>
                </a:lnTo>
                <a:lnTo>
                  <a:pt x="1062227" y="348995"/>
                </a:lnTo>
                <a:lnTo>
                  <a:pt x="0" y="34899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5380488" y="3842765"/>
            <a:ext cx="1062355" cy="349250"/>
          </a:xfrm>
          <a:custGeom>
            <a:avLst/>
            <a:gdLst/>
            <a:ahLst/>
            <a:cxnLst/>
            <a:rect l="l" t="t" r="r" b="b"/>
            <a:pathLst>
              <a:path w="1062354" h="349250">
                <a:moveTo>
                  <a:pt x="0" y="0"/>
                </a:moveTo>
                <a:lnTo>
                  <a:pt x="1062227" y="0"/>
                </a:lnTo>
                <a:lnTo>
                  <a:pt x="1062227" y="348995"/>
                </a:lnTo>
                <a:lnTo>
                  <a:pt x="0" y="348995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5642889" y="3899106"/>
            <a:ext cx="53467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mi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is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749492" y="1090262"/>
            <a:ext cx="1109980" cy="478155"/>
          </a:xfrm>
          <a:custGeom>
            <a:avLst/>
            <a:gdLst/>
            <a:ahLst/>
            <a:cxnLst/>
            <a:rect l="l" t="t" r="r" b="b"/>
            <a:pathLst>
              <a:path w="1109979" h="478155">
                <a:moveTo>
                  <a:pt x="0" y="477862"/>
                </a:moveTo>
                <a:lnTo>
                  <a:pt x="1109789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5837568" y="1071943"/>
            <a:ext cx="57150" cy="46990"/>
          </a:xfrm>
          <a:custGeom>
            <a:avLst/>
            <a:gdLst/>
            <a:ahLst/>
            <a:cxnLst/>
            <a:rect l="l" t="t" r="r" b="b"/>
            <a:pathLst>
              <a:path w="57150" h="46990">
                <a:moveTo>
                  <a:pt x="0" y="0"/>
                </a:moveTo>
                <a:lnTo>
                  <a:pt x="20091" y="46659"/>
                </a:lnTo>
                <a:lnTo>
                  <a:pt x="56705" y="32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4714495" y="1539763"/>
            <a:ext cx="57150" cy="46990"/>
          </a:xfrm>
          <a:custGeom>
            <a:avLst/>
            <a:gdLst/>
            <a:ahLst/>
            <a:cxnLst/>
            <a:rect l="l" t="t" r="r" b="b"/>
            <a:pathLst>
              <a:path w="57150" h="46990">
                <a:moveTo>
                  <a:pt x="36614" y="0"/>
                </a:moveTo>
                <a:lnTo>
                  <a:pt x="0" y="43421"/>
                </a:lnTo>
                <a:lnTo>
                  <a:pt x="56705" y="46659"/>
                </a:lnTo>
                <a:lnTo>
                  <a:pt x="3661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2880852" y="1583554"/>
            <a:ext cx="1016000" cy="323215"/>
          </a:xfrm>
          <a:custGeom>
            <a:avLst/>
            <a:gdLst/>
            <a:ahLst/>
            <a:cxnLst/>
            <a:rect l="l" t="t" r="r" b="b"/>
            <a:pathLst>
              <a:path w="1016000" h="323214">
                <a:moveTo>
                  <a:pt x="1016012" y="322986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2844544" y="1563204"/>
            <a:ext cx="56515" cy="48895"/>
          </a:xfrm>
          <a:custGeom>
            <a:avLst/>
            <a:gdLst/>
            <a:ahLst/>
            <a:cxnLst/>
            <a:rect l="l" t="t" r="r" b="b"/>
            <a:pathLst>
              <a:path w="56514" h="48894">
                <a:moveTo>
                  <a:pt x="56108" y="0"/>
                </a:moveTo>
                <a:lnTo>
                  <a:pt x="0" y="8813"/>
                </a:lnTo>
                <a:lnTo>
                  <a:pt x="40716" y="48412"/>
                </a:lnTo>
                <a:lnTo>
                  <a:pt x="56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3877066" y="1878489"/>
            <a:ext cx="56515" cy="48895"/>
          </a:xfrm>
          <a:custGeom>
            <a:avLst/>
            <a:gdLst/>
            <a:ahLst/>
            <a:cxnLst/>
            <a:rect l="l" t="t" r="r" b="b"/>
            <a:pathLst>
              <a:path w="56514" h="48894">
                <a:moveTo>
                  <a:pt x="15392" y="0"/>
                </a:moveTo>
                <a:lnTo>
                  <a:pt x="0" y="48412"/>
                </a:lnTo>
                <a:lnTo>
                  <a:pt x="56108" y="39598"/>
                </a:lnTo>
                <a:lnTo>
                  <a:pt x="153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4292350" y="4434078"/>
            <a:ext cx="2011680" cy="0"/>
          </a:xfrm>
          <a:custGeom>
            <a:avLst/>
            <a:gdLst/>
            <a:ahLst/>
            <a:cxnLst/>
            <a:rect l="l" t="t" r="r" b="b"/>
            <a:pathLst>
              <a:path w="2011679">
                <a:moveTo>
                  <a:pt x="0" y="0"/>
                </a:moveTo>
                <a:lnTo>
                  <a:pt x="2011629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/>
          <p:nvPr/>
        </p:nvSpPr>
        <p:spPr>
          <a:xfrm>
            <a:off x="6291273" y="440867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" name="object 43"/>
          <p:cNvSpPr/>
          <p:nvPr/>
        </p:nvSpPr>
        <p:spPr>
          <a:xfrm>
            <a:off x="4254247" y="440867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25399"/>
                </a:lnTo>
                <a:lnTo>
                  <a:pt x="50800" y="50799"/>
                </a:lnTo>
                <a:lnTo>
                  <a:pt x="5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/>
          <p:nvPr/>
        </p:nvSpPr>
        <p:spPr>
          <a:xfrm>
            <a:off x="495300" y="5228856"/>
            <a:ext cx="1614170" cy="635635"/>
          </a:xfrm>
          <a:custGeom>
            <a:avLst/>
            <a:gdLst/>
            <a:ahLst/>
            <a:cxnLst/>
            <a:rect l="l" t="t" r="r" b="b"/>
            <a:pathLst>
              <a:path w="1614170" h="635635">
                <a:moveTo>
                  <a:pt x="0" y="0"/>
                </a:moveTo>
                <a:lnTo>
                  <a:pt x="1613915" y="0"/>
                </a:lnTo>
                <a:lnTo>
                  <a:pt x="1613915" y="635507"/>
                </a:lnTo>
                <a:lnTo>
                  <a:pt x="0" y="635507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5" name="object 45"/>
          <p:cNvSpPr txBox="1"/>
          <p:nvPr/>
        </p:nvSpPr>
        <p:spPr>
          <a:xfrm>
            <a:off x="841507" y="5286581"/>
            <a:ext cx="92201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645" marR="5080" indent="-19558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is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o </a:t>
            </a:r>
            <a:r>
              <a:rPr sz="1200" b="1" spc="-5" dirty="0">
                <a:latin typeface="Arial"/>
                <a:cs typeface="Arial"/>
              </a:rPr>
              <a:t>ob</a:t>
            </a:r>
            <a:r>
              <a:rPr sz="1200" b="1" dirty="0">
                <a:latin typeface="Arial"/>
                <a:cs typeface="Arial"/>
              </a:rPr>
              <a:t>ra</a:t>
            </a:r>
            <a:r>
              <a:rPr sz="1200" b="1" spc="-5" dirty="0">
                <a:latin typeface="Arial"/>
                <a:cs typeface="Arial"/>
              </a:rPr>
              <a:t>ny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6351" y="5652341"/>
            <a:ext cx="11322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če</a:t>
            </a:r>
            <a:r>
              <a:rPr sz="1200" b="1" spc="-5" dirty="0">
                <a:latin typeface="Arial"/>
                <a:cs typeface="Arial"/>
              </a:rPr>
              <a:t>tn</a:t>
            </a:r>
            <a:r>
              <a:rPr sz="1200" b="1" dirty="0">
                <a:latin typeface="Arial"/>
                <a:cs typeface="Arial"/>
              </a:rPr>
              <a:t>ě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GŠ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Č</a:t>
            </a:r>
            <a:r>
              <a:rPr sz="1200" b="1" dirty="0">
                <a:latin typeface="Arial"/>
                <a:cs typeface="Arial"/>
              </a:rPr>
              <a:t>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571744" y="1601724"/>
            <a:ext cx="1332230" cy="342900"/>
          </a:xfrm>
          <a:custGeom>
            <a:avLst/>
            <a:gdLst/>
            <a:ahLst/>
            <a:cxnLst/>
            <a:rect l="l" t="t" r="r" b="b"/>
            <a:pathLst>
              <a:path w="1332229" h="342900">
                <a:moveTo>
                  <a:pt x="0" y="0"/>
                </a:moveTo>
                <a:lnTo>
                  <a:pt x="1331976" y="0"/>
                </a:lnTo>
                <a:lnTo>
                  <a:pt x="1331976" y="342900"/>
                </a:lnTo>
                <a:lnTo>
                  <a:pt x="0" y="3429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8" name="object 48"/>
          <p:cNvSpPr txBox="1"/>
          <p:nvPr/>
        </p:nvSpPr>
        <p:spPr>
          <a:xfrm>
            <a:off x="5838588" y="1659143"/>
            <a:ext cx="8020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Ú</a:t>
            </a:r>
            <a:r>
              <a:rPr sz="1200" b="1" dirty="0">
                <a:latin typeface="Arial"/>
                <a:cs typeface="Arial"/>
              </a:rPr>
              <a:t>řad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5" dirty="0">
                <a:latin typeface="Arial"/>
                <a:cs typeface="Arial"/>
              </a:rPr>
              <a:t>á</a:t>
            </a:r>
            <a:r>
              <a:rPr sz="1200" b="1" spc="-5" dirty="0">
                <a:latin typeface="Arial"/>
                <a:cs typeface="Arial"/>
              </a:rPr>
              <a:t>dy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5696712" y="1840992"/>
            <a:ext cx="1597660" cy="685800"/>
          </a:xfrm>
          <a:custGeom>
            <a:avLst/>
            <a:gdLst/>
            <a:ahLst/>
            <a:cxnLst/>
            <a:rect l="l" t="t" r="r" b="b"/>
            <a:pathLst>
              <a:path w="1597659" h="685800">
                <a:moveTo>
                  <a:pt x="0" y="0"/>
                </a:moveTo>
                <a:lnTo>
                  <a:pt x="1597152" y="0"/>
                </a:lnTo>
                <a:lnTo>
                  <a:pt x="1597152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5696712" y="1840992"/>
            <a:ext cx="1597660" cy="685800"/>
          </a:xfrm>
          <a:custGeom>
            <a:avLst/>
            <a:gdLst/>
            <a:ahLst/>
            <a:cxnLst/>
            <a:rect l="l" t="t" r="r" b="b"/>
            <a:pathLst>
              <a:path w="1597659" h="685800">
                <a:moveTo>
                  <a:pt x="0" y="0"/>
                </a:moveTo>
                <a:lnTo>
                  <a:pt x="1597152" y="0"/>
                </a:lnTo>
                <a:lnTo>
                  <a:pt x="1597152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 txBox="1"/>
          <p:nvPr/>
        </p:nvSpPr>
        <p:spPr>
          <a:xfrm>
            <a:off x="5962312" y="1898855"/>
            <a:ext cx="10629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5" dirty="0">
                <a:latin typeface="Arial"/>
                <a:cs typeface="Arial"/>
              </a:rPr>
              <a:t>dbo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ob</a:t>
            </a:r>
            <a:r>
              <a:rPr sz="1200" b="1" dirty="0">
                <a:latin typeface="Arial"/>
                <a:cs typeface="Arial"/>
              </a:rPr>
              <a:t>ra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spc="-12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,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977553" y="2106120"/>
            <a:ext cx="103378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ez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eč</a:t>
            </a:r>
            <a:r>
              <a:rPr sz="1200" b="1" spc="-5" dirty="0">
                <a:latin typeface="Arial"/>
                <a:cs typeface="Arial"/>
              </a:rPr>
              <a:t>no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869355" y="2295095"/>
            <a:ext cx="12503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sekr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iá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BR</a:t>
            </a:r>
            <a:r>
              <a:rPr sz="1200" b="1" dirty="0"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330456" y="2629354"/>
            <a:ext cx="1978660" cy="478155"/>
          </a:xfrm>
          <a:custGeom>
            <a:avLst/>
            <a:gdLst/>
            <a:ahLst/>
            <a:cxnLst/>
            <a:rect l="l" t="t" r="r" b="b"/>
            <a:pathLst>
              <a:path w="1978660" h="478155">
                <a:moveTo>
                  <a:pt x="1978139" y="0"/>
                </a:moveTo>
                <a:lnTo>
                  <a:pt x="0" y="478155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1268728" y="3067493"/>
            <a:ext cx="83185" cy="74295"/>
          </a:xfrm>
          <a:custGeom>
            <a:avLst/>
            <a:gdLst/>
            <a:ahLst/>
            <a:cxnLst/>
            <a:rect l="l" t="t" r="r" b="b"/>
            <a:pathLst>
              <a:path w="83184" h="74294">
                <a:moveTo>
                  <a:pt x="65112" y="0"/>
                </a:moveTo>
                <a:lnTo>
                  <a:pt x="0" y="54940"/>
                </a:lnTo>
                <a:lnTo>
                  <a:pt x="83019" y="74066"/>
                </a:lnTo>
                <a:lnTo>
                  <a:pt x="651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3287302" y="2595301"/>
            <a:ext cx="83185" cy="74295"/>
          </a:xfrm>
          <a:custGeom>
            <a:avLst/>
            <a:gdLst/>
            <a:ahLst/>
            <a:cxnLst/>
            <a:rect l="l" t="t" r="r" b="b"/>
            <a:pathLst>
              <a:path w="83185" h="74294">
                <a:moveTo>
                  <a:pt x="0" y="0"/>
                </a:moveTo>
                <a:lnTo>
                  <a:pt x="17894" y="74066"/>
                </a:lnTo>
                <a:lnTo>
                  <a:pt x="83007" y="1912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2287140" y="2256294"/>
            <a:ext cx="2426970" cy="1504315"/>
          </a:xfrm>
          <a:custGeom>
            <a:avLst/>
            <a:gdLst/>
            <a:ahLst/>
            <a:cxnLst/>
            <a:rect l="l" t="t" r="r" b="b"/>
            <a:pathLst>
              <a:path w="2426970" h="1504314">
                <a:moveTo>
                  <a:pt x="2426919" y="0"/>
                </a:moveTo>
                <a:lnTo>
                  <a:pt x="0" y="1503934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2254763" y="3731933"/>
            <a:ext cx="57150" cy="48895"/>
          </a:xfrm>
          <a:custGeom>
            <a:avLst/>
            <a:gdLst/>
            <a:ahLst/>
            <a:cxnLst/>
            <a:rect l="l" t="t" r="r" b="b"/>
            <a:pathLst>
              <a:path w="57150" h="48895">
                <a:moveTo>
                  <a:pt x="29794" y="0"/>
                </a:moveTo>
                <a:lnTo>
                  <a:pt x="0" y="48348"/>
                </a:lnTo>
                <a:lnTo>
                  <a:pt x="56553" y="43180"/>
                </a:lnTo>
                <a:lnTo>
                  <a:pt x="29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/>
          <p:nvPr/>
        </p:nvSpPr>
        <p:spPr>
          <a:xfrm>
            <a:off x="4714494" y="2256294"/>
            <a:ext cx="1180465" cy="1494155"/>
          </a:xfrm>
          <a:custGeom>
            <a:avLst/>
            <a:gdLst/>
            <a:ahLst/>
            <a:cxnLst/>
            <a:rect l="l" t="t" r="r" b="b"/>
            <a:pathLst>
              <a:path w="1180464" h="1494154">
                <a:moveTo>
                  <a:pt x="0" y="0"/>
                </a:moveTo>
                <a:lnTo>
                  <a:pt x="1180236" y="1494104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0" name="object 60"/>
          <p:cNvSpPr/>
          <p:nvPr/>
        </p:nvSpPr>
        <p:spPr>
          <a:xfrm>
            <a:off x="5866929" y="3724673"/>
            <a:ext cx="51435" cy="55880"/>
          </a:xfrm>
          <a:custGeom>
            <a:avLst/>
            <a:gdLst/>
            <a:ahLst/>
            <a:cxnLst/>
            <a:rect l="l" t="t" r="r" b="b"/>
            <a:pathLst>
              <a:path w="51435" h="55879">
                <a:moveTo>
                  <a:pt x="39865" y="0"/>
                </a:moveTo>
                <a:lnTo>
                  <a:pt x="0" y="31483"/>
                </a:lnTo>
                <a:lnTo>
                  <a:pt x="51422" y="55613"/>
                </a:lnTo>
                <a:lnTo>
                  <a:pt x="3986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1" name="object 61"/>
          <p:cNvSpPr/>
          <p:nvPr/>
        </p:nvSpPr>
        <p:spPr>
          <a:xfrm>
            <a:off x="2855979" y="5446788"/>
            <a:ext cx="1524000" cy="441959"/>
          </a:xfrm>
          <a:custGeom>
            <a:avLst/>
            <a:gdLst/>
            <a:ahLst/>
            <a:cxnLst/>
            <a:rect l="l" t="t" r="r" b="b"/>
            <a:pathLst>
              <a:path w="1524000" h="441960">
                <a:moveTo>
                  <a:pt x="0" y="0"/>
                </a:moveTo>
                <a:lnTo>
                  <a:pt x="1524000" y="0"/>
                </a:lnTo>
                <a:lnTo>
                  <a:pt x="1524000" y="441959"/>
                </a:lnTo>
                <a:lnTo>
                  <a:pt x="0" y="441959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2" name="object 62"/>
          <p:cNvSpPr/>
          <p:nvPr/>
        </p:nvSpPr>
        <p:spPr>
          <a:xfrm>
            <a:off x="2855979" y="5446788"/>
            <a:ext cx="1524000" cy="441959"/>
          </a:xfrm>
          <a:custGeom>
            <a:avLst/>
            <a:gdLst/>
            <a:ahLst/>
            <a:cxnLst/>
            <a:rect l="l" t="t" r="r" b="b"/>
            <a:pathLst>
              <a:path w="1524000" h="441960">
                <a:moveTo>
                  <a:pt x="0" y="0"/>
                </a:moveTo>
                <a:lnTo>
                  <a:pt x="1524000" y="0"/>
                </a:lnTo>
                <a:lnTo>
                  <a:pt x="1524000" y="441959"/>
                </a:lnTo>
                <a:lnTo>
                  <a:pt x="0" y="4419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/>
          <p:nvPr/>
        </p:nvSpPr>
        <p:spPr>
          <a:xfrm>
            <a:off x="2805683" y="5404103"/>
            <a:ext cx="1522730" cy="440690"/>
          </a:xfrm>
          <a:custGeom>
            <a:avLst/>
            <a:gdLst/>
            <a:ahLst/>
            <a:cxnLst/>
            <a:rect l="l" t="t" r="r" b="b"/>
            <a:pathLst>
              <a:path w="1522729" h="440689">
                <a:moveTo>
                  <a:pt x="0" y="0"/>
                </a:moveTo>
                <a:lnTo>
                  <a:pt x="1522475" y="0"/>
                </a:lnTo>
                <a:lnTo>
                  <a:pt x="1522475" y="440436"/>
                </a:lnTo>
                <a:lnTo>
                  <a:pt x="0" y="440436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4" name="object 64"/>
          <p:cNvSpPr/>
          <p:nvPr/>
        </p:nvSpPr>
        <p:spPr>
          <a:xfrm>
            <a:off x="2805683" y="5404103"/>
            <a:ext cx="1522730" cy="440690"/>
          </a:xfrm>
          <a:custGeom>
            <a:avLst/>
            <a:gdLst/>
            <a:ahLst/>
            <a:cxnLst/>
            <a:rect l="l" t="t" r="r" b="b"/>
            <a:pathLst>
              <a:path w="1522729" h="440689">
                <a:moveTo>
                  <a:pt x="0" y="0"/>
                </a:moveTo>
                <a:lnTo>
                  <a:pt x="1522475" y="0"/>
                </a:lnTo>
                <a:lnTo>
                  <a:pt x="1522475" y="440436"/>
                </a:lnTo>
                <a:lnTo>
                  <a:pt x="0" y="44043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2753867" y="5355335"/>
            <a:ext cx="1524000" cy="440690"/>
          </a:xfrm>
          <a:custGeom>
            <a:avLst/>
            <a:gdLst/>
            <a:ahLst/>
            <a:cxnLst/>
            <a:rect l="l" t="t" r="r" b="b"/>
            <a:pathLst>
              <a:path w="1524000" h="440689">
                <a:moveTo>
                  <a:pt x="0" y="0"/>
                </a:moveTo>
                <a:lnTo>
                  <a:pt x="1524000" y="0"/>
                </a:lnTo>
                <a:lnTo>
                  <a:pt x="1524000" y="440436"/>
                </a:lnTo>
                <a:lnTo>
                  <a:pt x="0" y="440436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2753867" y="5355335"/>
            <a:ext cx="1524000" cy="440690"/>
          </a:xfrm>
          <a:custGeom>
            <a:avLst/>
            <a:gdLst/>
            <a:ahLst/>
            <a:cxnLst/>
            <a:rect l="l" t="t" r="r" b="b"/>
            <a:pathLst>
              <a:path w="1524000" h="440689">
                <a:moveTo>
                  <a:pt x="0" y="0"/>
                </a:moveTo>
                <a:lnTo>
                  <a:pt x="1524000" y="0"/>
                </a:lnTo>
                <a:lnTo>
                  <a:pt x="1524000" y="440436"/>
                </a:lnTo>
                <a:lnTo>
                  <a:pt x="0" y="44043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 txBox="1"/>
          <p:nvPr/>
        </p:nvSpPr>
        <p:spPr>
          <a:xfrm>
            <a:off x="3004879" y="5411994"/>
            <a:ext cx="102361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tn</a:t>
            </a:r>
            <a:r>
              <a:rPr sz="1200" b="1" dirty="0">
                <a:latin typeface="Arial"/>
                <a:cs typeface="Arial"/>
              </a:rPr>
              <a:t>í </a:t>
            </a:r>
            <a:r>
              <a:rPr sz="1200" b="1" spc="-5" dirty="0">
                <a:latin typeface="Arial"/>
                <a:cs typeface="Arial"/>
              </a:rPr>
              <a:t>út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ary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3099363" y="5594874"/>
            <a:ext cx="8293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rez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u </a:t>
            </a:r>
            <a:r>
              <a:rPr sz="1200" b="1" spc="-5" dirty="0">
                <a:latin typeface="Arial"/>
                <a:cs typeface="Arial"/>
              </a:rPr>
              <a:t>MO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882645" y="4940046"/>
            <a:ext cx="2486660" cy="316230"/>
          </a:xfrm>
          <a:custGeom>
            <a:avLst/>
            <a:gdLst/>
            <a:ahLst/>
            <a:cxnLst/>
            <a:rect l="l" t="t" r="r" b="b"/>
            <a:pathLst>
              <a:path w="2486660" h="316229">
                <a:moveTo>
                  <a:pt x="0" y="0"/>
                </a:moveTo>
                <a:lnTo>
                  <a:pt x="1243139" y="0"/>
                </a:lnTo>
                <a:lnTo>
                  <a:pt x="1243139" y="315912"/>
                </a:lnTo>
                <a:lnTo>
                  <a:pt x="2486291" y="315912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5356237" y="523055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2844547" y="491464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/>
          <p:nvPr/>
        </p:nvSpPr>
        <p:spPr>
          <a:xfrm>
            <a:off x="6353561" y="5524512"/>
            <a:ext cx="1522730" cy="441959"/>
          </a:xfrm>
          <a:custGeom>
            <a:avLst/>
            <a:gdLst/>
            <a:ahLst/>
            <a:cxnLst/>
            <a:rect l="l" t="t" r="r" b="b"/>
            <a:pathLst>
              <a:path w="1522729" h="441960">
                <a:moveTo>
                  <a:pt x="0" y="0"/>
                </a:moveTo>
                <a:lnTo>
                  <a:pt x="1522476" y="0"/>
                </a:lnTo>
                <a:lnTo>
                  <a:pt x="1522476" y="441959"/>
                </a:lnTo>
                <a:lnTo>
                  <a:pt x="0" y="4419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3" name="object 73"/>
          <p:cNvSpPr/>
          <p:nvPr/>
        </p:nvSpPr>
        <p:spPr>
          <a:xfrm>
            <a:off x="6353561" y="5524512"/>
            <a:ext cx="1522730" cy="441959"/>
          </a:xfrm>
          <a:custGeom>
            <a:avLst/>
            <a:gdLst/>
            <a:ahLst/>
            <a:cxnLst/>
            <a:rect l="l" t="t" r="r" b="b"/>
            <a:pathLst>
              <a:path w="1522729" h="441960">
                <a:moveTo>
                  <a:pt x="0" y="0"/>
                </a:moveTo>
                <a:lnTo>
                  <a:pt x="1522476" y="0"/>
                </a:lnTo>
                <a:lnTo>
                  <a:pt x="1522476" y="441959"/>
                </a:lnTo>
                <a:lnTo>
                  <a:pt x="0" y="4419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6301746" y="5486412"/>
            <a:ext cx="1524000" cy="441959"/>
          </a:xfrm>
          <a:custGeom>
            <a:avLst/>
            <a:gdLst/>
            <a:ahLst/>
            <a:cxnLst/>
            <a:rect l="l" t="t" r="r" b="b"/>
            <a:pathLst>
              <a:path w="1524000" h="441960">
                <a:moveTo>
                  <a:pt x="0" y="0"/>
                </a:moveTo>
                <a:lnTo>
                  <a:pt x="1524000" y="0"/>
                </a:lnTo>
                <a:lnTo>
                  <a:pt x="1524000" y="441959"/>
                </a:lnTo>
                <a:lnTo>
                  <a:pt x="0" y="4419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/>
          <p:nvPr/>
        </p:nvSpPr>
        <p:spPr>
          <a:xfrm>
            <a:off x="6301746" y="5486412"/>
            <a:ext cx="1524000" cy="441959"/>
          </a:xfrm>
          <a:custGeom>
            <a:avLst/>
            <a:gdLst/>
            <a:ahLst/>
            <a:cxnLst/>
            <a:rect l="l" t="t" r="r" b="b"/>
            <a:pathLst>
              <a:path w="1524000" h="441960">
                <a:moveTo>
                  <a:pt x="0" y="0"/>
                </a:moveTo>
                <a:lnTo>
                  <a:pt x="1524000" y="0"/>
                </a:lnTo>
                <a:lnTo>
                  <a:pt x="1524000" y="441959"/>
                </a:lnTo>
                <a:lnTo>
                  <a:pt x="0" y="4419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/>
          <p:nvPr/>
        </p:nvSpPr>
        <p:spPr>
          <a:xfrm>
            <a:off x="6251449" y="5437632"/>
            <a:ext cx="1524000" cy="440690"/>
          </a:xfrm>
          <a:custGeom>
            <a:avLst/>
            <a:gdLst/>
            <a:ahLst/>
            <a:cxnLst/>
            <a:rect l="l" t="t" r="r" b="b"/>
            <a:pathLst>
              <a:path w="1524000" h="440689">
                <a:moveTo>
                  <a:pt x="0" y="0"/>
                </a:moveTo>
                <a:lnTo>
                  <a:pt x="1524000" y="0"/>
                </a:lnTo>
                <a:lnTo>
                  <a:pt x="1524000" y="440436"/>
                </a:lnTo>
                <a:lnTo>
                  <a:pt x="0" y="4404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7" name="object 77"/>
          <p:cNvSpPr/>
          <p:nvPr/>
        </p:nvSpPr>
        <p:spPr>
          <a:xfrm>
            <a:off x="6251449" y="5437632"/>
            <a:ext cx="1524000" cy="440690"/>
          </a:xfrm>
          <a:custGeom>
            <a:avLst/>
            <a:gdLst/>
            <a:ahLst/>
            <a:cxnLst/>
            <a:rect l="l" t="t" r="r" b="b"/>
            <a:pathLst>
              <a:path w="1524000" h="440689">
                <a:moveTo>
                  <a:pt x="0" y="0"/>
                </a:moveTo>
                <a:lnTo>
                  <a:pt x="1524000" y="0"/>
                </a:lnTo>
                <a:lnTo>
                  <a:pt x="1524000" y="440436"/>
                </a:lnTo>
                <a:lnTo>
                  <a:pt x="0" y="44043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 txBox="1"/>
          <p:nvPr/>
        </p:nvSpPr>
        <p:spPr>
          <a:xfrm>
            <a:off x="6502935" y="5494544"/>
            <a:ext cx="102361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tn</a:t>
            </a:r>
            <a:r>
              <a:rPr sz="1200" b="1" dirty="0">
                <a:latin typeface="Arial"/>
                <a:cs typeface="Arial"/>
              </a:rPr>
              <a:t>í </a:t>
            </a:r>
            <a:r>
              <a:rPr sz="1200" b="1" spc="-5" dirty="0">
                <a:latin typeface="Arial"/>
                <a:cs typeface="Arial"/>
              </a:rPr>
              <a:t>út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ary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727966" y="4136135"/>
            <a:ext cx="1524000" cy="631190"/>
          </a:xfrm>
          <a:custGeom>
            <a:avLst/>
            <a:gdLst/>
            <a:ahLst/>
            <a:cxnLst/>
            <a:rect l="l" t="t" r="r" b="b"/>
            <a:pathLst>
              <a:path w="1524000" h="631189">
                <a:moveTo>
                  <a:pt x="0" y="0"/>
                </a:moveTo>
                <a:lnTo>
                  <a:pt x="1524000" y="0"/>
                </a:lnTo>
                <a:lnTo>
                  <a:pt x="1524000" y="630936"/>
                </a:lnTo>
                <a:lnTo>
                  <a:pt x="0" y="630936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2727966" y="4136135"/>
            <a:ext cx="1524000" cy="631190"/>
          </a:xfrm>
          <a:custGeom>
            <a:avLst/>
            <a:gdLst/>
            <a:ahLst/>
            <a:cxnLst/>
            <a:rect l="l" t="t" r="r" b="b"/>
            <a:pathLst>
              <a:path w="1524000" h="631189">
                <a:moveTo>
                  <a:pt x="0" y="0"/>
                </a:moveTo>
                <a:lnTo>
                  <a:pt x="1524000" y="0"/>
                </a:lnTo>
                <a:lnTo>
                  <a:pt x="1524000" y="630936"/>
                </a:lnTo>
                <a:lnTo>
                  <a:pt x="0" y="63093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 txBox="1"/>
          <p:nvPr/>
        </p:nvSpPr>
        <p:spPr>
          <a:xfrm>
            <a:off x="2879990" y="4375674"/>
            <a:ext cx="12185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K</a:t>
            </a:r>
            <a:r>
              <a:rPr sz="1200" b="1" dirty="0">
                <a:latin typeface="Arial"/>
                <a:cs typeface="Arial"/>
              </a:rPr>
              <a:t>riz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ý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š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áb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664970" y="3842765"/>
            <a:ext cx="1165860" cy="463550"/>
          </a:xfrm>
          <a:custGeom>
            <a:avLst/>
            <a:gdLst/>
            <a:ahLst/>
            <a:cxnLst/>
            <a:rect l="l" t="t" r="r" b="b"/>
            <a:pathLst>
              <a:path w="1165860" h="463550">
                <a:moveTo>
                  <a:pt x="0" y="0"/>
                </a:moveTo>
                <a:lnTo>
                  <a:pt x="1165859" y="0"/>
                </a:lnTo>
                <a:lnTo>
                  <a:pt x="1165859" y="463295"/>
                </a:lnTo>
                <a:lnTo>
                  <a:pt x="0" y="46329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1664970" y="3842765"/>
            <a:ext cx="1165860" cy="463550"/>
          </a:xfrm>
          <a:custGeom>
            <a:avLst/>
            <a:gdLst/>
            <a:ahLst/>
            <a:cxnLst/>
            <a:rect l="l" t="t" r="r" b="b"/>
            <a:pathLst>
              <a:path w="1165860" h="463550">
                <a:moveTo>
                  <a:pt x="0" y="0"/>
                </a:moveTo>
                <a:lnTo>
                  <a:pt x="1165859" y="0"/>
                </a:lnTo>
                <a:lnTo>
                  <a:pt x="1165859" y="463295"/>
                </a:lnTo>
                <a:lnTo>
                  <a:pt x="0" y="463295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 txBox="1"/>
          <p:nvPr/>
        </p:nvSpPr>
        <p:spPr>
          <a:xfrm>
            <a:off x="1979988" y="3899106"/>
            <a:ext cx="53721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marR="5080" indent="-317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mi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is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r </a:t>
            </a:r>
            <a:r>
              <a:rPr sz="1200" b="1" spc="-5" dirty="0">
                <a:latin typeface="Arial"/>
                <a:cs typeface="Arial"/>
              </a:rPr>
              <a:t>ob</a:t>
            </a:r>
            <a:r>
              <a:rPr sz="1200" b="1" dirty="0">
                <a:latin typeface="Arial"/>
                <a:cs typeface="Arial"/>
              </a:rPr>
              <a:t>ra</a:t>
            </a:r>
            <a:r>
              <a:rPr sz="1200" b="1" spc="-5" dirty="0">
                <a:latin typeface="Arial"/>
                <a:cs typeface="Arial"/>
              </a:rPr>
              <a:t>ny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2457212" y="795543"/>
            <a:ext cx="27178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</a:t>
            </a:r>
            <a:r>
              <a:rPr sz="1800" b="1" spc="-135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sz="1800" b="1" spc="-23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V</a:t>
            </a:r>
            <a:r>
              <a:rPr sz="1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OH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R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O</a:t>
            </a:r>
            <a:r>
              <a:rPr sz="1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Ž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EN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Í</a:t>
            </a:r>
            <a:r>
              <a:rPr sz="18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STÁT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U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7155" y="6393941"/>
            <a:ext cx="746760" cy="0"/>
          </a:xfrm>
          <a:custGeom>
            <a:avLst/>
            <a:gdLst/>
            <a:ahLst/>
            <a:cxnLst/>
            <a:rect l="l" t="t" r="r" b="b"/>
            <a:pathLst>
              <a:path w="746760">
                <a:moveTo>
                  <a:pt x="0" y="0"/>
                </a:moveTo>
                <a:lnTo>
                  <a:pt x="74676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/>
          <p:nvPr/>
        </p:nvSpPr>
        <p:spPr>
          <a:xfrm>
            <a:off x="791211" y="636854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799"/>
                </a:lnTo>
                <a:lnTo>
                  <a:pt x="5080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8" name="object 88"/>
          <p:cNvSpPr/>
          <p:nvPr/>
        </p:nvSpPr>
        <p:spPr>
          <a:xfrm>
            <a:off x="2533655" y="6369558"/>
            <a:ext cx="746760" cy="0"/>
          </a:xfrm>
          <a:custGeom>
            <a:avLst/>
            <a:gdLst/>
            <a:ahLst/>
            <a:cxnLst/>
            <a:rect l="l" t="t" r="r" b="b"/>
            <a:pathLst>
              <a:path w="746760">
                <a:moveTo>
                  <a:pt x="0" y="0"/>
                </a:moveTo>
                <a:lnTo>
                  <a:pt x="746760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/>
          <p:nvPr/>
        </p:nvSpPr>
        <p:spPr>
          <a:xfrm>
            <a:off x="3267711" y="634415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0" name="object 90"/>
          <p:cNvSpPr/>
          <p:nvPr/>
        </p:nvSpPr>
        <p:spPr>
          <a:xfrm>
            <a:off x="4924805" y="6369558"/>
            <a:ext cx="708660" cy="0"/>
          </a:xfrm>
          <a:custGeom>
            <a:avLst/>
            <a:gdLst/>
            <a:ahLst/>
            <a:cxnLst/>
            <a:rect l="l" t="t" r="r" b="b"/>
            <a:pathLst>
              <a:path w="708660">
                <a:moveTo>
                  <a:pt x="0" y="0"/>
                </a:moveTo>
                <a:lnTo>
                  <a:pt x="708660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/>
          <p:nvPr/>
        </p:nvSpPr>
        <p:spPr>
          <a:xfrm>
            <a:off x="5620767" y="634415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2" name="object 92"/>
          <p:cNvSpPr/>
          <p:nvPr/>
        </p:nvSpPr>
        <p:spPr>
          <a:xfrm>
            <a:off x="4886707" y="634415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25399"/>
                </a:lnTo>
                <a:lnTo>
                  <a:pt x="50800" y="50799"/>
                </a:lnTo>
                <a:lnTo>
                  <a:pt x="5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/>
          <p:nvPr/>
        </p:nvSpPr>
        <p:spPr>
          <a:xfrm>
            <a:off x="6992111" y="6368796"/>
            <a:ext cx="745490" cy="0"/>
          </a:xfrm>
          <a:custGeom>
            <a:avLst/>
            <a:gdLst/>
            <a:ahLst/>
            <a:cxnLst/>
            <a:rect l="l" t="t" r="r" b="b"/>
            <a:pathLst>
              <a:path w="745490">
                <a:moveTo>
                  <a:pt x="0" y="0"/>
                </a:moveTo>
                <a:lnTo>
                  <a:pt x="745236" y="0"/>
                </a:lnTo>
              </a:path>
            </a:pathLst>
          </a:custGeom>
          <a:ln w="127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4" name="object 94"/>
          <p:cNvSpPr/>
          <p:nvPr/>
        </p:nvSpPr>
        <p:spPr>
          <a:xfrm>
            <a:off x="7724649" y="634339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856492" y="6256020"/>
            <a:ext cx="1114425" cy="341630"/>
          </a:xfrm>
          <a:custGeom>
            <a:avLst/>
            <a:gdLst/>
            <a:ahLst/>
            <a:cxnLst/>
            <a:rect l="l" t="t" r="r" b="b"/>
            <a:pathLst>
              <a:path w="1114425" h="341629">
                <a:moveTo>
                  <a:pt x="0" y="0"/>
                </a:moveTo>
                <a:lnTo>
                  <a:pt x="1114044" y="0"/>
                </a:lnTo>
                <a:lnTo>
                  <a:pt x="1114044" y="341375"/>
                </a:lnTo>
                <a:lnTo>
                  <a:pt x="0" y="3413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 txBox="1"/>
          <p:nvPr/>
        </p:nvSpPr>
        <p:spPr>
          <a:xfrm>
            <a:off x="934921" y="6312706"/>
            <a:ext cx="4248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říze</a:t>
            </a:r>
            <a:r>
              <a:rPr sz="1200" b="1" spc="-5" dirty="0">
                <a:latin typeface="Arial"/>
                <a:cs typeface="Arial"/>
              </a:rPr>
              <a:t>ní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3400046" y="6256020"/>
            <a:ext cx="1114425" cy="341630"/>
          </a:xfrm>
          <a:custGeom>
            <a:avLst/>
            <a:gdLst/>
            <a:ahLst/>
            <a:cxnLst/>
            <a:rect l="l" t="t" r="r" b="b"/>
            <a:pathLst>
              <a:path w="1114425" h="341629">
                <a:moveTo>
                  <a:pt x="0" y="0"/>
                </a:moveTo>
                <a:lnTo>
                  <a:pt x="1114044" y="0"/>
                </a:lnTo>
                <a:lnTo>
                  <a:pt x="1114044" y="341375"/>
                </a:lnTo>
                <a:lnTo>
                  <a:pt x="0" y="3413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 txBox="1"/>
          <p:nvPr/>
        </p:nvSpPr>
        <p:spPr>
          <a:xfrm>
            <a:off x="3479030" y="6312706"/>
            <a:ext cx="8407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k</a:t>
            </a:r>
            <a:r>
              <a:rPr sz="1200" b="1" spc="-5" dirty="0">
                <a:latin typeface="Arial"/>
                <a:cs typeface="Arial"/>
              </a:rPr>
              <a:t>oo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ce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5710434" y="6236208"/>
            <a:ext cx="1115695" cy="341630"/>
          </a:xfrm>
          <a:custGeom>
            <a:avLst/>
            <a:gdLst/>
            <a:ahLst/>
            <a:cxnLst/>
            <a:rect l="l" t="t" r="r" b="b"/>
            <a:pathLst>
              <a:path w="1115695" h="341629">
                <a:moveTo>
                  <a:pt x="0" y="0"/>
                </a:moveTo>
                <a:lnTo>
                  <a:pt x="1115568" y="0"/>
                </a:lnTo>
                <a:lnTo>
                  <a:pt x="1115568" y="341375"/>
                </a:lnTo>
                <a:lnTo>
                  <a:pt x="0" y="3413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 txBox="1"/>
          <p:nvPr/>
        </p:nvSpPr>
        <p:spPr>
          <a:xfrm>
            <a:off x="5789922" y="6293056"/>
            <a:ext cx="84010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či</a:t>
            </a:r>
            <a:r>
              <a:rPr sz="1200" b="1" spc="-5" dirty="0">
                <a:latin typeface="Arial"/>
                <a:cs typeface="Arial"/>
              </a:rPr>
              <a:t>nno</a:t>
            </a:r>
            <a:r>
              <a:rPr sz="1200" b="1" dirty="0">
                <a:latin typeface="Arial"/>
                <a:cs typeface="Arial"/>
              </a:rPr>
              <a:t>st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7764783" y="6236208"/>
            <a:ext cx="1114425" cy="341630"/>
          </a:xfrm>
          <a:custGeom>
            <a:avLst/>
            <a:gdLst/>
            <a:ahLst/>
            <a:cxnLst/>
            <a:rect l="l" t="t" r="r" b="b"/>
            <a:pathLst>
              <a:path w="1114425" h="341629">
                <a:moveTo>
                  <a:pt x="0" y="0"/>
                </a:moveTo>
                <a:lnTo>
                  <a:pt x="1114044" y="0"/>
                </a:lnTo>
                <a:lnTo>
                  <a:pt x="1114044" y="341375"/>
                </a:lnTo>
                <a:lnTo>
                  <a:pt x="0" y="3413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 txBox="1"/>
          <p:nvPr/>
        </p:nvSpPr>
        <p:spPr>
          <a:xfrm>
            <a:off x="6979411" y="6293056"/>
            <a:ext cx="1498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76300" algn="l"/>
              </a:tabLst>
            </a:pPr>
            <a:r>
              <a:rPr sz="1200" b="1" spc="-3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 	</a:t>
            </a:r>
            <a:r>
              <a:rPr sz="1200" b="1" spc="-5" dirty="0">
                <a:latin typeface="Arial"/>
                <a:cs typeface="Arial"/>
              </a:rPr>
              <a:t>podpo</a:t>
            </a:r>
            <a:r>
              <a:rPr sz="1200" b="1" dirty="0">
                <a:latin typeface="Arial"/>
                <a:cs typeface="Arial"/>
              </a:rPr>
              <a:t>ra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467100" y="4791455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3429003" y="528675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3467861" y="3495294"/>
            <a:ext cx="0" cy="508000"/>
          </a:xfrm>
          <a:custGeom>
            <a:avLst/>
            <a:gdLst/>
            <a:ahLst/>
            <a:cxnLst/>
            <a:rect l="l" t="t" r="r" b="b"/>
            <a:pathLst>
              <a:path h="508000">
                <a:moveTo>
                  <a:pt x="0" y="0"/>
                </a:moveTo>
                <a:lnTo>
                  <a:pt x="0" y="50800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3429765" y="399059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740663" y="4797552"/>
            <a:ext cx="388620" cy="0"/>
          </a:xfrm>
          <a:custGeom>
            <a:avLst/>
            <a:gdLst/>
            <a:ahLst/>
            <a:cxnLst/>
            <a:rect l="l" t="t" r="r" b="b"/>
            <a:pathLst>
              <a:path w="388619">
                <a:moveTo>
                  <a:pt x="38862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740663" y="3996956"/>
            <a:ext cx="0" cy="800735"/>
          </a:xfrm>
          <a:custGeom>
            <a:avLst/>
            <a:gdLst/>
            <a:ahLst/>
            <a:cxnLst/>
            <a:rect l="l" t="t" r="r" b="b"/>
            <a:pathLst>
              <a:path h="800735">
                <a:moveTo>
                  <a:pt x="0" y="800607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702569" y="393344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2458973" y="5590794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396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2693671" y="555269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20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2458973" y="5148338"/>
            <a:ext cx="0" cy="442595"/>
          </a:xfrm>
          <a:custGeom>
            <a:avLst/>
            <a:gdLst/>
            <a:ahLst/>
            <a:cxnLst/>
            <a:rect l="l" t="t" r="r" b="b"/>
            <a:pathLst>
              <a:path h="442595">
                <a:moveTo>
                  <a:pt x="0" y="442468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2420877" y="508482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199"/>
                </a:lnTo>
                <a:lnTo>
                  <a:pt x="76200" y="7619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6669023" y="5084064"/>
            <a:ext cx="624840" cy="0"/>
          </a:xfrm>
          <a:custGeom>
            <a:avLst/>
            <a:gdLst/>
            <a:ahLst/>
            <a:cxnLst/>
            <a:rect l="l" t="t" r="r" b="b"/>
            <a:pathLst>
              <a:path w="624840">
                <a:moveTo>
                  <a:pt x="0" y="0"/>
                </a:moveTo>
                <a:lnTo>
                  <a:pt x="624840" y="0"/>
                </a:lnTo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7293865" y="4716271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7791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7255768" y="465277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199"/>
                </a:lnTo>
                <a:lnTo>
                  <a:pt x="76200" y="7619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5888735" y="5734811"/>
            <a:ext cx="31242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31242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5888735" y="5437135"/>
            <a:ext cx="0" cy="297815"/>
          </a:xfrm>
          <a:custGeom>
            <a:avLst/>
            <a:gdLst/>
            <a:ahLst/>
            <a:cxnLst/>
            <a:rect l="l" t="t" r="r" b="b"/>
            <a:pathLst>
              <a:path h="297814">
                <a:moveTo>
                  <a:pt x="0" y="297688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5850639" y="5373622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199"/>
                </a:lnTo>
                <a:lnTo>
                  <a:pt x="76200" y="7619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6591300" y="2564892"/>
            <a:ext cx="0" cy="433070"/>
          </a:xfrm>
          <a:custGeom>
            <a:avLst/>
            <a:gdLst/>
            <a:ahLst/>
            <a:cxnLst/>
            <a:rect l="l" t="t" r="r" b="b"/>
            <a:pathLst>
              <a:path h="433069">
                <a:moveTo>
                  <a:pt x="0" y="0"/>
                </a:moveTo>
                <a:lnTo>
                  <a:pt x="0" y="432816"/>
                </a:lnTo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3314700" y="2997707"/>
            <a:ext cx="3276600" cy="0"/>
          </a:xfrm>
          <a:custGeom>
            <a:avLst/>
            <a:gdLst/>
            <a:ahLst/>
            <a:cxnLst/>
            <a:rect l="l" t="t" r="r" b="b"/>
            <a:pathLst>
              <a:path w="3276600">
                <a:moveTo>
                  <a:pt x="32766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3314700" y="2700032"/>
            <a:ext cx="0" cy="297815"/>
          </a:xfrm>
          <a:custGeom>
            <a:avLst/>
            <a:gdLst/>
            <a:ahLst/>
            <a:cxnLst/>
            <a:rect l="l" t="t" r="r" b="b"/>
            <a:pathLst>
              <a:path h="297814">
                <a:moveTo>
                  <a:pt x="0" y="297688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3276603" y="263651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7059930" y="3501397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4">
                <a:moveTo>
                  <a:pt x="0" y="0"/>
                </a:moveTo>
                <a:lnTo>
                  <a:pt x="0" y="585724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7021834" y="407441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" name="object 126"/>
          <p:cNvSpPr/>
          <p:nvPr/>
        </p:nvSpPr>
        <p:spPr>
          <a:xfrm>
            <a:off x="1897633" y="3501390"/>
            <a:ext cx="5162550" cy="0"/>
          </a:xfrm>
          <a:custGeom>
            <a:avLst/>
            <a:gdLst/>
            <a:ahLst/>
            <a:cxnLst/>
            <a:rect l="l" t="t" r="r" b="b"/>
            <a:pathLst>
              <a:path w="5162550">
                <a:moveTo>
                  <a:pt x="5162296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7" name="object 127"/>
          <p:cNvSpPr/>
          <p:nvPr/>
        </p:nvSpPr>
        <p:spPr>
          <a:xfrm>
            <a:off x="1834131" y="34632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830" y="3266694"/>
            <a:ext cx="3808729" cy="1851660"/>
          </a:xfrm>
          <a:custGeom>
            <a:avLst/>
            <a:gdLst/>
            <a:ahLst/>
            <a:cxnLst/>
            <a:rect l="l" t="t" r="r" b="b"/>
            <a:pathLst>
              <a:path w="3808729" h="1851660">
                <a:moveTo>
                  <a:pt x="0" y="0"/>
                </a:moveTo>
                <a:lnTo>
                  <a:pt x="3808476" y="0"/>
                </a:lnTo>
                <a:lnTo>
                  <a:pt x="3808476" y="1851660"/>
                </a:lnTo>
                <a:lnTo>
                  <a:pt x="0" y="1851660"/>
                </a:lnTo>
                <a:lnTo>
                  <a:pt x="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544830" y="3266694"/>
            <a:ext cx="3808729" cy="1851660"/>
          </a:xfrm>
          <a:custGeom>
            <a:avLst/>
            <a:gdLst/>
            <a:ahLst/>
            <a:cxnLst/>
            <a:rect l="l" t="t" r="r" b="b"/>
            <a:pathLst>
              <a:path w="3808729" h="1851660">
                <a:moveTo>
                  <a:pt x="0" y="0"/>
                </a:moveTo>
                <a:lnTo>
                  <a:pt x="3808476" y="0"/>
                </a:lnTo>
                <a:lnTo>
                  <a:pt x="3808476" y="1851660"/>
                </a:lnTo>
                <a:lnTo>
                  <a:pt x="0" y="185166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4620011" y="1120902"/>
            <a:ext cx="1911350" cy="931544"/>
          </a:xfrm>
          <a:custGeom>
            <a:avLst/>
            <a:gdLst/>
            <a:ahLst/>
            <a:cxnLst/>
            <a:rect l="l" t="t" r="r" b="b"/>
            <a:pathLst>
              <a:path w="1911350" h="931544">
                <a:moveTo>
                  <a:pt x="0" y="0"/>
                </a:moveTo>
                <a:lnTo>
                  <a:pt x="1911096" y="0"/>
                </a:lnTo>
                <a:lnTo>
                  <a:pt x="1911096" y="931163"/>
                </a:lnTo>
                <a:lnTo>
                  <a:pt x="0" y="931163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4620011" y="1120902"/>
            <a:ext cx="1911350" cy="931544"/>
          </a:xfrm>
          <a:custGeom>
            <a:avLst/>
            <a:gdLst/>
            <a:ahLst/>
            <a:cxnLst/>
            <a:rect l="l" t="t" r="r" b="b"/>
            <a:pathLst>
              <a:path w="1911350" h="931544">
                <a:moveTo>
                  <a:pt x="0" y="0"/>
                </a:moveTo>
                <a:lnTo>
                  <a:pt x="1911096" y="0"/>
                </a:lnTo>
                <a:lnTo>
                  <a:pt x="1911096" y="931163"/>
                </a:lnTo>
                <a:lnTo>
                  <a:pt x="0" y="931163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564885" y="3952494"/>
            <a:ext cx="2733040" cy="2016760"/>
          </a:xfrm>
          <a:custGeom>
            <a:avLst/>
            <a:gdLst/>
            <a:ahLst/>
            <a:cxnLst/>
            <a:rect l="l" t="t" r="r" b="b"/>
            <a:pathLst>
              <a:path w="2733040" h="2016760">
                <a:moveTo>
                  <a:pt x="0" y="0"/>
                </a:moveTo>
                <a:lnTo>
                  <a:pt x="2732532" y="0"/>
                </a:lnTo>
                <a:lnTo>
                  <a:pt x="2732532" y="2016251"/>
                </a:lnTo>
                <a:lnTo>
                  <a:pt x="0" y="201625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/>
          <p:nvPr/>
        </p:nvSpPr>
        <p:spPr>
          <a:xfrm>
            <a:off x="5564885" y="3952494"/>
            <a:ext cx="2733040" cy="2016760"/>
          </a:xfrm>
          <a:custGeom>
            <a:avLst/>
            <a:gdLst/>
            <a:ahLst/>
            <a:cxnLst/>
            <a:rect l="l" t="t" r="r" b="b"/>
            <a:pathLst>
              <a:path w="2733040" h="2016760">
                <a:moveTo>
                  <a:pt x="0" y="0"/>
                </a:moveTo>
                <a:lnTo>
                  <a:pt x="2732532" y="0"/>
                </a:lnTo>
                <a:lnTo>
                  <a:pt x="2732532" y="2016251"/>
                </a:lnTo>
                <a:lnTo>
                  <a:pt x="0" y="2016251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5465826" y="3883914"/>
            <a:ext cx="2733040" cy="2024380"/>
          </a:xfrm>
          <a:custGeom>
            <a:avLst/>
            <a:gdLst/>
            <a:ahLst/>
            <a:cxnLst/>
            <a:rect l="l" t="t" r="r" b="b"/>
            <a:pathLst>
              <a:path w="2733040" h="2024379">
                <a:moveTo>
                  <a:pt x="0" y="0"/>
                </a:moveTo>
                <a:lnTo>
                  <a:pt x="2732531" y="0"/>
                </a:lnTo>
                <a:lnTo>
                  <a:pt x="2732531" y="2023872"/>
                </a:lnTo>
                <a:lnTo>
                  <a:pt x="0" y="202387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5465826" y="3883914"/>
            <a:ext cx="2733040" cy="2024380"/>
          </a:xfrm>
          <a:custGeom>
            <a:avLst/>
            <a:gdLst/>
            <a:ahLst/>
            <a:cxnLst/>
            <a:rect l="l" t="t" r="r" b="b"/>
            <a:pathLst>
              <a:path w="2733040" h="2024379">
                <a:moveTo>
                  <a:pt x="0" y="0"/>
                </a:moveTo>
                <a:lnTo>
                  <a:pt x="2732531" y="0"/>
                </a:lnTo>
                <a:lnTo>
                  <a:pt x="2732531" y="2023872"/>
                </a:lnTo>
                <a:lnTo>
                  <a:pt x="0" y="2023872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10"/>
          <p:cNvSpPr/>
          <p:nvPr/>
        </p:nvSpPr>
        <p:spPr>
          <a:xfrm>
            <a:off x="619510" y="3800106"/>
            <a:ext cx="4206240" cy="2150745"/>
          </a:xfrm>
          <a:custGeom>
            <a:avLst/>
            <a:gdLst/>
            <a:ahLst/>
            <a:cxnLst/>
            <a:rect l="l" t="t" r="r" b="b"/>
            <a:pathLst>
              <a:path w="4206240" h="2150745">
                <a:moveTo>
                  <a:pt x="0" y="0"/>
                </a:moveTo>
                <a:lnTo>
                  <a:pt x="4206240" y="0"/>
                </a:lnTo>
                <a:lnTo>
                  <a:pt x="4206240" y="2150363"/>
                </a:lnTo>
                <a:lnTo>
                  <a:pt x="0" y="2150363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619510" y="3800106"/>
            <a:ext cx="4206240" cy="2150745"/>
          </a:xfrm>
          <a:custGeom>
            <a:avLst/>
            <a:gdLst/>
            <a:ahLst/>
            <a:cxnLst/>
            <a:rect l="l" t="t" r="r" b="b"/>
            <a:pathLst>
              <a:path w="4206240" h="2150745">
                <a:moveTo>
                  <a:pt x="0" y="0"/>
                </a:moveTo>
                <a:lnTo>
                  <a:pt x="4206240" y="0"/>
                </a:lnTo>
                <a:lnTo>
                  <a:pt x="4206240" y="2150363"/>
                </a:lnTo>
                <a:lnTo>
                  <a:pt x="0" y="2150363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5357621" y="3800106"/>
            <a:ext cx="2733040" cy="2040889"/>
          </a:xfrm>
          <a:custGeom>
            <a:avLst/>
            <a:gdLst/>
            <a:ahLst/>
            <a:cxnLst/>
            <a:rect l="l" t="t" r="r" b="b"/>
            <a:pathLst>
              <a:path w="2733040" h="2040889">
                <a:moveTo>
                  <a:pt x="0" y="0"/>
                </a:moveTo>
                <a:lnTo>
                  <a:pt x="2732531" y="0"/>
                </a:lnTo>
                <a:lnTo>
                  <a:pt x="2732531" y="2040635"/>
                </a:lnTo>
                <a:lnTo>
                  <a:pt x="0" y="204063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357621" y="3800106"/>
            <a:ext cx="2733040" cy="2040889"/>
          </a:xfrm>
          <a:custGeom>
            <a:avLst/>
            <a:gdLst/>
            <a:ahLst/>
            <a:cxnLst/>
            <a:rect l="l" t="t" r="r" b="b"/>
            <a:pathLst>
              <a:path w="2733040" h="2040889">
                <a:moveTo>
                  <a:pt x="0" y="0"/>
                </a:moveTo>
                <a:lnTo>
                  <a:pt x="2732531" y="0"/>
                </a:lnTo>
                <a:lnTo>
                  <a:pt x="2732531" y="2040635"/>
                </a:lnTo>
                <a:lnTo>
                  <a:pt x="0" y="2040635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 txBox="1"/>
          <p:nvPr/>
        </p:nvSpPr>
        <p:spPr>
          <a:xfrm>
            <a:off x="678179" y="1773936"/>
            <a:ext cx="980441" cy="553998"/>
          </a:xfrm>
          <a:prstGeom prst="rect">
            <a:avLst/>
          </a:prstGeom>
          <a:solidFill>
            <a:srgbClr val="FFFFCC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4625" marR="169545" algn="ctr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Ú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ře</a:t>
            </a:r>
            <a:r>
              <a:rPr sz="1200" b="1" spc="-5" dirty="0">
                <a:latin typeface="Arial"/>
                <a:cs typeface="Arial"/>
              </a:rPr>
              <a:t>dní </a:t>
            </a:r>
            <a:r>
              <a:rPr sz="1200" b="1" dirty="0">
                <a:latin typeface="Arial"/>
                <a:cs typeface="Arial"/>
              </a:rPr>
              <a:t>kriz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ý š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áb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78964" y="1728216"/>
            <a:ext cx="1344295" cy="561340"/>
          </a:xfrm>
          <a:custGeom>
            <a:avLst/>
            <a:gdLst/>
            <a:ahLst/>
            <a:cxnLst/>
            <a:rect l="l" t="t" r="r" b="b"/>
            <a:pathLst>
              <a:path w="1344295" h="561339">
                <a:moveTo>
                  <a:pt x="0" y="0"/>
                </a:moveTo>
                <a:lnTo>
                  <a:pt x="1344167" y="0"/>
                </a:lnTo>
                <a:lnTo>
                  <a:pt x="1344167" y="560832"/>
                </a:lnTo>
                <a:lnTo>
                  <a:pt x="0" y="560832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378964" y="1728216"/>
            <a:ext cx="1344295" cy="561340"/>
          </a:xfrm>
          <a:custGeom>
            <a:avLst/>
            <a:gdLst/>
            <a:ahLst/>
            <a:cxnLst/>
            <a:rect l="l" t="t" r="r" b="b"/>
            <a:pathLst>
              <a:path w="1344295" h="561339">
                <a:moveTo>
                  <a:pt x="0" y="0"/>
                </a:moveTo>
                <a:lnTo>
                  <a:pt x="1344167" y="0"/>
                </a:lnTo>
                <a:lnTo>
                  <a:pt x="1344167" y="560832"/>
                </a:lnTo>
                <a:lnTo>
                  <a:pt x="0" y="5608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2575362" y="1786144"/>
            <a:ext cx="95059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Be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pečnost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í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698803" y="1969024"/>
            <a:ext cx="70358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ada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státu</a:t>
            </a:r>
          </a:p>
        </p:txBody>
      </p:sp>
      <p:sp>
        <p:nvSpPr>
          <p:cNvPr id="19" name="object 19"/>
          <p:cNvSpPr/>
          <p:nvPr/>
        </p:nvSpPr>
        <p:spPr>
          <a:xfrm>
            <a:off x="3653792" y="1399794"/>
            <a:ext cx="1221105" cy="508000"/>
          </a:xfrm>
          <a:custGeom>
            <a:avLst/>
            <a:gdLst/>
            <a:ahLst/>
            <a:cxnLst/>
            <a:rect l="l" t="t" r="r" b="b"/>
            <a:pathLst>
              <a:path w="1221104" h="508000">
                <a:moveTo>
                  <a:pt x="0" y="0"/>
                </a:moveTo>
                <a:lnTo>
                  <a:pt x="1220724" y="0"/>
                </a:lnTo>
                <a:lnTo>
                  <a:pt x="1220724" y="507491"/>
                </a:lnTo>
                <a:lnTo>
                  <a:pt x="0" y="50749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/>
          <p:nvPr/>
        </p:nvSpPr>
        <p:spPr>
          <a:xfrm>
            <a:off x="3653792" y="1399794"/>
            <a:ext cx="1221105" cy="508000"/>
          </a:xfrm>
          <a:custGeom>
            <a:avLst/>
            <a:gdLst/>
            <a:ahLst/>
            <a:cxnLst/>
            <a:rect l="l" t="t" r="r" b="b"/>
            <a:pathLst>
              <a:path w="1221104" h="508000">
                <a:moveTo>
                  <a:pt x="0" y="0"/>
                </a:moveTo>
                <a:lnTo>
                  <a:pt x="1220724" y="0"/>
                </a:lnTo>
                <a:lnTo>
                  <a:pt x="1220724" y="507491"/>
                </a:lnTo>
                <a:lnTo>
                  <a:pt x="0" y="507491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4046322" y="1455943"/>
            <a:ext cx="4330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Vlá</a:t>
            </a:r>
            <a:r>
              <a:rPr sz="1200" b="1" spc="-5" dirty="0">
                <a:latin typeface="Arial"/>
                <a:cs typeface="Arial"/>
              </a:rPr>
              <a:t>da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128272" y="918210"/>
            <a:ext cx="1125220" cy="369332"/>
          </a:xfrm>
          <a:prstGeom prst="rect">
            <a:avLst/>
          </a:prstGeom>
          <a:solidFill>
            <a:srgbClr val="FF00FF"/>
          </a:solidFill>
          <a:ln w="2895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41935" marR="226060" indent="-9525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dent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epub</a:t>
            </a:r>
            <a:r>
              <a:rPr sz="1200" spc="-5" dirty="0">
                <a:latin typeface="Arial"/>
                <a:cs typeface="Arial"/>
              </a:rPr>
              <a:t>li</a:t>
            </a:r>
            <a:r>
              <a:rPr sz="1200" dirty="0">
                <a:latin typeface="Arial"/>
                <a:cs typeface="Arial"/>
              </a:rPr>
              <a:t>ky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639306" y="433578"/>
            <a:ext cx="1196340" cy="184666"/>
          </a:xfrm>
          <a:prstGeom prst="rect">
            <a:avLst/>
          </a:prstGeom>
          <a:solidFill>
            <a:srgbClr val="00FFFF"/>
          </a:solidFill>
          <a:ln w="28956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1336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Parlam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566916" y="4174235"/>
            <a:ext cx="1379220" cy="508000"/>
          </a:xfrm>
          <a:custGeom>
            <a:avLst/>
            <a:gdLst/>
            <a:ahLst/>
            <a:cxnLst/>
            <a:rect l="l" t="t" r="r" b="b"/>
            <a:pathLst>
              <a:path w="1379220" h="508000">
                <a:moveTo>
                  <a:pt x="0" y="0"/>
                </a:moveTo>
                <a:lnTo>
                  <a:pt x="1379220" y="0"/>
                </a:lnTo>
                <a:lnTo>
                  <a:pt x="1379220" y="507492"/>
                </a:lnTo>
                <a:lnTo>
                  <a:pt x="0" y="507492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25"/>
          <p:cNvSpPr/>
          <p:nvPr/>
        </p:nvSpPr>
        <p:spPr>
          <a:xfrm>
            <a:off x="6566916" y="4174235"/>
            <a:ext cx="1379220" cy="508000"/>
          </a:xfrm>
          <a:custGeom>
            <a:avLst/>
            <a:gdLst/>
            <a:ahLst/>
            <a:cxnLst/>
            <a:rect l="l" t="t" r="r" b="b"/>
            <a:pathLst>
              <a:path w="1379220" h="508000">
                <a:moveTo>
                  <a:pt x="0" y="0"/>
                </a:moveTo>
                <a:lnTo>
                  <a:pt x="1379220" y="0"/>
                </a:lnTo>
                <a:lnTo>
                  <a:pt x="1379220" y="507492"/>
                </a:lnTo>
                <a:lnTo>
                  <a:pt x="0" y="50749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object 26"/>
          <p:cNvSpPr txBox="1"/>
          <p:nvPr/>
        </p:nvSpPr>
        <p:spPr>
          <a:xfrm>
            <a:off x="6788694" y="4230893"/>
            <a:ext cx="93281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4800" marR="5080" indent="-292735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K</a:t>
            </a:r>
            <a:r>
              <a:rPr sz="1200" b="1" dirty="0">
                <a:latin typeface="Arial"/>
                <a:cs typeface="Arial"/>
              </a:rPr>
              <a:t>riz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ý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š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áb </a:t>
            </a:r>
            <a:r>
              <a:rPr sz="1200" b="1" spc="-5" dirty="0">
                <a:latin typeface="Arial"/>
                <a:cs typeface="Arial"/>
              </a:rPr>
              <a:t>Ú</a:t>
            </a:r>
            <a:r>
              <a:rPr sz="1200" b="1" dirty="0">
                <a:latin typeface="Arial"/>
                <a:cs typeface="Arial"/>
              </a:rPr>
              <a:t>SÚ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684527" y="4733544"/>
            <a:ext cx="1259205" cy="525780"/>
          </a:xfrm>
          <a:custGeom>
            <a:avLst/>
            <a:gdLst/>
            <a:ahLst/>
            <a:cxnLst/>
            <a:rect l="l" t="t" r="r" b="b"/>
            <a:pathLst>
              <a:path w="1259204" h="525779">
                <a:moveTo>
                  <a:pt x="0" y="0"/>
                </a:moveTo>
                <a:lnTo>
                  <a:pt x="1258824" y="0"/>
                </a:lnTo>
                <a:lnTo>
                  <a:pt x="1258824" y="525779"/>
                </a:lnTo>
                <a:lnTo>
                  <a:pt x="0" y="5257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28"/>
          <p:cNvSpPr/>
          <p:nvPr/>
        </p:nvSpPr>
        <p:spPr>
          <a:xfrm>
            <a:off x="5684527" y="4733544"/>
            <a:ext cx="1259205" cy="525780"/>
          </a:xfrm>
          <a:custGeom>
            <a:avLst/>
            <a:gdLst/>
            <a:ahLst/>
            <a:cxnLst/>
            <a:rect l="l" t="t" r="r" b="b"/>
            <a:pathLst>
              <a:path w="1259204" h="525779">
                <a:moveTo>
                  <a:pt x="0" y="0"/>
                </a:moveTo>
                <a:lnTo>
                  <a:pt x="1258824" y="0"/>
                </a:lnTo>
                <a:lnTo>
                  <a:pt x="1258824" y="525779"/>
                </a:lnTo>
                <a:lnTo>
                  <a:pt x="0" y="52577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5959914" y="4791282"/>
            <a:ext cx="7061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op</a:t>
            </a:r>
            <a:r>
              <a:rPr sz="1200" b="1" dirty="0">
                <a:latin typeface="Arial"/>
                <a:cs typeface="Arial"/>
              </a:rPr>
              <a:t>erač</a:t>
            </a:r>
            <a:r>
              <a:rPr sz="1200" b="1" spc="-5" dirty="0">
                <a:latin typeface="Arial"/>
                <a:cs typeface="Arial"/>
              </a:rPr>
              <a:t>ní 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ře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isko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941819" y="4736603"/>
            <a:ext cx="314960" cy="314325"/>
          </a:xfrm>
          <a:custGeom>
            <a:avLst/>
            <a:gdLst/>
            <a:ahLst/>
            <a:cxnLst/>
            <a:rect l="l" t="t" r="r" b="b"/>
            <a:pathLst>
              <a:path w="314959" h="314325">
                <a:moveTo>
                  <a:pt x="0" y="314324"/>
                </a:moveTo>
                <a:lnTo>
                  <a:pt x="0" y="138112"/>
                </a:lnTo>
                <a:lnTo>
                  <a:pt x="314718" y="138112"/>
                </a:lnTo>
                <a:lnTo>
                  <a:pt x="314718" y="0"/>
                </a:lnTo>
              </a:path>
            </a:pathLst>
          </a:custGeom>
          <a:ln w="127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31"/>
          <p:cNvSpPr/>
          <p:nvPr/>
        </p:nvSpPr>
        <p:spPr>
          <a:xfrm>
            <a:off x="7231140" y="4698490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25400" y="0"/>
                </a:moveTo>
                <a:lnTo>
                  <a:pt x="0" y="50800"/>
                </a:lnTo>
                <a:lnTo>
                  <a:pt x="50800" y="50800"/>
                </a:lnTo>
                <a:lnTo>
                  <a:pt x="25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object 32"/>
          <p:cNvSpPr/>
          <p:nvPr/>
        </p:nvSpPr>
        <p:spPr>
          <a:xfrm>
            <a:off x="5660897" y="3909821"/>
            <a:ext cx="1004569" cy="318770"/>
          </a:xfrm>
          <a:custGeom>
            <a:avLst/>
            <a:gdLst/>
            <a:ahLst/>
            <a:cxnLst/>
            <a:rect l="l" t="t" r="r" b="b"/>
            <a:pathLst>
              <a:path w="1004570" h="318770">
                <a:moveTo>
                  <a:pt x="0" y="0"/>
                </a:moveTo>
                <a:lnTo>
                  <a:pt x="1004316" y="0"/>
                </a:lnTo>
                <a:lnTo>
                  <a:pt x="1004316" y="318515"/>
                </a:lnTo>
                <a:lnTo>
                  <a:pt x="0" y="318515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object 33"/>
          <p:cNvSpPr/>
          <p:nvPr/>
        </p:nvSpPr>
        <p:spPr>
          <a:xfrm>
            <a:off x="5660897" y="3909821"/>
            <a:ext cx="1004569" cy="318770"/>
          </a:xfrm>
          <a:custGeom>
            <a:avLst/>
            <a:gdLst/>
            <a:ahLst/>
            <a:cxnLst/>
            <a:rect l="l" t="t" r="r" b="b"/>
            <a:pathLst>
              <a:path w="1004570" h="318770">
                <a:moveTo>
                  <a:pt x="0" y="0"/>
                </a:moveTo>
                <a:lnTo>
                  <a:pt x="1004316" y="0"/>
                </a:lnTo>
                <a:lnTo>
                  <a:pt x="1004316" y="318515"/>
                </a:lnTo>
                <a:lnTo>
                  <a:pt x="0" y="318515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5894424" y="3965781"/>
            <a:ext cx="53467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mi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is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r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287041" y="987529"/>
            <a:ext cx="331470" cy="473075"/>
          </a:xfrm>
          <a:custGeom>
            <a:avLst/>
            <a:gdLst/>
            <a:ahLst/>
            <a:cxnLst/>
            <a:rect l="l" t="t" r="r" b="b"/>
            <a:pathLst>
              <a:path w="331470" h="473075">
                <a:moveTo>
                  <a:pt x="331177" y="472579"/>
                </a:move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3265163" y="956308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4" h="56515">
                <a:moveTo>
                  <a:pt x="0" y="0"/>
                </a:moveTo>
                <a:lnTo>
                  <a:pt x="8356" y="56184"/>
                </a:lnTo>
                <a:lnTo>
                  <a:pt x="49961" y="2703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7" name="object 37"/>
          <p:cNvSpPr/>
          <p:nvPr/>
        </p:nvSpPr>
        <p:spPr>
          <a:xfrm>
            <a:off x="3590125" y="1435132"/>
            <a:ext cx="50165" cy="56515"/>
          </a:xfrm>
          <a:custGeom>
            <a:avLst/>
            <a:gdLst/>
            <a:ahLst/>
            <a:cxnLst/>
            <a:rect l="l" t="t" r="r" b="b"/>
            <a:pathLst>
              <a:path w="50164" h="56515">
                <a:moveTo>
                  <a:pt x="41605" y="0"/>
                </a:moveTo>
                <a:lnTo>
                  <a:pt x="0" y="29159"/>
                </a:lnTo>
                <a:lnTo>
                  <a:pt x="49961" y="56172"/>
                </a:lnTo>
                <a:lnTo>
                  <a:pt x="4160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/>
          <p:nvPr/>
        </p:nvSpPr>
        <p:spPr>
          <a:xfrm>
            <a:off x="4354835" y="4444746"/>
            <a:ext cx="2173605" cy="0"/>
          </a:xfrm>
          <a:custGeom>
            <a:avLst/>
            <a:gdLst/>
            <a:ahLst/>
            <a:cxnLst/>
            <a:rect l="l" t="t" r="r" b="b"/>
            <a:pathLst>
              <a:path w="2173604">
                <a:moveTo>
                  <a:pt x="0" y="0"/>
                </a:moveTo>
                <a:lnTo>
                  <a:pt x="2173287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9" name="object 39"/>
          <p:cNvSpPr/>
          <p:nvPr/>
        </p:nvSpPr>
        <p:spPr>
          <a:xfrm>
            <a:off x="6515418" y="4419344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4316731" y="4419343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25400"/>
                </a:lnTo>
                <a:lnTo>
                  <a:pt x="508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661422" y="5327903"/>
            <a:ext cx="1797050" cy="457200"/>
          </a:xfrm>
          <a:custGeom>
            <a:avLst/>
            <a:gdLst/>
            <a:ahLst/>
            <a:cxnLst/>
            <a:rect l="l" t="t" r="r" b="b"/>
            <a:pathLst>
              <a:path w="1797050" h="457200">
                <a:moveTo>
                  <a:pt x="0" y="0"/>
                </a:moveTo>
                <a:lnTo>
                  <a:pt x="1796796" y="0"/>
                </a:lnTo>
                <a:lnTo>
                  <a:pt x="1796796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42"/>
          <p:cNvSpPr txBox="1"/>
          <p:nvPr/>
        </p:nvSpPr>
        <p:spPr>
          <a:xfrm>
            <a:off x="740865" y="5385006"/>
            <a:ext cx="146367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GŠ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Č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z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ek </a:t>
            </a: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is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ers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 ob</a:t>
            </a:r>
            <a:r>
              <a:rPr sz="1200" b="1" dirty="0">
                <a:latin typeface="Arial"/>
                <a:cs typeface="Arial"/>
              </a:rPr>
              <a:t>ra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953000" y="1194816"/>
            <a:ext cx="1428115" cy="571500"/>
          </a:xfrm>
          <a:custGeom>
            <a:avLst/>
            <a:gdLst/>
            <a:ahLst/>
            <a:cxnLst/>
            <a:rect l="l" t="t" r="r" b="b"/>
            <a:pathLst>
              <a:path w="1428114" h="571500">
                <a:moveTo>
                  <a:pt x="0" y="0"/>
                </a:moveTo>
                <a:lnTo>
                  <a:pt x="1427988" y="0"/>
                </a:lnTo>
                <a:lnTo>
                  <a:pt x="1427988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" name="object 44"/>
          <p:cNvSpPr txBox="1"/>
          <p:nvPr/>
        </p:nvSpPr>
        <p:spPr>
          <a:xfrm>
            <a:off x="5267238" y="1252743"/>
            <a:ext cx="8020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Ú</a:t>
            </a:r>
            <a:r>
              <a:rPr sz="1200" b="1" dirty="0">
                <a:latin typeface="Arial"/>
                <a:cs typeface="Arial"/>
              </a:rPr>
              <a:t>řad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5" dirty="0">
                <a:latin typeface="Arial"/>
                <a:cs typeface="Arial"/>
              </a:rPr>
              <a:t>á</a:t>
            </a:r>
            <a:r>
              <a:rPr sz="1200" b="1" spc="-5" dirty="0">
                <a:latin typeface="Arial"/>
                <a:cs typeface="Arial"/>
              </a:rPr>
              <a:t>dy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696718" y="1431037"/>
            <a:ext cx="1754505" cy="727075"/>
          </a:xfrm>
          <a:custGeom>
            <a:avLst/>
            <a:gdLst/>
            <a:ahLst/>
            <a:cxnLst/>
            <a:rect l="l" t="t" r="r" b="b"/>
            <a:pathLst>
              <a:path w="1754504" h="727075">
                <a:moveTo>
                  <a:pt x="0" y="0"/>
                </a:moveTo>
                <a:lnTo>
                  <a:pt x="1754124" y="0"/>
                </a:lnTo>
                <a:lnTo>
                  <a:pt x="1754124" y="726948"/>
                </a:lnTo>
                <a:lnTo>
                  <a:pt x="0" y="726948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6" name="object 46"/>
          <p:cNvSpPr/>
          <p:nvPr/>
        </p:nvSpPr>
        <p:spPr>
          <a:xfrm>
            <a:off x="5696718" y="1431037"/>
            <a:ext cx="1754505" cy="727075"/>
          </a:xfrm>
          <a:custGeom>
            <a:avLst/>
            <a:gdLst/>
            <a:ahLst/>
            <a:cxnLst/>
            <a:rect l="l" t="t" r="r" b="b"/>
            <a:pathLst>
              <a:path w="1754504" h="727075">
                <a:moveTo>
                  <a:pt x="0" y="0"/>
                </a:moveTo>
                <a:lnTo>
                  <a:pt x="1754124" y="0"/>
                </a:lnTo>
                <a:lnTo>
                  <a:pt x="1754124" y="726948"/>
                </a:lnTo>
                <a:lnTo>
                  <a:pt x="0" y="72694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7" name="object 47"/>
          <p:cNvSpPr txBox="1"/>
          <p:nvPr/>
        </p:nvSpPr>
        <p:spPr>
          <a:xfrm>
            <a:off x="6040505" y="1487699"/>
            <a:ext cx="1062991" cy="4172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305" marR="5080" indent="-15240">
              <a:lnSpc>
                <a:spcPct val="113300"/>
              </a:lnSpc>
            </a:pP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5" dirty="0">
                <a:latin typeface="Arial"/>
                <a:cs typeface="Arial"/>
              </a:rPr>
              <a:t>dbo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ob</a:t>
            </a:r>
            <a:r>
              <a:rPr sz="1200" b="1" dirty="0">
                <a:latin typeface="Arial"/>
                <a:cs typeface="Arial"/>
              </a:rPr>
              <a:t>ra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spc="-12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, </a:t>
            </a:r>
            <a:r>
              <a:rPr sz="1200" b="1" spc="-5" dirty="0">
                <a:latin typeface="Arial"/>
                <a:cs typeface="Arial"/>
              </a:rPr>
              <a:t>b</a:t>
            </a:r>
            <a:r>
              <a:rPr sz="1200" b="1" dirty="0">
                <a:latin typeface="Arial"/>
                <a:cs typeface="Arial"/>
              </a:rPr>
              <a:t>ez</a:t>
            </a: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eč</a:t>
            </a:r>
            <a:r>
              <a:rPr sz="1200" b="1" spc="-5" dirty="0">
                <a:latin typeface="Arial"/>
                <a:cs typeface="Arial"/>
              </a:rPr>
              <a:t>no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947543" y="1883934"/>
            <a:ext cx="12503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sekr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1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iá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u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BR</a:t>
            </a:r>
            <a:r>
              <a:rPr sz="1200" b="1" dirty="0">
                <a:latin typeface="Arial"/>
                <a:cs typeface="Arial"/>
              </a:rPr>
              <a:t>S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577648" y="1934729"/>
            <a:ext cx="1691639" cy="1880235"/>
          </a:xfrm>
          <a:custGeom>
            <a:avLst/>
            <a:gdLst/>
            <a:ahLst/>
            <a:cxnLst/>
            <a:rect l="l" t="t" r="r" b="b"/>
            <a:pathLst>
              <a:path w="1691639" h="1880235">
                <a:moveTo>
                  <a:pt x="1691081" y="0"/>
                </a:moveTo>
                <a:lnTo>
                  <a:pt x="0" y="1880019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0" name="object 50"/>
          <p:cNvSpPr/>
          <p:nvPr/>
        </p:nvSpPr>
        <p:spPr>
          <a:xfrm>
            <a:off x="2535177" y="3779809"/>
            <a:ext cx="79375" cy="82550"/>
          </a:xfrm>
          <a:custGeom>
            <a:avLst/>
            <a:gdLst/>
            <a:ahLst/>
            <a:cxnLst/>
            <a:rect l="l" t="t" r="r" b="b"/>
            <a:pathLst>
              <a:path w="79375" h="82550">
                <a:moveTo>
                  <a:pt x="22631" y="0"/>
                </a:moveTo>
                <a:lnTo>
                  <a:pt x="0" y="82130"/>
                </a:lnTo>
                <a:lnTo>
                  <a:pt x="79286" y="50952"/>
                </a:lnTo>
                <a:lnTo>
                  <a:pt x="2263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1" name="object 51"/>
          <p:cNvSpPr/>
          <p:nvPr/>
        </p:nvSpPr>
        <p:spPr>
          <a:xfrm>
            <a:off x="4252724" y="1916441"/>
            <a:ext cx="1923414" cy="1918335"/>
          </a:xfrm>
          <a:custGeom>
            <a:avLst/>
            <a:gdLst/>
            <a:ahLst/>
            <a:cxnLst/>
            <a:rect l="l" t="t" r="r" b="b"/>
            <a:pathLst>
              <a:path w="1923414" h="1918335">
                <a:moveTo>
                  <a:pt x="0" y="0"/>
                </a:moveTo>
                <a:lnTo>
                  <a:pt x="1923262" y="1917788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2" name="object 52"/>
          <p:cNvSpPr/>
          <p:nvPr/>
        </p:nvSpPr>
        <p:spPr>
          <a:xfrm>
            <a:off x="6149059" y="3807262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35877" y="0"/>
                </a:moveTo>
                <a:lnTo>
                  <a:pt x="0" y="35966"/>
                </a:lnTo>
                <a:lnTo>
                  <a:pt x="53911" y="53860"/>
                </a:lnTo>
                <a:lnTo>
                  <a:pt x="358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53"/>
          <p:cNvSpPr/>
          <p:nvPr/>
        </p:nvSpPr>
        <p:spPr>
          <a:xfrm>
            <a:off x="3278124" y="5349252"/>
            <a:ext cx="1438910" cy="398145"/>
          </a:xfrm>
          <a:custGeom>
            <a:avLst/>
            <a:gdLst/>
            <a:ahLst/>
            <a:cxnLst/>
            <a:rect l="l" t="t" r="r" b="b"/>
            <a:pathLst>
              <a:path w="1438910" h="398145">
                <a:moveTo>
                  <a:pt x="0" y="0"/>
                </a:moveTo>
                <a:lnTo>
                  <a:pt x="1438655" y="0"/>
                </a:lnTo>
                <a:lnTo>
                  <a:pt x="1438655" y="397764"/>
                </a:lnTo>
                <a:lnTo>
                  <a:pt x="0" y="397764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4" name="object 54"/>
          <p:cNvSpPr/>
          <p:nvPr/>
        </p:nvSpPr>
        <p:spPr>
          <a:xfrm>
            <a:off x="3278124" y="5349252"/>
            <a:ext cx="1438910" cy="398145"/>
          </a:xfrm>
          <a:custGeom>
            <a:avLst/>
            <a:gdLst/>
            <a:ahLst/>
            <a:cxnLst/>
            <a:rect l="l" t="t" r="r" b="b"/>
            <a:pathLst>
              <a:path w="1438910" h="398145">
                <a:moveTo>
                  <a:pt x="0" y="0"/>
                </a:moveTo>
                <a:lnTo>
                  <a:pt x="1438655" y="0"/>
                </a:lnTo>
                <a:lnTo>
                  <a:pt x="1438655" y="397764"/>
                </a:lnTo>
                <a:lnTo>
                  <a:pt x="0" y="39776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5" name="object 55"/>
          <p:cNvSpPr/>
          <p:nvPr/>
        </p:nvSpPr>
        <p:spPr>
          <a:xfrm>
            <a:off x="3227832" y="5309627"/>
            <a:ext cx="1440180" cy="398145"/>
          </a:xfrm>
          <a:custGeom>
            <a:avLst/>
            <a:gdLst/>
            <a:ahLst/>
            <a:cxnLst/>
            <a:rect l="l" t="t" r="r" b="b"/>
            <a:pathLst>
              <a:path w="1440179" h="398145">
                <a:moveTo>
                  <a:pt x="0" y="0"/>
                </a:moveTo>
                <a:lnTo>
                  <a:pt x="1440180" y="0"/>
                </a:lnTo>
                <a:lnTo>
                  <a:pt x="1440180" y="397764"/>
                </a:lnTo>
                <a:lnTo>
                  <a:pt x="0" y="397764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6" name="object 56"/>
          <p:cNvSpPr/>
          <p:nvPr/>
        </p:nvSpPr>
        <p:spPr>
          <a:xfrm>
            <a:off x="3227832" y="5309627"/>
            <a:ext cx="1440180" cy="398145"/>
          </a:xfrm>
          <a:custGeom>
            <a:avLst/>
            <a:gdLst/>
            <a:ahLst/>
            <a:cxnLst/>
            <a:rect l="l" t="t" r="r" b="b"/>
            <a:pathLst>
              <a:path w="1440179" h="398145">
                <a:moveTo>
                  <a:pt x="0" y="0"/>
                </a:moveTo>
                <a:lnTo>
                  <a:pt x="1440180" y="0"/>
                </a:lnTo>
                <a:lnTo>
                  <a:pt x="1440180" y="397764"/>
                </a:lnTo>
                <a:lnTo>
                  <a:pt x="0" y="39776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7" name="object 57"/>
          <p:cNvSpPr/>
          <p:nvPr/>
        </p:nvSpPr>
        <p:spPr>
          <a:xfrm>
            <a:off x="3180588" y="5266956"/>
            <a:ext cx="1438910" cy="399415"/>
          </a:xfrm>
          <a:custGeom>
            <a:avLst/>
            <a:gdLst/>
            <a:ahLst/>
            <a:cxnLst/>
            <a:rect l="l" t="t" r="r" b="b"/>
            <a:pathLst>
              <a:path w="1438910" h="399414">
                <a:moveTo>
                  <a:pt x="0" y="0"/>
                </a:moveTo>
                <a:lnTo>
                  <a:pt x="1438656" y="0"/>
                </a:lnTo>
                <a:lnTo>
                  <a:pt x="1438656" y="399287"/>
                </a:lnTo>
                <a:lnTo>
                  <a:pt x="0" y="399287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8" name="object 58"/>
          <p:cNvSpPr/>
          <p:nvPr/>
        </p:nvSpPr>
        <p:spPr>
          <a:xfrm>
            <a:off x="3180588" y="5266956"/>
            <a:ext cx="1438910" cy="399415"/>
          </a:xfrm>
          <a:custGeom>
            <a:avLst/>
            <a:gdLst/>
            <a:ahLst/>
            <a:cxnLst/>
            <a:rect l="l" t="t" r="r" b="b"/>
            <a:pathLst>
              <a:path w="1438910" h="399414">
                <a:moveTo>
                  <a:pt x="0" y="0"/>
                </a:moveTo>
                <a:lnTo>
                  <a:pt x="1438656" y="0"/>
                </a:lnTo>
                <a:lnTo>
                  <a:pt x="1438656" y="399287"/>
                </a:lnTo>
                <a:lnTo>
                  <a:pt x="0" y="39928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9" name="object 59"/>
          <p:cNvSpPr txBox="1"/>
          <p:nvPr/>
        </p:nvSpPr>
        <p:spPr>
          <a:xfrm>
            <a:off x="3390142" y="5324682"/>
            <a:ext cx="102361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tn</a:t>
            </a:r>
            <a:r>
              <a:rPr sz="1200" b="1" dirty="0">
                <a:latin typeface="Arial"/>
                <a:cs typeface="Arial"/>
              </a:rPr>
              <a:t>í </a:t>
            </a:r>
            <a:r>
              <a:rPr sz="1200" b="1" spc="-5" dirty="0">
                <a:latin typeface="Arial"/>
                <a:cs typeface="Arial"/>
              </a:rPr>
              <a:t>út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ary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484629" y="5507562"/>
            <a:ext cx="8293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rez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u </a:t>
            </a:r>
            <a:r>
              <a:rPr sz="1200" b="1" spc="-5" dirty="0">
                <a:latin typeface="Arial"/>
                <a:cs typeface="Arial"/>
              </a:rPr>
              <a:t>MO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591300" y="5341621"/>
            <a:ext cx="1330960" cy="184666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383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5" dirty="0">
                <a:latin typeface="Arial"/>
                <a:cs typeface="Arial"/>
              </a:rPr>
              <a:t>tn</a:t>
            </a:r>
            <a:r>
              <a:rPr sz="1200" b="1" dirty="0">
                <a:latin typeface="Arial"/>
                <a:cs typeface="Arial"/>
              </a:rPr>
              <a:t>í </a:t>
            </a:r>
            <a:r>
              <a:rPr sz="1200" b="1" spc="-5" dirty="0">
                <a:latin typeface="Arial"/>
                <a:cs typeface="Arial"/>
              </a:rPr>
              <a:t>út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ary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61422" y="3284220"/>
            <a:ext cx="1797050" cy="289560"/>
          </a:xfrm>
          <a:custGeom>
            <a:avLst/>
            <a:gdLst/>
            <a:ahLst/>
            <a:cxnLst/>
            <a:rect l="l" t="t" r="r" b="b"/>
            <a:pathLst>
              <a:path w="1797050" h="289560">
                <a:moveTo>
                  <a:pt x="0" y="0"/>
                </a:moveTo>
                <a:lnTo>
                  <a:pt x="1796796" y="0"/>
                </a:lnTo>
                <a:lnTo>
                  <a:pt x="1796796" y="289560"/>
                </a:lnTo>
                <a:lnTo>
                  <a:pt x="0" y="289560"/>
                </a:lnTo>
                <a:lnTo>
                  <a:pt x="0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3" name="object 63"/>
          <p:cNvSpPr txBox="1"/>
          <p:nvPr/>
        </p:nvSpPr>
        <p:spPr>
          <a:xfrm>
            <a:off x="868882" y="3351774"/>
            <a:ext cx="125920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-5" dirty="0">
                <a:latin typeface="Arial"/>
                <a:cs typeface="Arial"/>
              </a:rPr>
              <a:t>H</a:t>
            </a:r>
            <a:r>
              <a:rPr sz="1100" b="1" spc="5" dirty="0">
                <a:latin typeface="Arial"/>
                <a:cs typeface="Arial"/>
              </a:rPr>
              <a:t>l</a:t>
            </a:r>
            <a:r>
              <a:rPr sz="1100" b="1" spc="-5" dirty="0">
                <a:latin typeface="Arial"/>
                <a:cs typeface="Arial"/>
              </a:rPr>
              <a:t>a</a:t>
            </a:r>
            <a:r>
              <a:rPr sz="1100" b="1" spc="-15" dirty="0">
                <a:latin typeface="Arial"/>
                <a:cs typeface="Arial"/>
              </a:rPr>
              <a:t>v</a:t>
            </a:r>
            <a:r>
              <a:rPr sz="1100" b="1" spc="-5" dirty="0">
                <a:latin typeface="Arial"/>
                <a:cs typeface="Arial"/>
              </a:rPr>
              <a:t>n</a:t>
            </a:r>
            <a:r>
              <a:rPr sz="1100" b="1" dirty="0">
                <a:latin typeface="Arial"/>
                <a:cs typeface="Arial"/>
              </a:rPr>
              <a:t>í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m</a:t>
            </a:r>
            <a:r>
              <a:rPr sz="1100" b="1" spc="5" dirty="0">
                <a:latin typeface="Arial"/>
                <a:cs typeface="Arial"/>
              </a:rPr>
              <a:t>í</a:t>
            </a:r>
            <a:r>
              <a:rPr sz="1100" b="1" spc="-5" dirty="0">
                <a:latin typeface="Arial"/>
                <a:cs typeface="Arial"/>
              </a:rPr>
              <a:t>s</a:t>
            </a:r>
            <a:r>
              <a:rPr sz="1100" b="1" dirty="0">
                <a:latin typeface="Arial"/>
                <a:cs typeface="Arial"/>
              </a:rPr>
              <a:t>to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ř</a:t>
            </a:r>
            <a:r>
              <a:rPr sz="1100" b="1" spc="5" dirty="0">
                <a:latin typeface="Arial"/>
                <a:cs typeface="Arial"/>
              </a:rPr>
              <a:t>í</a:t>
            </a:r>
            <a:r>
              <a:rPr sz="1100" b="1" dirty="0">
                <a:latin typeface="Arial"/>
                <a:cs typeface="Arial"/>
              </a:rPr>
              <a:t>z</a:t>
            </a:r>
            <a:r>
              <a:rPr sz="1100" b="1" spc="-5" dirty="0">
                <a:latin typeface="Arial"/>
                <a:cs typeface="Arial"/>
              </a:rPr>
              <a:t>ení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716273" y="4734317"/>
            <a:ext cx="0" cy="513715"/>
          </a:xfrm>
          <a:custGeom>
            <a:avLst/>
            <a:gdLst/>
            <a:ahLst/>
            <a:cxnLst/>
            <a:rect l="l" t="t" r="r" b="b"/>
            <a:pathLst>
              <a:path h="513714">
                <a:moveTo>
                  <a:pt x="0" y="0"/>
                </a:moveTo>
                <a:lnTo>
                  <a:pt x="0" y="513588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5" name="object 65"/>
          <p:cNvSpPr/>
          <p:nvPr/>
        </p:nvSpPr>
        <p:spPr>
          <a:xfrm>
            <a:off x="3690876" y="5235195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0"/>
                </a:lnTo>
                <a:lnTo>
                  <a:pt x="25400" y="50800"/>
                </a:lnTo>
                <a:lnTo>
                  <a:pt x="5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6" name="object 66"/>
          <p:cNvSpPr/>
          <p:nvPr/>
        </p:nvSpPr>
        <p:spPr>
          <a:xfrm>
            <a:off x="1129283" y="4498847"/>
            <a:ext cx="1949450" cy="685800"/>
          </a:xfrm>
          <a:custGeom>
            <a:avLst/>
            <a:gdLst/>
            <a:ahLst/>
            <a:cxnLst/>
            <a:rect l="l" t="t" r="r" b="b"/>
            <a:pathLst>
              <a:path w="1949450" h="685800">
                <a:moveTo>
                  <a:pt x="0" y="0"/>
                </a:moveTo>
                <a:lnTo>
                  <a:pt x="1949195" y="0"/>
                </a:lnTo>
                <a:lnTo>
                  <a:pt x="1949195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99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7" name="object 67"/>
          <p:cNvSpPr/>
          <p:nvPr/>
        </p:nvSpPr>
        <p:spPr>
          <a:xfrm>
            <a:off x="1129283" y="4498847"/>
            <a:ext cx="1949450" cy="685800"/>
          </a:xfrm>
          <a:custGeom>
            <a:avLst/>
            <a:gdLst/>
            <a:ahLst/>
            <a:cxnLst/>
            <a:rect l="l" t="t" r="r" b="b"/>
            <a:pathLst>
              <a:path w="1949450" h="685800">
                <a:moveTo>
                  <a:pt x="0" y="0"/>
                </a:moveTo>
                <a:lnTo>
                  <a:pt x="1949195" y="0"/>
                </a:lnTo>
                <a:lnTo>
                  <a:pt x="1949195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8" name="object 68"/>
          <p:cNvSpPr txBox="1"/>
          <p:nvPr/>
        </p:nvSpPr>
        <p:spPr>
          <a:xfrm>
            <a:off x="1728499" y="4556331"/>
            <a:ext cx="75057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Ro</a:t>
            </a:r>
            <a:r>
              <a:rPr sz="1200" b="1" dirty="0">
                <a:latin typeface="Arial"/>
                <a:cs typeface="Arial"/>
              </a:rPr>
              <a:t>z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nut</a:t>
            </a:r>
            <a:r>
              <a:rPr sz="1200" b="1" dirty="0">
                <a:latin typeface="Arial"/>
                <a:cs typeface="Arial"/>
              </a:rPr>
              <a:t>é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411509" y="4739211"/>
            <a:ext cx="138303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015" marR="5080" indent="-23495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po</a:t>
            </a:r>
            <a:r>
              <a:rPr sz="1200" b="1" dirty="0">
                <a:latin typeface="Arial"/>
                <a:cs typeface="Arial"/>
              </a:rPr>
              <a:t>leč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é</a:t>
            </a:r>
            <a:r>
              <a:rPr sz="1200" b="1" spc="-5" dirty="0">
                <a:latin typeface="Arial"/>
                <a:cs typeface="Arial"/>
              </a:rPr>
              <a:t> op</a:t>
            </a:r>
            <a:r>
              <a:rPr sz="1200" b="1" dirty="0">
                <a:latin typeface="Arial"/>
                <a:cs typeface="Arial"/>
              </a:rPr>
              <a:t>erač</a:t>
            </a:r>
            <a:r>
              <a:rPr sz="1200" b="1" spc="-5" dirty="0">
                <a:latin typeface="Arial"/>
                <a:cs typeface="Arial"/>
              </a:rPr>
              <a:t>ní </a:t>
            </a:r>
            <a:r>
              <a:rPr sz="1200" b="1" dirty="0">
                <a:latin typeface="Arial"/>
                <a:cs typeface="Arial"/>
              </a:rPr>
              <a:t>ce</a:t>
            </a:r>
            <a:r>
              <a:rPr sz="1200" b="1" spc="-5" dirty="0">
                <a:latin typeface="Arial"/>
                <a:cs typeface="Arial"/>
              </a:rPr>
              <a:t>nt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m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878835" y="4174235"/>
            <a:ext cx="1440180" cy="516890"/>
          </a:xfrm>
          <a:custGeom>
            <a:avLst/>
            <a:gdLst/>
            <a:ahLst/>
            <a:cxnLst/>
            <a:rect l="l" t="t" r="r" b="b"/>
            <a:pathLst>
              <a:path w="1440179" h="516889">
                <a:moveTo>
                  <a:pt x="0" y="0"/>
                </a:moveTo>
                <a:lnTo>
                  <a:pt x="1440180" y="0"/>
                </a:lnTo>
                <a:lnTo>
                  <a:pt x="1440180" y="516636"/>
                </a:lnTo>
                <a:lnTo>
                  <a:pt x="0" y="516636"/>
                </a:lnTo>
                <a:lnTo>
                  <a:pt x="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1" name="object 71"/>
          <p:cNvSpPr/>
          <p:nvPr/>
        </p:nvSpPr>
        <p:spPr>
          <a:xfrm>
            <a:off x="2878835" y="4174235"/>
            <a:ext cx="1440180" cy="516890"/>
          </a:xfrm>
          <a:custGeom>
            <a:avLst/>
            <a:gdLst/>
            <a:ahLst/>
            <a:cxnLst/>
            <a:rect l="l" t="t" r="r" b="b"/>
            <a:pathLst>
              <a:path w="1440179" h="516889">
                <a:moveTo>
                  <a:pt x="0" y="0"/>
                </a:moveTo>
                <a:lnTo>
                  <a:pt x="1440180" y="0"/>
                </a:lnTo>
                <a:lnTo>
                  <a:pt x="1440180" y="516636"/>
                </a:lnTo>
                <a:lnTo>
                  <a:pt x="0" y="51663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2" name="object 72"/>
          <p:cNvSpPr txBox="1"/>
          <p:nvPr/>
        </p:nvSpPr>
        <p:spPr>
          <a:xfrm>
            <a:off x="2988625" y="4230894"/>
            <a:ext cx="12185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K</a:t>
            </a:r>
            <a:r>
              <a:rPr sz="1200" b="1" dirty="0">
                <a:latin typeface="Arial"/>
                <a:cs typeface="Arial"/>
              </a:rPr>
              <a:t>riz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ý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š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áb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MO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1875289" y="3909827"/>
            <a:ext cx="1100455" cy="459105"/>
          </a:xfrm>
          <a:custGeom>
            <a:avLst/>
            <a:gdLst/>
            <a:ahLst/>
            <a:cxnLst/>
            <a:rect l="l" t="t" r="r" b="b"/>
            <a:pathLst>
              <a:path w="1100455" h="459104">
                <a:moveTo>
                  <a:pt x="0" y="0"/>
                </a:moveTo>
                <a:lnTo>
                  <a:pt x="1100328" y="0"/>
                </a:lnTo>
                <a:lnTo>
                  <a:pt x="1100328" y="458724"/>
                </a:lnTo>
                <a:lnTo>
                  <a:pt x="0" y="45872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4" name="object 74"/>
          <p:cNvSpPr/>
          <p:nvPr/>
        </p:nvSpPr>
        <p:spPr>
          <a:xfrm>
            <a:off x="1875289" y="3909827"/>
            <a:ext cx="1100455" cy="459105"/>
          </a:xfrm>
          <a:custGeom>
            <a:avLst/>
            <a:gdLst/>
            <a:ahLst/>
            <a:cxnLst/>
            <a:rect l="l" t="t" r="r" b="b"/>
            <a:pathLst>
              <a:path w="1100455" h="459104">
                <a:moveTo>
                  <a:pt x="0" y="0"/>
                </a:moveTo>
                <a:lnTo>
                  <a:pt x="1100328" y="0"/>
                </a:lnTo>
                <a:lnTo>
                  <a:pt x="1100328" y="458724"/>
                </a:lnTo>
                <a:lnTo>
                  <a:pt x="0" y="458724"/>
                </a:lnTo>
                <a:lnTo>
                  <a:pt x="0" y="0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5" name="object 75"/>
          <p:cNvSpPr txBox="1"/>
          <p:nvPr/>
        </p:nvSpPr>
        <p:spPr>
          <a:xfrm>
            <a:off x="2157634" y="3965781"/>
            <a:ext cx="53530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marR="5080" indent="-1905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mi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is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r </a:t>
            </a:r>
            <a:r>
              <a:rPr sz="1200" b="1" spc="-5" dirty="0">
                <a:latin typeface="Arial"/>
                <a:cs typeface="Arial"/>
              </a:rPr>
              <a:t>ob</a:t>
            </a:r>
            <a:r>
              <a:rPr sz="1200" b="1" dirty="0">
                <a:latin typeface="Arial"/>
                <a:cs typeface="Arial"/>
              </a:rPr>
              <a:t>ra</a:t>
            </a:r>
            <a:r>
              <a:rPr sz="1200" b="1" spc="-5" dirty="0">
                <a:latin typeface="Arial"/>
                <a:cs typeface="Arial"/>
              </a:rPr>
              <a:t>ny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755541" y="344374"/>
            <a:ext cx="17462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VÁLEČN</a:t>
            </a: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Ý</a:t>
            </a:r>
            <a:r>
              <a:rPr sz="18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1800" b="1" spc="-13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1800" b="1" spc="-235" dirty="0">
                <a:solidFill>
                  <a:srgbClr val="FF0000"/>
                </a:solidFill>
                <a:latin typeface="Times New Roman"/>
                <a:cs typeface="Times New Roman"/>
              </a:rPr>
              <a:t>AV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80594" y="6223253"/>
            <a:ext cx="746760" cy="0"/>
          </a:xfrm>
          <a:custGeom>
            <a:avLst/>
            <a:gdLst/>
            <a:ahLst/>
            <a:cxnLst/>
            <a:rect l="l" t="t" r="r" b="b"/>
            <a:pathLst>
              <a:path w="746760">
                <a:moveTo>
                  <a:pt x="0" y="0"/>
                </a:moveTo>
                <a:lnTo>
                  <a:pt x="74676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8" name="object 78"/>
          <p:cNvSpPr/>
          <p:nvPr/>
        </p:nvSpPr>
        <p:spPr>
          <a:xfrm>
            <a:off x="914655" y="6197852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799"/>
                </a:lnTo>
                <a:lnTo>
                  <a:pt x="50800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9" name="object 79"/>
          <p:cNvSpPr/>
          <p:nvPr/>
        </p:nvSpPr>
        <p:spPr>
          <a:xfrm>
            <a:off x="2658622" y="6198870"/>
            <a:ext cx="745490" cy="0"/>
          </a:xfrm>
          <a:custGeom>
            <a:avLst/>
            <a:gdLst/>
            <a:ahLst/>
            <a:cxnLst/>
            <a:rect l="l" t="t" r="r" b="b"/>
            <a:pathLst>
              <a:path w="745489">
                <a:moveTo>
                  <a:pt x="0" y="0"/>
                </a:moveTo>
                <a:lnTo>
                  <a:pt x="745236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80"/>
          <p:cNvSpPr/>
          <p:nvPr/>
        </p:nvSpPr>
        <p:spPr>
          <a:xfrm>
            <a:off x="3391155" y="617346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1" name="object 81"/>
          <p:cNvSpPr/>
          <p:nvPr/>
        </p:nvSpPr>
        <p:spPr>
          <a:xfrm>
            <a:off x="5048250" y="6198870"/>
            <a:ext cx="708660" cy="0"/>
          </a:xfrm>
          <a:custGeom>
            <a:avLst/>
            <a:gdLst/>
            <a:ahLst/>
            <a:cxnLst/>
            <a:rect l="l" t="t" r="r" b="b"/>
            <a:pathLst>
              <a:path w="708660">
                <a:moveTo>
                  <a:pt x="0" y="0"/>
                </a:moveTo>
                <a:lnTo>
                  <a:pt x="708660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2" name="object 82"/>
          <p:cNvSpPr/>
          <p:nvPr/>
        </p:nvSpPr>
        <p:spPr>
          <a:xfrm>
            <a:off x="5744211" y="6173468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3" name="object 83"/>
          <p:cNvSpPr/>
          <p:nvPr/>
        </p:nvSpPr>
        <p:spPr>
          <a:xfrm>
            <a:off x="5010151" y="6173467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50800" y="0"/>
                </a:moveTo>
                <a:lnTo>
                  <a:pt x="0" y="25399"/>
                </a:lnTo>
                <a:lnTo>
                  <a:pt x="50800" y="50799"/>
                </a:lnTo>
                <a:lnTo>
                  <a:pt x="508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4" name="object 84"/>
          <p:cNvSpPr/>
          <p:nvPr/>
        </p:nvSpPr>
        <p:spPr>
          <a:xfrm>
            <a:off x="7115556" y="6198108"/>
            <a:ext cx="745490" cy="0"/>
          </a:xfrm>
          <a:custGeom>
            <a:avLst/>
            <a:gdLst/>
            <a:ahLst/>
            <a:cxnLst/>
            <a:rect l="l" t="t" r="r" b="b"/>
            <a:pathLst>
              <a:path w="745490">
                <a:moveTo>
                  <a:pt x="0" y="0"/>
                </a:moveTo>
                <a:lnTo>
                  <a:pt x="745236" y="0"/>
                </a:lnTo>
              </a:path>
            </a:pathLst>
          </a:custGeom>
          <a:ln w="12700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5" name="object 85"/>
          <p:cNvSpPr/>
          <p:nvPr/>
        </p:nvSpPr>
        <p:spPr>
          <a:xfrm>
            <a:off x="7848093" y="6172706"/>
            <a:ext cx="50800" cy="50800"/>
          </a:xfrm>
          <a:custGeom>
            <a:avLst/>
            <a:gdLst/>
            <a:ahLst/>
            <a:cxnLst/>
            <a:rect l="l" t="t" r="r" b="b"/>
            <a:pathLst>
              <a:path w="50800" h="50800">
                <a:moveTo>
                  <a:pt x="0" y="0"/>
                </a:moveTo>
                <a:lnTo>
                  <a:pt x="0" y="50800"/>
                </a:lnTo>
                <a:lnTo>
                  <a:pt x="50800" y="254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6" name="object 86"/>
          <p:cNvSpPr/>
          <p:nvPr/>
        </p:nvSpPr>
        <p:spPr>
          <a:xfrm>
            <a:off x="979932" y="6083808"/>
            <a:ext cx="1114425" cy="342900"/>
          </a:xfrm>
          <a:custGeom>
            <a:avLst/>
            <a:gdLst/>
            <a:ahLst/>
            <a:cxnLst/>
            <a:rect l="l" t="t" r="r" b="b"/>
            <a:pathLst>
              <a:path w="1114425" h="342900">
                <a:moveTo>
                  <a:pt x="0" y="0"/>
                </a:moveTo>
                <a:lnTo>
                  <a:pt x="1114044" y="0"/>
                </a:lnTo>
                <a:lnTo>
                  <a:pt x="1114044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7" name="object 87"/>
          <p:cNvSpPr txBox="1"/>
          <p:nvPr/>
        </p:nvSpPr>
        <p:spPr>
          <a:xfrm>
            <a:off x="1058746" y="6141256"/>
            <a:ext cx="4248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říze</a:t>
            </a:r>
            <a:r>
              <a:rPr sz="1200" b="1" spc="-5" dirty="0">
                <a:latin typeface="Arial"/>
                <a:cs typeface="Arial"/>
              </a:rPr>
              <a:t>ní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523488" y="6083808"/>
            <a:ext cx="1115695" cy="342900"/>
          </a:xfrm>
          <a:custGeom>
            <a:avLst/>
            <a:gdLst/>
            <a:ahLst/>
            <a:cxnLst/>
            <a:rect l="l" t="t" r="r" b="b"/>
            <a:pathLst>
              <a:path w="1115695" h="342900">
                <a:moveTo>
                  <a:pt x="0" y="0"/>
                </a:moveTo>
                <a:lnTo>
                  <a:pt x="1115567" y="0"/>
                </a:lnTo>
                <a:lnTo>
                  <a:pt x="1115567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9" name="object 89"/>
          <p:cNvSpPr txBox="1"/>
          <p:nvPr/>
        </p:nvSpPr>
        <p:spPr>
          <a:xfrm>
            <a:off x="3602855" y="6141256"/>
            <a:ext cx="84074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k</a:t>
            </a:r>
            <a:r>
              <a:rPr sz="1200" b="1" spc="-5" dirty="0">
                <a:latin typeface="Arial"/>
                <a:cs typeface="Arial"/>
              </a:rPr>
              <a:t>oo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i</a:t>
            </a: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ce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5835401" y="6063996"/>
            <a:ext cx="1114425" cy="342900"/>
          </a:xfrm>
          <a:custGeom>
            <a:avLst/>
            <a:gdLst/>
            <a:ahLst/>
            <a:cxnLst/>
            <a:rect l="l" t="t" r="r" b="b"/>
            <a:pathLst>
              <a:path w="1114425" h="342900">
                <a:moveTo>
                  <a:pt x="0" y="0"/>
                </a:moveTo>
                <a:lnTo>
                  <a:pt x="1114044" y="0"/>
                </a:lnTo>
                <a:lnTo>
                  <a:pt x="1114044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1" name="object 91"/>
          <p:cNvSpPr txBox="1"/>
          <p:nvPr/>
        </p:nvSpPr>
        <p:spPr>
          <a:xfrm>
            <a:off x="5913747" y="6121606"/>
            <a:ext cx="84010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5" dirty="0">
                <a:latin typeface="Arial"/>
                <a:cs typeface="Arial"/>
              </a:rPr>
              <a:t>ou</a:t>
            </a:r>
            <a:r>
              <a:rPr sz="1200" b="1" dirty="0">
                <a:latin typeface="Arial"/>
                <a:cs typeface="Arial"/>
              </a:rPr>
              <a:t>či</a:t>
            </a:r>
            <a:r>
              <a:rPr sz="1200" b="1" spc="-5" dirty="0">
                <a:latin typeface="Arial"/>
                <a:cs typeface="Arial"/>
              </a:rPr>
              <a:t>nno</a:t>
            </a:r>
            <a:r>
              <a:rPr sz="1200" b="1" dirty="0">
                <a:latin typeface="Arial"/>
                <a:cs typeface="Arial"/>
              </a:rPr>
              <a:t>st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7888223" y="6063996"/>
            <a:ext cx="1115695" cy="342900"/>
          </a:xfrm>
          <a:custGeom>
            <a:avLst/>
            <a:gdLst/>
            <a:ahLst/>
            <a:cxnLst/>
            <a:rect l="l" t="t" r="r" b="b"/>
            <a:pathLst>
              <a:path w="1115695" h="342900">
                <a:moveTo>
                  <a:pt x="0" y="0"/>
                </a:moveTo>
                <a:lnTo>
                  <a:pt x="1115568" y="0"/>
                </a:lnTo>
                <a:lnTo>
                  <a:pt x="1115568" y="342899"/>
                </a:lnTo>
                <a:lnTo>
                  <a:pt x="0" y="3428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3" name="object 93"/>
          <p:cNvSpPr txBox="1"/>
          <p:nvPr/>
        </p:nvSpPr>
        <p:spPr>
          <a:xfrm>
            <a:off x="7102862" y="6121606"/>
            <a:ext cx="149923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876935" algn="l"/>
              </a:tabLst>
            </a:pPr>
            <a:r>
              <a:rPr sz="1200" b="1" spc="-3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 	</a:t>
            </a:r>
            <a:r>
              <a:rPr sz="1200" b="1" spc="-5" dirty="0">
                <a:latin typeface="Arial"/>
                <a:cs typeface="Arial"/>
              </a:rPr>
              <a:t>podpo</a:t>
            </a:r>
            <a:r>
              <a:rPr sz="1200" b="1" dirty="0">
                <a:latin typeface="Arial"/>
                <a:cs typeface="Arial"/>
              </a:rPr>
              <a:t>ra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252721" y="621030"/>
            <a:ext cx="0" cy="728980"/>
          </a:xfrm>
          <a:custGeom>
            <a:avLst/>
            <a:gdLst/>
            <a:ahLst/>
            <a:cxnLst/>
            <a:rect l="l" t="t" r="r" b="b"/>
            <a:pathLst>
              <a:path h="728980">
                <a:moveTo>
                  <a:pt x="0" y="0"/>
                </a:moveTo>
                <a:lnTo>
                  <a:pt x="0" y="72898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5" name="object 95"/>
          <p:cNvSpPr/>
          <p:nvPr/>
        </p:nvSpPr>
        <p:spPr>
          <a:xfrm>
            <a:off x="4214625" y="133731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6" name="object 96"/>
          <p:cNvSpPr/>
          <p:nvPr/>
        </p:nvSpPr>
        <p:spPr>
          <a:xfrm>
            <a:off x="4252721" y="621030"/>
            <a:ext cx="2353945" cy="0"/>
          </a:xfrm>
          <a:custGeom>
            <a:avLst/>
            <a:gdLst/>
            <a:ahLst/>
            <a:cxnLst/>
            <a:rect l="l" t="t" r="r" b="b"/>
            <a:pathLst>
              <a:path w="2353945">
                <a:moveTo>
                  <a:pt x="0" y="0"/>
                </a:moveTo>
                <a:lnTo>
                  <a:pt x="2353564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7" name="object 97"/>
          <p:cNvSpPr/>
          <p:nvPr/>
        </p:nvSpPr>
        <p:spPr>
          <a:xfrm>
            <a:off x="6593587" y="58292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8" name="object 98"/>
          <p:cNvSpPr/>
          <p:nvPr/>
        </p:nvSpPr>
        <p:spPr>
          <a:xfrm>
            <a:off x="6591300" y="2205239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4">
                <a:moveTo>
                  <a:pt x="0" y="0"/>
                </a:moveTo>
                <a:lnTo>
                  <a:pt x="0" y="359664"/>
                </a:lnTo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9" name="object 99"/>
          <p:cNvSpPr/>
          <p:nvPr/>
        </p:nvSpPr>
        <p:spPr>
          <a:xfrm>
            <a:off x="2926079" y="2564892"/>
            <a:ext cx="3665220" cy="0"/>
          </a:xfrm>
          <a:custGeom>
            <a:avLst/>
            <a:gdLst/>
            <a:ahLst/>
            <a:cxnLst/>
            <a:rect l="l" t="t" r="r" b="b"/>
            <a:pathLst>
              <a:path w="3665220">
                <a:moveTo>
                  <a:pt x="366522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0" name="object 100"/>
          <p:cNvSpPr/>
          <p:nvPr/>
        </p:nvSpPr>
        <p:spPr>
          <a:xfrm>
            <a:off x="2926079" y="2340355"/>
            <a:ext cx="0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224536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1" name="object 101"/>
          <p:cNvSpPr/>
          <p:nvPr/>
        </p:nvSpPr>
        <p:spPr>
          <a:xfrm>
            <a:off x="2887983" y="227685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2" name="object 102"/>
          <p:cNvSpPr/>
          <p:nvPr/>
        </p:nvSpPr>
        <p:spPr>
          <a:xfrm>
            <a:off x="6826757" y="2197873"/>
            <a:ext cx="0" cy="511175"/>
          </a:xfrm>
          <a:custGeom>
            <a:avLst/>
            <a:gdLst/>
            <a:ahLst/>
            <a:cxnLst/>
            <a:rect l="l" t="t" r="r" b="b"/>
            <a:pathLst>
              <a:path h="511175">
                <a:moveTo>
                  <a:pt x="0" y="511048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3" name="object 103"/>
          <p:cNvSpPr/>
          <p:nvPr/>
        </p:nvSpPr>
        <p:spPr>
          <a:xfrm>
            <a:off x="6788662" y="213435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4" name="object 104"/>
          <p:cNvSpPr/>
          <p:nvPr/>
        </p:nvSpPr>
        <p:spPr>
          <a:xfrm>
            <a:off x="1130047" y="2708910"/>
            <a:ext cx="5697220" cy="0"/>
          </a:xfrm>
          <a:custGeom>
            <a:avLst/>
            <a:gdLst/>
            <a:ahLst/>
            <a:cxnLst/>
            <a:rect l="l" t="t" r="r" b="b"/>
            <a:pathLst>
              <a:path w="5697220">
                <a:moveTo>
                  <a:pt x="5696712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5" name="object 105"/>
          <p:cNvSpPr/>
          <p:nvPr/>
        </p:nvSpPr>
        <p:spPr>
          <a:xfrm>
            <a:off x="1130046" y="2556013"/>
            <a:ext cx="0" cy="153035"/>
          </a:xfrm>
          <a:custGeom>
            <a:avLst/>
            <a:gdLst/>
            <a:ahLst/>
            <a:cxnLst/>
            <a:rect l="l" t="t" r="r" b="b"/>
            <a:pathLst>
              <a:path h="153035">
                <a:moveTo>
                  <a:pt x="0" y="152908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6" name="object 106"/>
          <p:cNvSpPr/>
          <p:nvPr/>
        </p:nvSpPr>
        <p:spPr>
          <a:xfrm>
            <a:off x="1091949" y="24925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7" name="object 107"/>
          <p:cNvSpPr/>
          <p:nvPr/>
        </p:nvSpPr>
        <p:spPr>
          <a:xfrm>
            <a:off x="976122" y="2492513"/>
            <a:ext cx="0" cy="649605"/>
          </a:xfrm>
          <a:custGeom>
            <a:avLst/>
            <a:gdLst/>
            <a:ahLst/>
            <a:cxnLst/>
            <a:rect l="l" t="t" r="r" b="b"/>
            <a:pathLst>
              <a:path h="649605">
                <a:moveTo>
                  <a:pt x="0" y="0"/>
                </a:moveTo>
                <a:lnTo>
                  <a:pt x="0" y="649224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8" name="object 108"/>
          <p:cNvSpPr/>
          <p:nvPr/>
        </p:nvSpPr>
        <p:spPr>
          <a:xfrm>
            <a:off x="976123" y="2925317"/>
            <a:ext cx="6239510" cy="0"/>
          </a:xfrm>
          <a:custGeom>
            <a:avLst/>
            <a:gdLst/>
            <a:ahLst/>
            <a:cxnLst/>
            <a:rect l="l" t="t" r="r" b="b"/>
            <a:pathLst>
              <a:path w="6239509">
                <a:moveTo>
                  <a:pt x="0" y="0"/>
                </a:moveTo>
                <a:lnTo>
                  <a:pt x="6239256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9" name="object 109"/>
          <p:cNvSpPr/>
          <p:nvPr/>
        </p:nvSpPr>
        <p:spPr>
          <a:xfrm>
            <a:off x="7215378" y="2925317"/>
            <a:ext cx="0" cy="1162050"/>
          </a:xfrm>
          <a:custGeom>
            <a:avLst/>
            <a:gdLst/>
            <a:ahLst/>
            <a:cxnLst/>
            <a:rect l="l" t="t" r="r" b="b"/>
            <a:pathLst>
              <a:path h="1162050">
                <a:moveTo>
                  <a:pt x="0" y="0"/>
                </a:moveTo>
                <a:lnTo>
                  <a:pt x="0" y="1161796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0" name="object 110"/>
          <p:cNvSpPr/>
          <p:nvPr/>
        </p:nvSpPr>
        <p:spPr>
          <a:xfrm>
            <a:off x="7177282" y="407441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1" name="object 111"/>
          <p:cNvSpPr/>
          <p:nvPr/>
        </p:nvSpPr>
        <p:spPr>
          <a:xfrm>
            <a:off x="976122" y="3141726"/>
            <a:ext cx="2651760" cy="0"/>
          </a:xfrm>
          <a:custGeom>
            <a:avLst/>
            <a:gdLst/>
            <a:ahLst/>
            <a:cxnLst/>
            <a:rect l="l" t="t" r="r" b="b"/>
            <a:pathLst>
              <a:path w="2651760">
                <a:moveTo>
                  <a:pt x="0" y="0"/>
                </a:moveTo>
                <a:lnTo>
                  <a:pt x="2651760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2" name="object 112"/>
          <p:cNvSpPr/>
          <p:nvPr/>
        </p:nvSpPr>
        <p:spPr>
          <a:xfrm>
            <a:off x="3627882" y="3141728"/>
            <a:ext cx="0" cy="945515"/>
          </a:xfrm>
          <a:custGeom>
            <a:avLst/>
            <a:gdLst/>
            <a:ahLst/>
            <a:cxnLst/>
            <a:rect l="l" t="t" r="r" b="b"/>
            <a:pathLst>
              <a:path h="945514">
                <a:moveTo>
                  <a:pt x="0" y="0"/>
                </a:moveTo>
                <a:lnTo>
                  <a:pt x="0" y="945388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3" name="object 113"/>
          <p:cNvSpPr/>
          <p:nvPr/>
        </p:nvSpPr>
        <p:spPr>
          <a:xfrm>
            <a:off x="3589785" y="407441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0"/>
                </a:lnTo>
                <a:lnTo>
                  <a:pt x="38100" y="76199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4" name="object 114"/>
          <p:cNvSpPr/>
          <p:nvPr/>
        </p:nvSpPr>
        <p:spPr>
          <a:xfrm>
            <a:off x="740663" y="4797552"/>
            <a:ext cx="388620" cy="0"/>
          </a:xfrm>
          <a:custGeom>
            <a:avLst/>
            <a:gdLst/>
            <a:ahLst/>
            <a:cxnLst/>
            <a:rect l="l" t="t" r="r" b="b"/>
            <a:pathLst>
              <a:path w="388619">
                <a:moveTo>
                  <a:pt x="38862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5" name="object 115"/>
          <p:cNvSpPr/>
          <p:nvPr/>
        </p:nvSpPr>
        <p:spPr>
          <a:xfrm>
            <a:off x="740663" y="2555239"/>
            <a:ext cx="0" cy="2242820"/>
          </a:xfrm>
          <a:custGeom>
            <a:avLst/>
            <a:gdLst/>
            <a:ahLst/>
            <a:cxnLst/>
            <a:rect l="l" t="t" r="r" b="b"/>
            <a:pathLst>
              <a:path h="2242820">
                <a:moveTo>
                  <a:pt x="0" y="2242312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6" name="object 116"/>
          <p:cNvSpPr/>
          <p:nvPr/>
        </p:nvSpPr>
        <p:spPr>
          <a:xfrm>
            <a:off x="702569" y="249173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7" name="object 117"/>
          <p:cNvSpPr/>
          <p:nvPr/>
        </p:nvSpPr>
        <p:spPr>
          <a:xfrm>
            <a:off x="2691384" y="5220727"/>
            <a:ext cx="0" cy="296545"/>
          </a:xfrm>
          <a:custGeom>
            <a:avLst/>
            <a:gdLst/>
            <a:ahLst/>
            <a:cxnLst/>
            <a:rect l="l" t="t" r="r" b="b"/>
            <a:pathLst>
              <a:path h="296545">
                <a:moveTo>
                  <a:pt x="0" y="29616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8" name="object 118"/>
          <p:cNvSpPr/>
          <p:nvPr/>
        </p:nvSpPr>
        <p:spPr>
          <a:xfrm>
            <a:off x="2653287" y="5157213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200"/>
                </a:lnTo>
                <a:lnTo>
                  <a:pt x="76200" y="76200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9" name="object 119"/>
          <p:cNvSpPr/>
          <p:nvPr/>
        </p:nvSpPr>
        <p:spPr>
          <a:xfrm>
            <a:off x="2691389" y="5516879"/>
            <a:ext cx="404495" cy="0"/>
          </a:xfrm>
          <a:custGeom>
            <a:avLst/>
            <a:gdLst/>
            <a:ahLst/>
            <a:cxnLst/>
            <a:rect l="l" t="t" r="r" b="b"/>
            <a:pathLst>
              <a:path w="404494">
                <a:moveTo>
                  <a:pt x="0" y="0"/>
                </a:moveTo>
                <a:lnTo>
                  <a:pt x="404368" y="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0" name="object 120"/>
          <p:cNvSpPr/>
          <p:nvPr/>
        </p:nvSpPr>
        <p:spPr>
          <a:xfrm>
            <a:off x="3083053" y="547877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199"/>
                </a:lnTo>
                <a:lnTo>
                  <a:pt x="7620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1" name="object 121"/>
          <p:cNvSpPr/>
          <p:nvPr/>
        </p:nvSpPr>
        <p:spPr>
          <a:xfrm>
            <a:off x="3144266" y="4869941"/>
            <a:ext cx="2447290" cy="0"/>
          </a:xfrm>
          <a:custGeom>
            <a:avLst/>
            <a:gdLst/>
            <a:ahLst/>
            <a:cxnLst/>
            <a:rect l="l" t="t" r="r" b="b"/>
            <a:pathLst>
              <a:path w="2447290">
                <a:moveTo>
                  <a:pt x="0" y="0"/>
                </a:moveTo>
                <a:lnTo>
                  <a:pt x="2447036" y="0"/>
                </a:lnTo>
              </a:path>
            </a:pathLst>
          </a:custGeom>
          <a:ln w="19812">
            <a:solidFill>
              <a:srgbClr val="000000"/>
            </a:solidFill>
            <a:prstDash val="lg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2" name="object 122"/>
          <p:cNvSpPr/>
          <p:nvPr/>
        </p:nvSpPr>
        <p:spPr>
          <a:xfrm>
            <a:off x="5578603" y="483183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6200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3" name="object 123"/>
          <p:cNvSpPr/>
          <p:nvPr/>
        </p:nvSpPr>
        <p:spPr>
          <a:xfrm>
            <a:off x="3080767" y="483183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4" name="object 124"/>
          <p:cNvSpPr/>
          <p:nvPr/>
        </p:nvSpPr>
        <p:spPr>
          <a:xfrm>
            <a:off x="6121914" y="5590032"/>
            <a:ext cx="391795" cy="0"/>
          </a:xfrm>
          <a:custGeom>
            <a:avLst/>
            <a:gdLst/>
            <a:ahLst/>
            <a:cxnLst/>
            <a:rect l="l" t="t" r="r" b="b"/>
            <a:pathLst>
              <a:path w="391795">
                <a:moveTo>
                  <a:pt x="39166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5" name="object 125"/>
          <p:cNvSpPr/>
          <p:nvPr/>
        </p:nvSpPr>
        <p:spPr>
          <a:xfrm>
            <a:off x="6121908" y="5292356"/>
            <a:ext cx="0" cy="297815"/>
          </a:xfrm>
          <a:custGeom>
            <a:avLst/>
            <a:gdLst/>
            <a:ahLst/>
            <a:cxnLst/>
            <a:rect l="l" t="t" r="r" b="b"/>
            <a:pathLst>
              <a:path h="297814">
                <a:moveTo>
                  <a:pt x="0" y="297687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6" name="object 126"/>
          <p:cNvSpPr/>
          <p:nvPr/>
        </p:nvSpPr>
        <p:spPr>
          <a:xfrm>
            <a:off x="6083811" y="522884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0" y="76199"/>
                </a:lnTo>
                <a:lnTo>
                  <a:pt x="76200" y="76199"/>
                </a:lnTo>
                <a:lnTo>
                  <a:pt x="38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800002"/>
            <a:ext cx="9906000" cy="185681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smtClean="0"/>
              <a:t>Děkuji za pozornost</a:t>
            </a:r>
            <a:endParaRPr lang="cs-CZ" sz="3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4392614"/>
            <a:ext cx="9906000" cy="5111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lIns="95782" tIns="47891" rIns="95782" bIns="47891">
            <a:spAutoFit/>
          </a:bodyPr>
          <a:lstStyle/>
          <a:p>
            <a:pPr algn="ctr" eaLnBrk="1" hangingPunct="1">
              <a:defRPr/>
            </a:pPr>
            <a:r>
              <a:rPr lang="cs-CZ" sz="2700" b="1" dirty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Mgr</a:t>
            </a:r>
            <a:r>
              <a:rPr lang="cs-CZ" sz="2700" b="1" dirty="0" smtClean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cs-CZ" sz="2700" b="1" dirty="0" err="1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e</a:t>
            </a:r>
            <a:r>
              <a:rPr lang="cs-CZ" sz="2700" b="1" dirty="0" err="1" smtClean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t</a:t>
            </a:r>
            <a:r>
              <a:rPr lang="cs-CZ" sz="2700" b="1" dirty="0" smtClean="0">
                <a:solidFill>
                  <a:schemeClr val="bg2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Mgr. Jakub Fučík, Ph.D.</a:t>
            </a:r>
            <a:endParaRPr lang="cs-CZ" sz="2700" b="1" dirty="0">
              <a:solidFill>
                <a:schemeClr val="bg2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6946" y="5040313"/>
            <a:ext cx="6461258" cy="1204713"/>
          </a:xfrm>
          <a:prstGeom prst="rect">
            <a:avLst/>
          </a:prstGeom>
          <a:noFill/>
        </p:spPr>
        <p:txBody>
          <a:bodyPr lIns="95782" tIns="47891" rIns="95782" bIns="47891">
            <a:spAutoFit/>
          </a:bodyPr>
          <a:lstStyle/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Centrum bezpečnostních a vojenskostrategických studií</a:t>
            </a:r>
          </a:p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Univerzita obrany</a:t>
            </a:r>
          </a:p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Kounicova 65</a:t>
            </a:r>
          </a:p>
          <a:p>
            <a:pPr eaLnBrk="1" hangingPunct="1"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662 10 Brno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7339" y="692150"/>
            <a:ext cx="8915400" cy="630238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  POJMŮ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57339"/>
            <a:ext cx="9906000" cy="471328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sz="2400" b="1" dirty="0" smtClean="0">
                <a:latin typeface="+mj-lt"/>
              </a:rPr>
              <a:t>Krize</a:t>
            </a:r>
            <a:r>
              <a:rPr lang="cs-CZ" sz="2400" i="1" dirty="0" smtClean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je situace vážného, ale ne vždy transparentního narušení fungování 	určitého systému či jeho části, spojená s potřebou časově a systémově 	adekvátního rozhodnutí a řešení.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sz="2400" b="1" dirty="0" smtClean="0">
                <a:latin typeface="+mj-lt"/>
              </a:rPr>
              <a:t>Krizová situace</a:t>
            </a:r>
            <a:r>
              <a:rPr lang="cs-CZ" sz="2400" dirty="0" smtClean="0">
                <a:latin typeface="+mj-lt"/>
              </a:rPr>
              <a:t> je stav </a:t>
            </a:r>
            <a:r>
              <a:rPr lang="cs-CZ" sz="2400" u="sng" dirty="0" smtClean="0">
                <a:latin typeface="+mj-lt"/>
              </a:rPr>
              <a:t>vážného narušení</a:t>
            </a:r>
            <a:r>
              <a:rPr lang="cs-CZ" sz="2400" dirty="0" smtClean="0">
                <a:latin typeface="+mj-lt"/>
              </a:rPr>
              <a:t> fungování určitého systému či 	jeho 	části, spojený s potřebou časově a systémově adekvátního rozhodnutí a 	řešení. Krizová situace je </a:t>
            </a:r>
            <a:r>
              <a:rPr lang="cs-CZ" sz="2400" u="sng" dirty="0" smtClean="0">
                <a:latin typeface="+mj-lt"/>
              </a:rPr>
              <a:t>mimořádná událost</a:t>
            </a:r>
            <a:r>
              <a:rPr lang="cs-CZ" sz="2400" dirty="0" smtClean="0">
                <a:latin typeface="+mj-lt"/>
              </a:rPr>
              <a:t>, při níž jsou ohroženy 	cenné a chráněné hodnoty, zájmy či statky státu a jeho občanů a při 	které hrozící nebezpečí </a:t>
            </a:r>
            <a:r>
              <a:rPr lang="cs-CZ" sz="2400" u="sng" dirty="0" smtClean="0">
                <a:latin typeface="+mj-lt"/>
              </a:rPr>
              <a:t>nelze odvrátit </a:t>
            </a:r>
            <a:r>
              <a:rPr lang="cs-CZ" sz="2400" dirty="0" smtClean="0">
                <a:latin typeface="+mj-lt"/>
              </a:rPr>
              <a:t>nebo způsobené škody odstranit 	</a:t>
            </a:r>
            <a:r>
              <a:rPr lang="cs-CZ" sz="2400" u="sng" dirty="0" smtClean="0">
                <a:latin typeface="+mj-lt"/>
              </a:rPr>
              <a:t>běžnou činností</a:t>
            </a:r>
            <a:r>
              <a:rPr lang="cs-CZ" sz="2400" dirty="0" smtClean="0">
                <a:latin typeface="+mj-lt"/>
              </a:rPr>
              <a:t> správních úřadů, orgánů územní samosprávy, 	ozbrojených sil, záchranných sborů, havarijních a jiných služeb</a:t>
            </a:r>
            <a:r>
              <a:rPr lang="cs-CZ" sz="2400" b="1" dirty="0" smtClean="0">
                <a:latin typeface="+mj-lt"/>
              </a:rPr>
              <a:t>.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sz="2400" b="1" dirty="0" smtClean="0">
                <a:latin typeface="+mj-lt"/>
              </a:rPr>
              <a:t>Krizové řízení</a:t>
            </a:r>
            <a:r>
              <a:rPr lang="cs-CZ" sz="2400" dirty="0" smtClean="0">
                <a:latin typeface="+mj-lt"/>
              </a:rPr>
              <a:t> je </a:t>
            </a:r>
            <a:r>
              <a:rPr lang="cs-CZ" sz="2400" u="sng" dirty="0" smtClean="0">
                <a:latin typeface="+mj-lt"/>
              </a:rPr>
              <a:t>bezpečnostní disciplína </a:t>
            </a:r>
            <a:r>
              <a:rPr lang="cs-CZ" sz="2400" dirty="0" smtClean="0">
                <a:latin typeface="+mj-lt"/>
              </a:rPr>
              <a:t>zabývající se analýzou, 	plánováním, organizací, kontrolou a řízením aplikovaných opatření, jež 	vedou k eliminaci krizových situací a ke zmírnění škodlivých následků 	s nimi spojených.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endParaRPr lang="cs-CZ" sz="2400" dirty="0" smtClean="0">
              <a:latin typeface="+mj-lt"/>
            </a:endParaRPr>
          </a:p>
        </p:txBody>
      </p:sp>
      <p:sp>
        <p:nvSpPr>
          <p:cNvPr id="24580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B06F38-7B12-431B-8C53-BCB9A418E24A}" type="slidenum">
              <a:rPr lang="cs-CZ" altLang="cs-CZ"/>
              <a:pPr/>
              <a:t>4</a:t>
            </a:fld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7805" y="762000"/>
            <a:ext cx="81534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471035" algn="l"/>
              </a:tabLst>
            </a:pPr>
            <a:r>
              <a:rPr sz="3600" b="1" spc="-75" dirty="0">
                <a:solidFill>
                  <a:srgbClr val="04617B"/>
                </a:solidFill>
                <a:latin typeface="+mj-lt"/>
                <a:cs typeface="Constantia"/>
              </a:rPr>
              <a:t>Ro</a:t>
            </a:r>
            <a:r>
              <a:rPr sz="3600" b="1" spc="-35" dirty="0">
                <a:solidFill>
                  <a:srgbClr val="04617B"/>
                </a:solidFill>
                <a:latin typeface="+mj-lt"/>
                <a:cs typeface="Constantia"/>
              </a:rPr>
              <a:t>z</a:t>
            </a:r>
            <a:r>
              <a:rPr sz="3600" b="1" spc="-25" dirty="0">
                <a:solidFill>
                  <a:srgbClr val="04617B"/>
                </a:solidFill>
                <a:latin typeface="+mj-lt"/>
                <a:cs typeface="Constantia"/>
              </a:rPr>
              <a:t>dí</a:t>
            </a:r>
            <a:r>
              <a:rPr sz="3600" b="1" spc="-10" dirty="0">
                <a:solidFill>
                  <a:srgbClr val="04617B"/>
                </a:solidFill>
                <a:latin typeface="+mj-lt"/>
                <a:cs typeface="Constantia"/>
              </a:rPr>
              <a:t>l</a:t>
            </a:r>
            <a:r>
              <a:rPr sz="3600" b="1" spc="55" dirty="0">
                <a:solidFill>
                  <a:srgbClr val="04617B"/>
                </a:solidFill>
                <a:latin typeface="+mj-lt"/>
                <a:cs typeface="Constantia"/>
              </a:rPr>
              <a:t> </a:t>
            </a:r>
            <a:r>
              <a:rPr sz="3600" b="1" spc="-35" dirty="0" err="1">
                <a:solidFill>
                  <a:srgbClr val="04617B"/>
                </a:solidFill>
                <a:latin typeface="+mj-lt"/>
                <a:cs typeface="Constantia"/>
              </a:rPr>
              <a:t>m</a:t>
            </a:r>
            <a:r>
              <a:rPr sz="3600" b="1" spc="-25" dirty="0" err="1">
                <a:solidFill>
                  <a:srgbClr val="04617B"/>
                </a:solidFill>
                <a:latin typeface="+mj-lt"/>
                <a:cs typeface="Constantia"/>
              </a:rPr>
              <a:t>ez</a:t>
            </a:r>
            <a:r>
              <a:rPr sz="3600" b="1" spc="-10" dirty="0" err="1">
                <a:solidFill>
                  <a:srgbClr val="04617B"/>
                </a:solidFill>
                <a:latin typeface="+mj-lt"/>
                <a:cs typeface="Constantia"/>
              </a:rPr>
              <a:t>i</a:t>
            </a:r>
            <a:r>
              <a:rPr sz="3600" b="1" spc="20" dirty="0">
                <a:solidFill>
                  <a:srgbClr val="04617B"/>
                </a:solidFill>
                <a:latin typeface="+mj-lt"/>
                <a:cs typeface="Constantia"/>
              </a:rPr>
              <a:t> </a:t>
            </a:r>
            <a:r>
              <a:rPr sz="3600" b="1" spc="-35" dirty="0" err="1" smtClean="0">
                <a:solidFill>
                  <a:srgbClr val="04617B"/>
                </a:solidFill>
                <a:latin typeface="+mj-lt"/>
                <a:cs typeface="Constantia"/>
              </a:rPr>
              <a:t>m</a:t>
            </a:r>
            <a:r>
              <a:rPr sz="3600" b="1" spc="-20" dirty="0" err="1" smtClean="0">
                <a:solidFill>
                  <a:srgbClr val="04617B"/>
                </a:solidFill>
                <a:latin typeface="+mj-lt"/>
                <a:cs typeface="Constantia"/>
              </a:rPr>
              <a:t>i</a:t>
            </a:r>
            <a:r>
              <a:rPr sz="3600" b="1" spc="-35" dirty="0" err="1" smtClean="0">
                <a:solidFill>
                  <a:srgbClr val="04617B"/>
                </a:solidFill>
                <a:latin typeface="+mj-lt"/>
                <a:cs typeface="Constantia"/>
              </a:rPr>
              <a:t>m</a:t>
            </a:r>
            <a:r>
              <a:rPr sz="3600" b="1" spc="-30" dirty="0" err="1" smtClean="0">
                <a:solidFill>
                  <a:srgbClr val="04617B"/>
                </a:solidFill>
                <a:latin typeface="+mj-lt"/>
                <a:cs typeface="Constantia"/>
              </a:rPr>
              <a:t>o</a:t>
            </a:r>
            <a:r>
              <a:rPr sz="3600" b="1" spc="-65" dirty="0" err="1" smtClean="0">
                <a:solidFill>
                  <a:srgbClr val="04617B"/>
                </a:solidFill>
                <a:latin typeface="+mj-lt"/>
                <a:cs typeface="Constantia"/>
              </a:rPr>
              <a:t>ř</a:t>
            </a:r>
            <a:r>
              <a:rPr sz="3600" b="1" spc="-15" dirty="0" err="1" smtClean="0">
                <a:solidFill>
                  <a:srgbClr val="04617B"/>
                </a:solidFill>
                <a:latin typeface="+mj-lt"/>
                <a:cs typeface="Constantia"/>
              </a:rPr>
              <a:t>á</a:t>
            </a:r>
            <a:r>
              <a:rPr sz="3600" b="1" spc="-30" dirty="0" err="1" smtClean="0">
                <a:solidFill>
                  <a:srgbClr val="04617B"/>
                </a:solidFill>
                <a:latin typeface="+mj-lt"/>
                <a:cs typeface="Constantia"/>
              </a:rPr>
              <a:t>d</a:t>
            </a:r>
            <a:r>
              <a:rPr sz="3600" b="1" spc="-25" dirty="0" err="1" smtClean="0">
                <a:solidFill>
                  <a:srgbClr val="04617B"/>
                </a:solidFill>
                <a:latin typeface="+mj-lt"/>
                <a:cs typeface="Constantia"/>
              </a:rPr>
              <a:t>n</a:t>
            </a:r>
            <a:r>
              <a:rPr sz="3600" b="1" spc="-30" dirty="0" err="1" smtClean="0">
                <a:solidFill>
                  <a:srgbClr val="04617B"/>
                </a:solidFill>
                <a:latin typeface="+mj-lt"/>
                <a:cs typeface="Constantia"/>
              </a:rPr>
              <a:t>o</a:t>
            </a:r>
            <a:r>
              <a:rPr sz="3600" b="1" spc="-20" dirty="0" err="1" smtClean="0">
                <a:solidFill>
                  <a:srgbClr val="04617B"/>
                </a:solidFill>
                <a:latin typeface="+mj-lt"/>
                <a:cs typeface="Constantia"/>
              </a:rPr>
              <a:t>u</a:t>
            </a:r>
            <a:r>
              <a:rPr lang="cs-CZ" sz="3600" b="1" dirty="0">
                <a:solidFill>
                  <a:srgbClr val="04617B"/>
                </a:solidFill>
                <a:latin typeface="+mj-lt"/>
                <a:cs typeface="Constantia"/>
              </a:rPr>
              <a:t> </a:t>
            </a:r>
            <a:r>
              <a:rPr sz="3600" b="1" spc="-15" dirty="0" smtClean="0">
                <a:solidFill>
                  <a:srgbClr val="04617B"/>
                </a:solidFill>
                <a:latin typeface="+mj-lt"/>
                <a:cs typeface="Constantia"/>
              </a:rPr>
              <a:t>a</a:t>
            </a:r>
            <a:r>
              <a:rPr sz="3600" b="1" spc="-70" dirty="0" smtClean="0">
                <a:solidFill>
                  <a:srgbClr val="04617B"/>
                </a:solidFill>
                <a:latin typeface="+mj-lt"/>
                <a:cs typeface="Constantia"/>
              </a:rPr>
              <a:t> </a:t>
            </a:r>
            <a:r>
              <a:rPr sz="3600" b="1" spc="-20" dirty="0">
                <a:solidFill>
                  <a:srgbClr val="04617B"/>
                </a:solidFill>
                <a:latin typeface="+mj-lt"/>
                <a:cs typeface="Constantia"/>
              </a:rPr>
              <a:t>kri</a:t>
            </a:r>
            <a:r>
              <a:rPr sz="3600" b="1" spc="-45" dirty="0">
                <a:solidFill>
                  <a:srgbClr val="04617B"/>
                </a:solidFill>
                <a:latin typeface="+mj-lt"/>
                <a:cs typeface="Constantia"/>
              </a:rPr>
              <a:t>z</a:t>
            </a:r>
            <a:r>
              <a:rPr sz="3600" b="1" spc="-75" dirty="0">
                <a:solidFill>
                  <a:srgbClr val="04617B"/>
                </a:solidFill>
                <a:latin typeface="+mj-lt"/>
                <a:cs typeface="Constantia"/>
              </a:rPr>
              <a:t>o</a:t>
            </a:r>
            <a:r>
              <a:rPr sz="3600" b="1" spc="-85" dirty="0">
                <a:solidFill>
                  <a:srgbClr val="04617B"/>
                </a:solidFill>
                <a:latin typeface="+mj-lt"/>
                <a:cs typeface="Constantia"/>
              </a:rPr>
              <a:t>v</a:t>
            </a:r>
            <a:r>
              <a:rPr sz="3600" b="1" spc="-30" dirty="0">
                <a:solidFill>
                  <a:srgbClr val="04617B"/>
                </a:solidFill>
                <a:latin typeface="+mj-lt"/>
                <a:cs typeface="Constantia"/>
              </a:rPr>
              <a:t>o</a:t>
            </a:r>
            <a:r>
              <a:rPr sz="3600" b="1" spc="-20" dirty="0">
                <a:solidFill>
                  <a:srgbClr val="04617B"/>
                </a:solidFill>
                <a:latin typeface="+mj-lt"/>
                <a:cs typeface="Constantia"/>
              </a:rPr>
              <a:t>u</a:t>
            </a:r>
            <a:r>
              <a:rPr sz="3600" b="1" spc="-35" dirty="0">
                <a:solidFill>
                  <a:srgbClr val="04617B"/>
                </a:solidFill>
                <a:latin typeface="+mj-lt"/>
                <a:cs typeface="Constantia"/>
              </a:rPr>
              <a:t> </a:t>
            </a:r>
            <a:r>
              <a:rPr sz="3600" b="1" spc="-25" dirty="0">
                <a:solidFill>
                  <a:srgbClr val="04617B"/>
                </a:solidFill>
                <a:latin typeface="+mj-lt"/>
                <a:cs typeface="Constantia"/>
              </a:rPr>
              <a:t>si</a:t>
            </a:r>
            <a:r>
              <a:rPr sz="3600" b="1" spc="-15" dirty="0">
                <a:solidFill>
                  <a:srgbClr val="04617B"/>
                </a:solidFill>
                <a:latin typeface="+mj-lt"/>
                <a:cs typeface="Constantia"/>
              </a:rPr>
              <a:t>t</a:t>
            </a:r>
            <a:r>
              <a:rPr sz="3600" b="1" spc="-25" dirty="0">
                <a:solidFill>
                  <a:srgbClr val="04617B"/>
                </a:solidFill>
                <a:latin typeface="+mj-lt"/>
                <a:cs typeface="Constantia"/>
              </a:rPr>
              <a:t>u</a:t>
            </a:r>
            <a:r>
              <a:rPr sz="3600" b="1" spc="-15" dirty="0">
                <a:solidFill>
                  <a:srgbClr val="04617B"/>
                </a:solidFill>
                <a:latin typeface="+mj-lt"/>
                <a:cs typeface="Constantia"/>
              </a:rPr>
              <a:t>ací</a:t>
            </a:r>
            <a:endParaRPr sz="3600" dirty="0">
              <a:latin typeface="+mj-lt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382" y="1676411"/>
            <a:ext cx="4112260" cy="2144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 algn="ctr">
              <a:lnSpc>
                <a:spcPct val="100000"/>
              </a:lnSpc>
              <a:buClr>
                <a:srgbClr val="0BD0D9"/>
              </a:buClr>
              <a:buSzPct val="93750"/>
              <a:buFont typeface="Wingdings 2"/>
              <a:buChar char=""/>
              <a:tabLst>
                <a:tab pos="299720" algn="l"/>
              </a:tabLst>
            </a:pPr>
            <a:r>
              <a:rPr sz="2600" b="1" dirty="0">
                <a:latin typeface="+mj-lt"/>
                <a:cs typeface="Constantia"/>
              </a:rPr>
              <a:t>M</a:t>
            </a:r>
            <a:r>
              <a:rPr sz="2600" b="1" spc="-5" dirty="0">
                <a:latin typeface="+mj-lt"/>
                <a:cs typeface="Constantia"/>
              </a:rPr>
              <a:t>im</a:t>
            </a:r>
            <a:r>
              <a:rPr sz="2600" b="1" dirty="0">
                <a:latin typeface="+mj-lt"/>
                <a:cs typeface="Constantia"/>
              </a:rPr>
              <a:t>o</a:t>
            </a:r>
            <a:r>
              <a:rPr sz="2600" b="1" spc="-35" dirty="0">
                <a:latin typeface="+mj-lt"/>
                <a:cs typeface="Constantia"/>
              </a:rPr>
              <a:t>ř</a:t>
            </a:r>
            <a:r>
              <a:rPr sz="2600" b="1" spc="-5" dirty="0">
                <a:latin typeface="+mj-lt"/>
                <a:cs typeface="Constantia"/>
              </a:rPr>
              <a:t>á</a:t>
            </a:r>
            <a:r>
              <a:rPr sz="2600" b="1" dirty="0">
                <a:latin typeface="+mj-lt"/>
                <a:cs typeface="Constantia"/>
              </a:rPr>
              <a:t>dná</a:t>
            </a:r>
            <a:r>
              <a:rPr sz="2600" b="1" spc="-85" dirty="0">
                <a:latin typeface="+mj-lt"/>
                <a:cs typeface="Constantia"/>
              </a:rPr>
              <a:t> </a:t>
            </a:r>
            <a:r>
              <a:rPr sz="2600" b="1" spc="-5" dirty="0">
                <a:latin typeface="+mj-lt"/>
                <a:cs typeface="Constantia"/>
              </a:rPr>
              <a:t>u</a:t>
            </a:r>
            <a:r>
              <a:rPr sz="2600" b="1" dirty="0">
                <a:latin typeface="+mj-lt"/>
                <a:cs typeface="Constantia"/>
              </a:rPr>
              <a:t>d</a:t>
            </a:r>
            <a:r>
              <a:rPr sz="2600" b="1" spc="-5" dirty="0">
                <a:latin typeface="+mj-lt"/>
                <a:cs typeface="Constantia"/>
              </a:rPr>
              <a:t>á</a:t>
            </a:r>
            <a:r>
              <a:rPr sz="2600" b="1" dirty="0">
                <a:latin typeface="+mj-lt"/>
                <a:cs typeface="Constantia"/>
              </a:rPr>
              <a:t>lo</a:t>
            </a:r>
            <a:r>
              <a:rPr sz="2600" b="1" spc="-5" dirty="0">
                <a:latin typeface="+mj-lt"/>
                <a:cs typeface="Constantia"/>
              </a:rPr>
              <a:t>s</a:t>
            </a:r>
            <a:r>
              <a:rPr sz="2600" b="1" dirty="0">
                <a:latin typeface="+mj-lt"/>
                <a:cs typeface="Constantia"/>
              </a:rPr>
              <a:t>t</a:t>
            </a:r>
            <a:endParaRPr sz="2600" dirty="0">
              <a:latin typeface="+mj-lt"/>
              <a:cs typeface="Constantia"/>
            </a:endParaRPr>
          </a:p>
          <a:p>
            <a:pPr marL="299085" marR="5080">
              <a:lnSpc>
                <a:spcPts val="2590"/>
              </a:lnSpc>
              <a:spcBef>
                <a:spcPts val="615"/>
              </a:spcBef>
            </a:pPr>
            <a:r>
              <a:rPr sz="2600" spc="-5" dirty="0">
                <a:latin typeface="+mj-lt"/>
                <a:cs typeface="Constantia"/>
              </a:rPr>
              <a:t>n</a:t>
            </a:r>
            <a:r>
              <a:rPr sz="2600" dirty="0">
                <a:latin typeface="+mj-lt"/>
                <a:cs typeface="Constantia"/>
              </a:rPr>
              <a:t>aruše</a:t>
            </a:r>
            <a:r>
              <a:rPr sz="2600" spc="-5" dirty="0">
                <a:latin typeface="+mj-lt"/>
                <a:cs typeface="Constantia"/>
              </a:rPr>
              <a:t>n</a:t>
            </a:r>
            <a:r>
              <a:rPr sz="2600" dirty="0">
                <a:latin typeface="+mj-lt"/>
                <a:cs typeface="Constantia"/>
              </a:rPr>
              <a:t>í</a:t>
            </a:r>
            <a:r>
              <a:rPr sz="2600" spc="-35" dirty="0">
                <a:latin typeface="+mj-lt"/>
                <a:cs typeface="Constantia"/>
              </a:rPr>
              <a:t> r</a:t>
            </a:r>
            <a:r>
              <a:rPr sz="2600" spc="-40" dirty="0">
                <a:latin typeface="+mj-lt"/>
                <a:cs typeface="Constantia"/>
              </a:rPr>
              <a:t>o</a:t>
            </a:r>
            <a:r>
              <a:rPr sz="2600" dirty="0">
                <a:latin typeface="+mj-lt"/>
                <a:cs typeface="Constantia"/>
              </a:rPr>
              <a:t>v</a:t>
            </a:r>
            <a:r>
              <a:rPr sz="2600" spc="-5" dirty="0">
                <a:latin typeface="+mj-lt"/>
                <a:cs typeface="Constantia"/>
              </a:rPr>
              <a:t>n</a:t>
            </a:r>
            <a:r>
              <a:rPr sz="2600" spc="-40" dirty="0">
                <a:latin typeface="+mj-lt"/>
                <a:cs typeface="Constantia"/>
              </a:rPr>
              <a:t>o</a:t>
            </a:r>
            <a:r>
              <a:rPr sz="2600" spc="-20" dirty="0">
                <a:latin typeface="+mj-lt"/>
                <a:cs typeface="Constantia"/>
              </a:rPr>
              <a:t>v</a:t>
            </a:r>
            <a:r>
              <a:rPr sz="2600" dirty="0">
                <a:latin typeface="+mj-lt"/>
                <a:cs typeface="Constantia"/>
              </a:rPr>
              <a:t>áž</a:t>
            </a:r>
            <a:r>
              <a:rPr sz="2600" spc="-5" dirty="0">
                <a:latin typeface="+mj-lt"/>
                <a:cs typeface="Constantia"/>
              </a:rPr>
              <a:t>n</a:t>
            </a:r>
            <a:r>
              <a:rPr sz="2600" dirty="0">
                <a:latin typeface="+mj-lt"/>
                <a:cs typeface="Constantia"/>
              </a:rPr>
              <a:t>ého st</a:t>
            </a:r>
            <a:r>
              <a:rPr sz="2600" spc="-60" dirty="0">
                <a:latin typeface="+mj-lt"/>
                <a:cs typeface="Constantia"/>
              </a:rPr>
              <a:t>a</a:t>
            </a:r>
            <a:r>
              <a:rPr sz="2600" dirty="0">
                <a:latin typeface="+mj-lt"/>
                <a:cs typeface="Constantia"/>
              </a:rPr>
              <a:t>vu,</a:t>
            </a:r>
            <a:r>
              <a:rPr sz="2600" spc="-45" dirty="0">
                <a:latin typeface="+mj-lt"/>
                <a:cs typeface="Constantia"/>
              </a:rPr>
              <a:t> </a:t>
            </a:r>
            <a:r>
              <a:rPr sz="2600" dirty="0">
                <a:latin typeface="+mj-lt"/>
                <a:cs typeface="Constantia"/>
              </a:rPr>
              <a:t>při</a:t>
            </a:r>
            <a:r>
              <a:rPr sz="2600" spc="-25" dirty="0">
                <a:latin typeface="+mj-lt"/>
                <a:cs typeface="Constantia"/>
              </a:rPr>
              <a:t> </a:t>
            </a:r>
            <a:r>
              <a:rPr sz="2600" spc="-5" dirty="0">
                <a:latin typeface="+mj-lt"/>
                <a:cs typeface="Constantia"/>
              </a:rPr>
              <a:t>n</a:t>
            </a:r>
            <a:r>
              <a:rPr sz="2600" dirty="0">
                <a:latin typeface="+mj-lt"/>
                <a:cs typeface="Constantia"/>
              </a:rPr>
              <a:t>ě</a:t>
            </a:r>
            <a:r>
              <a:rPr sz="2600" spc="-5" dirty="0">
                <a:latin typeface="+mj-lt"/>
                <a:cs typeface="Constantia"/>
              </a:rPr>
              <a:t>m</a:t>
            </a:r>
            <a:r>
              <a:rPr sz="2600" dirty="0">
                <a:latin typeface="+mj-lt"/>
                <a:cs typeface="Constantia"/>
              </a:rPr>
              <a:t>ž</a:t>
            </a:r>
            <a:r>
              <a:rPr sz="2600" spc="-90" dirty="0">
                <a:latin typeface="+mj-lt"/>
                <a:cs typeface="Constantia"/>
              </a:rPr>
              <a:t> </a:t>
            </a:r>
            <a:r>
              <a:rPr sz="2600" spc="-5" dirty="0">
                <a:latin typeface="+mj-lt"/>
                <a:cs typeface="Constantia"/>
              </a:rPr>
              <a:t>doc</a:t>
            </a:r>
            <a:r>
              <a:rPr sz="2600" dirty="0">
                <a:latin typeface="+mj-lt"/>
                <a:cs typeface="Constantia"/>
              </a:rPr>
              <a:t>hází k </a:t>
            </a:r>
            <a:r>
              <a:rPr sz="2600" spc="-5" dirty="0">
                <a:latin typeface="+mj-lt"/>
                <a:cs typeface="Constantia"/>
              </a:rPr>
              <a:t>o</a:t>
            </a:r>
            <a:r>
              <a:rPr sz="2600" dirty="0">
                <a:latin typeface="+mj-lt"/>
                <a:cs typeface="Constantia"/>
              </a:rPr>
              <a:t>h</a:t>
            </a:r>
            <a:r>
              <a:rPr sz="2600" spc="-35" dirty="0">
                <a:latin typeface="+mj-lt"/>
                <a:cs typeface="Constantia"/>
              </a:rPr>
              <a:t>r</a:t>
            </a:r>
            <a:r>
              <a:rPr sz="2600" spc="-40" dirty="0">
                <a:latin typeface="+mj-lt"/>
                <a:cs typeface="Constantia"/>
              </a:rPr>
              <a:t>o</a:t>
            </a:r>
            <a:r>
              <a:rPr sz="2600" spc="-15" dirty="0">
                <a:latin typeface="+mj-lt"/>
                <a:cs typeface="Constantia"/>
              </a:rPr>
              <a:t>ž</a:t>
            </a:r>
            <a:r>
              <a:rPr sz="2600" dirty="0">
                <a:latin typeface="+mj-lt"/>
                <a:cs typeface="Constantia"/>
              </a:rPr>
              <a:t>e</a:t>
            </a:r>
            <a:r>
              <a:rPr sz="2600" spc="-5" dirty="0">
                <a:latin typeface="+mj-lt"/>
                <a:cs typeface="Constantia"/>
              </a:rPr>
              <a:t>n</a:t>
            </a:r>
            <a:r>
              <a:rPr sz="2600" dirty="0">
                <a:latin typeface="+mj-lt"/>
                <a:cs typeface="Constantia"/>
              </a:rPr>
              <a:t>í</a:t>
            </a:r>
            <a:r>
              <a:rPr sz="2600" spc="-60" dirty="0">
                <a:latin typeface="+mj-lt"/>
                <a:cs typeface="Constantia"/>
              </a:rPr>
              <a:t> </a:t>
            </a:r>
            <a:r>
              <a:rPr sz="2600" spc="-5" dirty="0">
                <a:latin typeface="+mj-lt"/>
                <a:cs typeface="Constantia"/>
              </a:rPr>
              <a:t>c</a:t>
            </a:r>
            <a:r>
              <a:rPr sz="2600" dirty="0">
                <a:latin typeface="+mj-lt"/>
                <a:cs typeface="Constantia"/>
              </a:rPr>
              <a:t>h</a:t>
            </a:r>
            <a:r>
              <a:rPr sz="2600" spc="-35" dirty="0">
                <a:latin typeface="+mj-lt"/>
                <a:cs typeface="Constantia"/>
              </a:rPr>
              <a:t>r</a:t>
            </a:r>
            <a:r>
              <a:rPr sz="2600" dirty="0">
                <a:latin typeface="+mj-lt"/>
                <a:cs typeface="Constantia"/>
              </a:rPr>
              <a:t>á</a:t>
            </a:r>
            <a:r>
              <a:rPr sz="2600" spc="-5" dirty="0">
                <a:latin typeface="+mj-lt"/>
                <a:cs typeface="Constantia"/>
              </a:rPr>
              <a:t>n</a:t>
            </a:r>
            <a:r>
              <a:rPr sz="2600" dirty="0">
                <a:latin typeface="+mj-lt"/>
                <a:cs typeface="Constantia"/>
              </a:rPr>
              <a:t>ě</a:t>
            </a:r>
            <a:r>
              <a:rPr sz="2600" spc="-45" dirty="0">
                <a:latin typeface="+mj-lt"/>
                <a:cs typeface="Constantia"/>
              </a:rPr>
              <a:t>n</a:t>
            </a:r>
            <a:r>
              <a:rPr sz="2600" spc="-65" dirty="0">
                <a:latin typeface="+mj-lt"/>
                <a:cs typeface="Constantia"/>
              </a:rPr>
              <a:t>ý</a:t>
            </a:r>
            <a:r>
              <a:rPr sz="2600" spc="-5" dirty="0">
                <a:latin typeface="+mj-lt"/>
                <a:cs typeface="Constantia"/>
              </a:rPr>
              <a:t>c</a:t>
            </a:r>
            <a:r>
              <a:rPr sz="2600" dirty="0">
                <a:latin typeface="+mj-lt"/>
                <a:cs typeface="Constantia"/>
              </a:rPr>
              <a:t>h</a:t>
            </a:r>
            <a:r>
              <a:rPr sz="2600" spc="-30" dirty="0">
                <a:latin typeface="+mj-lt"/>
                <a:cs typeface="Constantia"/>
              </a:rPr>
              <a:t> </a:t>
            </a:r>
            <a:r>
              <a:rPr sz="2600" dirty="0">
                <a:latin typeface="+mj-lt"/>
                <a:cs typeface="Constantia"/>
              </a:rPr>
              <a:t>h</a:t>
            </a:r>
            <a:r>
              <a:rPr sz="2600" spc="-5" dirty="0">
                <a:latin typeface="+mj-lt"/>
                <a:cs typeface="Constantia"/>
              </a:rPr>
              <a:t>odno</a:t>
            </a:r>
            <a:r>
              <a:rPr sz="2600" dirty="0">
                <a:latin typeface="+mj-lt"/>
                <a:cs typeface="Constantia"/>
              </a:rPr>
              <a:t>t (ž</a:t>
            </a:r>
            <a:r>
              <a:rPr sz="2600" spc="-20" dirty="0">
                <a:latin typeface="+mj-lt"/>
                <a:cs typeface="Constantia"/>
              </a:rPr>
              <a:t>i</a:t>
            </a:r>
            <a:r>
              <a:rPr sz="2600" spc="-60" dirty="0">
                <a:latin typeface="+mj-lt"/>
                <a:cs typeface="Constantia"/>
              </a:rPr>
              <a:t>v</a:t>
            </a:r>
            <a:r>
              <a:rPr sz="2600" spc="-5" dirty="0">
                <a:latin typeface="+mj-lt"/>
                <a:cs typeface="Constantia"/>
              </a:rPr>
              <a:t>o</a:t>
            </a:r>
            <a:r>
              <a:rPr sz="2600" dirty="0">
                <a:latin typeface="+mj-lt"/>
                <a:cs typeface="Constantia"/>
              </a:rPr>
              <a:t>t</a:t>
            </a:r>
            <a:r>
              <a:rPr sz="2600" spc="-220" dirty="0">
                <a:latin typeface="+mj-lt"/>
                <a:cs typeface="Constantia"/>
              </a:rPr>
              <a:t>y</a:t>
            </a:r>
            <a:r>
              <a:rPr sz="2600" dirty="0">
                <a:latin typeface="+mj-lt"/>
                <a:cs typeface="Constantia"/>
              </a:rPr>
              <a:t>,</a:t>
            </a:r>
            <a:r>
              <a:rPr sz="2600" spc="-45" dirty="0">
                <a:latin typeface="+mj-lt"/>
                <a:cs typeface="Constantia"/>
              </a:rPr>
              <a:t> </a:t>
            </a:r>
            <a:r>
              <a:rPr sz="2600" spc="-15" dirty="0">
                <a:latin typeface="+mj-lt"/>
                <a:cs typeface="Constantia"/>
              </a:rPr>
              <a:t>z</a:t>
            </a:r>
            <a:r>
              <a:rPr sz="2600" spc="-5" dirty="0">
                <a:latin typeface="+mj-lt"/>
                <a:cs typeface="Constantia"/>
              </a:rPr>
              <a:t>d</a:t>
            </a:r>
            <a:r>
              <a:rPr sz="2600" spc="-35" dirty="0">
                <a:latin typeface="+mj-lt"/>
                <a:cs typeface="Constantia"/>
              </a:rPr>
              <a:t>r</a:t>
            </a:r>
            <a:r>
              <a:rPr sz="2600" spc="-60" dirty="0">
                <a:latin typeface="+mj-lt"/>
                <a:cs typeface="Constantia"/>
              </a:rPr>
              <a:t>a</a:t>
            </a:r>
            <a:r>
              <a:rPr sz="2600" dirty="0">
                <a:latin typeface="+mj-lt"/>
                <a:cs typeface="Constantia"/>
              </a:rPr>
              <a:t>ví,</a:t>
            </a:r>
            <a:r>
              <a:rPr sz="2600" spc="-20" dirty="0">
                <a:latin typeface="+mj-lt"/>
                <a:cs typeface="Constantia"/>
              </a:rPr>
              <a:t> </a:t>
            </a:r>
            <a:r>
              <a:rPr sz="2600" spc="-5" dirty="0">
                <a:latin typeface="+mj-lt"/>
                <a:cs typeface="Constantia"/>
              </a:rPr>
              <a:t>m</a:t>
            </a:r>
            <a:r>
              <a:rPr sz="2600" dirty="0">
                <a:latin typeface="+mj-lt"/>
                <a:cs typeface="Constantia"/>
              </a:rPr>
              <a:t>aje</a:t>
            </a:r>
            <a:r>
              <a:rPr sz="2600" spc="-35" dirty="0">
                <a:latin typeface="+mj-lt"/>
                <a:cs typeface="Constantia"/>
              </a:rPr>
              <a:t>t</a:t>
            </a:r>
            <a:r>
              <a:rPr sz="2600" dirty="0">
                <a:latin typeface="+mj-lt"/>
                <a:cs typeface="Constantia"/>
              </a:rPr>
              <a:t>ek, ž</a:t>
            </a:r>
            <a:r>
              <a:rPr sz="2600" spc="-20" dirty="0">
                <a:latin typeface="+mj-lt"/>
                <a:cs typeface="Constantia"/>
              </a:rPr>
              <a:t>i</a:t>
            </a:r>
            <a:r>
              <a:rPr sz="2600" spc="-60" dirty="0">
                <a:latin typeface="+mj-lt"/>
                <a:cs typeface="Constantia"/>
              </a:rPr>
              <a:t>v</a:t>
            </a:r>
            <a:r>
              <a:rPr sz="2600" spc="-5" dirty="0">
                <a:latin typeface="+mj-lt"/>
                <a:cs typeface="Constantia"/>
              </a:rPr>
              <a:t>o</a:t>
            </a:r>
            <a:r>
              <a:rPr sz="2600" dirty="0">
                <a:latin typeface="+mj-lt"/>
                <a:cs typeface="Constantia"/>
              </a:rPr>
              <a:t>t</a:t>
            </a:r>
            <a:r>
              <a:rPr sz="2600" spc="-5" dirty="0">
                <a:latin typeface="+mj-lt"/>
                <a:cs typeface="Constantia"/>
              </a:rPr>
              <a:t>n</a:t>
            </a:r>
            <a:r>
              <a:rPr sz="2600" dirty="0">
                <a:latin typeface="+mj-lt"/>
                <a:cs typeface="Constantia"/>
              </a:rPr>
              <a:t>í</a:t>
            </a:r>
            <a:r>
              <a:rPr sz="2600" spc="-50" dirty="0">
                <a:latin typeface="+mj-lt"/>
                <a:cs typeface="Constantia"/>
              </a:rPr>
              <a:t> </a:t>
            </a:r>
            <a:r>
              <a:rPr sz="2600" dirty="0">
                <a:latin typeface="+mj-lt"/>
                <a:cs typeface="Constantia"/>
              </a:rPr>
              <a:t>p</a:t>
            </a:r>
            <a:r>
              <a:rPr sz="2600" spc="-35" dirty="0">
                <a:latin typeface="+mj-lt"/>
                <a:cs typeface="Constantia"/>
              </a:rPr>
              <a:t>r</a:t>
            </a:r>
            <a:r>
              <a:rPr sz="2600" spc="-5" dirty="0">
                <a:latin typeface="+mj-lt"/>
                <a:cs typeface="Constantia"/>
              </a:rPr>
              <a:t>o</a:t>
            </a:r>
            <a:r>
              <a:rPr sz="2600" dirty="0">
                <a:latin typeface="+mj-lt"/>
                <a:cs typeface="Constantia"/>
              </a:rPr>
              <a:t>st</a:t>
            </a:r>
            <a:r>
              <a:rPr sz="2600" spc="-35" dirty="0">
                <a:latin typeface="+mj-lt"/>
                <a:cs typeface="Constantia"/>
              </a:rPr>
              <a:t>ř</a:t>
            </a:r>
            <a:r>
              <a:rPr sz="2600" dirty="0">
                <a:latin typeface="+mj-lt"/>
                <a:cs typeface="Constantia"/>
              </a:rPr>
              <a:t>e</a:t>
            </a:r>
            <a:r>
              <a:rPr sz="2600" spc="-5" dirty="0">
                <a:latin typeface="+mj-lt"/>
                <a:cs typeface="Constantia"/>
              </a:rPr>
              <a:t>d</a:t>
            </a:r>
            <a:r>
              <a:rPr sz="2600" dirty="0">
                <a:latin typeface="+mj-lt"/>
                <a:cs typeface="Constantia"/>
              </a:rPr>
              <a:t>í)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5029200" y="1676405"/>
            <a:ext cx="4309110" cy="3477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 algn="ctr">
              <a:lnSpc>
                <a:spcPct val="100000"/>
              </a:lnSpc>
              <a:buClr>
                <a:srgbClr val="0BD0D9"/>
              </a:buClr>
              <a:buSzPct val="93750"/>
              <a:buFont typeface="Wingdings 2"/>
              <a:buChar char=""/>
              <a:tabLst>
                <a:tab pos="299720" algn="l"/>
              </a:tabLst>
            </a:pPr>
            <a:r>
              <a:rPr b="1" spc="-5" dirty="0">
                <a:latin typeface="+mj-lt"/>
              </a:rPr>
              <a:t>K</a:t>
            </a:r>
            <a:r>
              <a:rPr b="1" dirty="0">
                <a:latin typeface="+mj-lt"/>
              </a:rPr>
              <a:t>r</a:t>
            </a:r>
            <a:r>
              <a:rPr b="1" spc="-5" dirty="0">
                <a:latin typeface="+mj-lt"/>
              </a:rPr>
              <a:t>i</a:t>
            </a:r>
            <a:r>
              <a:rPr b="1" spc="-10" dirty="0">
                <a:latin typeface="+mj-lt"/>
              </a:rPr>
              <a:t>z</a:t>
            </a:r>
            <a:r>
              <a:rPr b="1" spc="-35" dirty="0">
                <a:latin typeface="+mj-lt"/>
              </a:rPr>
              <a:t>o</a:t>
            </a:r>
            <a:r>
              <a:rPr b="1" spc="-20" dirty="0">
                <a:latin typeface="+mj-lt"/>
              </a:rPr>
              <a:t>v</a:t>
            </a:r>
            <a:r>
              <a:rPr b="1" dirty="0">
                <a:latin typeface="+mj-lt"/>
              </a:rPr>
              <a:t>á</a:t>
            </a:r>
            <a:r>
              <a:rPr b="1" spc="-120" dirty="0">
                <a:latin typeface="+mj-lt"/>
              </a:rPr>
              <a:t> </a:t>
            </a:r>
            <a:r>
              <a:rPr b="1" spc="-5" dirty="0">
                <a:latin typeface="+mj-lt"/>
              </a:rPr>
              <a:t>si</a:t>
            </a:r>
            <a:r>
              <a:rPr b="1" dirty="0">
                <a:latin typeface="+mj-lt"/>
              </a:rPr>
              <a:t>t</a:t>
            </a:r>
            <a:r>
              <a:rPr b="1" spc="-5" dirty="0">
                <a:latin typeface="+mj-lt"/>
              </a:rPr>
              <a:t>ua</a:t>
            </a:r>
            <a:r>
              <a:rPr b="1" spc="-50" dirty="0">
                <a:latin typeface="+mj-lt"/>
              </a:rPr>
              <a:t>c</a:t>
            </a:r>
            <a:r>
              <a:rPr b="1" dirty="0">
                <a:latin typeface="+mj-lt"/>
              </a:rPr>
              <a:t>e</a:t>
            </a:r>
          </a:p>
          <a:p>
            <a:pPr marL="299085" marR="5080">
              <a:lnSpc>
                <a:spcPts val="2590"/>
              </a:lnSpc>
              <a:spcBef>
                <a:spcPts val="615"/>
              </a:spcBef>
              <a:buNone/>
            </a:pPr>
            <a:r>
              <a:rPr lang="cs-CZ" b="0" dirty="0" smtClean="0">
                <a:latin typeface="+mj-lt"/>
                <a:cs typeface="Constantia"/>
              </a:rPr>
              <a:t>    </a:t>
            </a:r>
            <a:r>
              <a:rPr b="0" dirty="0" err="1" smtClean="0">
                <a:latin typeface="+mj-lt"/>
                <a:cs typeface="Constantia"/>
              </a:rPr>
              <a:t>vz</a:t>
            </a:r>
            <a:r>
              <a:rPr b="0" spc="-5" dirty="0" err="1" smtClean="0">
                <a:latin typeface="+mj-lt"/>
                <a:cs typeface="Constantia"/>
              </a:rPr>
              <a:t>n</a:t>
            </a:r>
            <a:r>
              <a:rPr b="0" dirty="0" err="1" smtClean="0">
                <a:latin typeface="+mj-lt"/>
                <a:cs typeface="Constantia"/>
              </a:rPr>
              <a:t>ik</a:t>
            </a:r>
            <a:r>
              <a:rPr b="0" spc="-5" dirty="0" err="1" smtClean="0">
                <a:latin typeface="+mj-lt"/>
                <a:cs typeface="Constantia"/>
              </a:rPr>
              <a:t>l</a:t>
            </a:r>
            <a:r>
              <a:rPr b="0" dirty="0" err="1" smtClean="0">
                <a:latin typeface="+mj-lt"/>
                <a:cs typeface="Constantia"/>
              </a:rPr>
              <a:t>é</a:t>
            </a:r>
            <a:r>
              <a:rPr b="0" spc="-60" dirty="0" smtClean="0">
                <a:latin typeface="+mj-lt"/>
                <a:cs typeface="Constantia"/>
              </a:rPr>
              <a:t> </a:t>
            </a:r>
            <a:r>
              <a:rPr b="0" spc="-5" dirty="0">
                <a:latin typeface="+mj-lt"/>
                <a:cs typeface="Constantia"/>
              </a:rPr>
              <a:t>n</a:t>
            </a:r>
            <a:r>
              <a:rPr b="0" dirty="0">
                <a:latin typeface="+mj-lt"/>
                <a:cs typeface="Constantia"/>
              </a:rPr>
              <a:t>e</a:t>
            </a:r>
            <a:r>
              <a:rPr b="0" spc="-5" dirty="0">
                <a:latin typeface="+mj-lt"/>
                <a:cs typeface="Constantia"/>
              </a:rPr>
              <a:t>b</a:t>
            </a:r>
            <a:r>
              <a:rPr b="0" dirty="0">
                <a:latin typeface="+mj-lt"/>
                <a:cs typeface="Constantia"/>
              </a:rPr>
              <a:t>o</a:t>
            </a:r>
            <a:r>
              <a:rPr b="0" spc="-45" dirty="0">
                <a:latin typeface="+mj-lt"/>
                <a:cs typeface="Constantia"/>
              </a:rPr>
              <a:t> </a:t>
            </a:r>
            <a:r>
              <a:rPr b="0" dirty="0">
                <a:latin typeface="+mj-lt"/>
                <a:cs typeface="Constantia"/>
              </a:rPr>
              <a:t>h</a:t>
            </a:r>
            <a:r>
              <a:rPr b="0" spc="-35" dirty="0">
                <a:latin typeface="+mj-lt"/>
                <a:cs typeface="Constantia"/>
              </a:rPr>
              <a:t>r</a:t>
            </a:r>
            <a:r>
              <a:rPr b="0" spc="-40" dirty="0">
                <a:latin typeface="+mj-lt"/>
                <a:cs typeface="Constantia"/>
              </a:rPr>
              <a:t>o</a:t>
            </a:r>
            <a:r>
              <a:rPr b="0" dirty="0">
                <a:latin typeface="+mj-lt"/>
                <a:cs typeface="Constantia"/>
              </a:rPr>
              <a:t>zí</a:t>
            </a:r>
            <a:r>
              <a:rPr b="0" spc="-5" dirty="0">
                <a:latin typeface="+mj-lt"/>
                <a:cs typeface="Constantia"/>
              </a:rPr>
              <a:t>c</a:t>
            </a:r>
            <a:r>
              <a:rPr b="0" dirty="0">
                <a:latin typeface="+mj-lt"/>
                <a:cs typeface="Constantia"/>
              </a:rPr>
              <a:t>í </a:t>
            </a:r>
            <a:r>
              <a:rPr b="0" spc="-5" dirty="0">
                <a:latin typeface="+mj-lt"/>
                <a:cs typeface="Constantia"/>
              </a:rPr>
              <a:t>n</a:t>
            </a:r>
            <a:r>
              <a:rPr b="0" dirty="0">
                <a:latin typeface="+mj-lt"/>
                <a:cs typeface="Constantia"/>
              </a:rPr>
              <a:t>e</a:t>
            </a:r>
            <a:r>
              <a:rPr b="0" spc="-5" dirty="0">
                <a:latin typeface="+mj-lt"/>
                <a:cs typeface="Constantia"/>
              </a:rPr>
              <a:t>b</a:t>
            </a:r>
            <a:r>
              <a:rPr b="0" dirty="0">
                <a:latin typeface="+mj-lt"/>
                <a:cs typeface="Constantia"/>
              </a:rPr>
              <a:t>ezpe</a:t>
            </a:r>
            <a:r>
              <a:rPr b="0" spc="-5" dirty="0">
                <a:latin typeface="+mj-lt"/>
                <a:cs typeface="Constantia"/>
              </a:rPr>
              <a:t>č</a:t>
            </a:r>
            <a:r>
              <a:rPr b="0" dirty="0">
                <a:latin typeface="+mj-lt"/>
                <a:cs typeface="Constantia"/>
              </a:rPr>
              <a:t>í </a:t>
            </a:r>
            <a:r>
              <a:rPr b="0" spc="-5" dirty="0">
                <a:latin typeface="+mj-lt"/>
                <a:cs typeface="Constantia"/>
              </a:rPr>
              <a:t>n</a:t>
            </a:r>
            <a:r>
              <a:rPr b="0" dirty="0">
                <a:latin typeface="+mj-lt"/>
                <a:cs typeface="Constantia"/>
              </a:rPr>
              <a:t>e</a:t>
            </a:r>
            <a:r>
              <a:rPr b="0" spc="-5" dirty="0">
                <a:latin typeface="+mj-lt"/>
                <a:cs typeface="Constantia"/>
              </a:rPr>
              <a:t>l</a:t>
            </a:r>
            <a:r>
              <a:rPr b="0" spc="-15" dirty="0">
                <a:latin typeface="+mj-lt"/>
                <a:cs typeface="Constantia"/>
              </a:rPr>
              <a:t>z</a:t>
            </a:r>
            <a:r>
              <a:rPr b="0" dirty="0">
                <a:latin typeface="+mj-lt"/>
                <a:cs typeface="Constantia"/>
              </a:rPr>
              <a:t>e</a:t>
            </a:r>
            <a:r>
              <a:rPr b="0" spc="-120" dirty="0">
                <a:latin typeface="+mj-lt"/>
                <a:cs typeface="Constantia"/>
              </a:rPr>
              <a:t> </a:t>
            </a:r>
            <a:r>
              <a:rPr b="0" spc="-5" dirty="0">
                <a:latin typeface="+mj-lt"/>
                <a:cs typeface="Constantia"/>
              </a:rPr>
              <a:t>o</a:t>
            </a:r>
            <a:r>
              <a:rPr b="0" spc="-30" dirty="0">
                <a:latin typeface="+mj-lt"/>
                <a:cs typeface="Constantia"/>
              </a:rPr>
              <a:t>d</a:t>
            </a:r>
            <a:r>
              <a:rPr b="0" dirty="0">
                <a:latin typeface="+mj-lt"/>
                <a:cs typeface="Constantia"/>
              </a:rPr>
              <a:t>v</a:t>
            </a:r>
            <a:r>
              <a:rPr b="0" spc="-35" dirty="0">
                <a:latin typeface="+mj-lt"/>
                <a:cs typeface="Constantia"/>
              </a:rPr>
              <a:t>r</a:t>
            </a:r>
            <a:r>
              <a:rPr b="0" dirty="0">
                <a:latin typeface="+mj-lt"/>
                <a:cs typeface="Constantia"/>
              </a:rPr>
              <a:t>á</a:t>
            </a:r>
            <a:r>
              <a:rPr b="0" spc="5" dirty="0">
                <a:latin typeface="+mj-lt"/>
                <a:cs typeface="Constantia"/>
              </a:rPr>
              <a:t>t</a:t>
            </a:r>
            <a:r>
              <a:rPr b="0" dirty="0">
                <a:latin typeface="+mj-lt"/>
                <a:cs typeface="Constantia"/>
              </a:rPr>
              <a:t>it</a:t>
            </a:r>
            <a:r>
              <a:rPr b="0" spc="-120" dirty="0">
                <a:latin typeface="+mj-lt"/>
                <a:cs typeface="Constantia"/>
              </a:rPr>
              <a:t> </a:t>
            </a:r>
            <a:r>
              <a:rPr b="0" dirty="0">
                <a:latin typeface="+mj-lt"/>
                <a:cs typeface="Constantia"/>
              </a:rPr>
              <a:t>a způs</a:t>
            </a:r>
            <a:r>
              <a:rPr b="0" spc="-5" dirty="0">
                <a:latin typeface="+mj-lt"/>
                <a:cs typeface="Constantia"/>
              </a:rPr>
              <a:t>ob</a:t>
            </a:r>
            <a:r>
              <a:rPr b="0" dirty="0">
                <a:latin typeface="+mj-lt"/>
                <a:cs typeface="Constantia"/>
              </a:rPr>
              <a:t>e</a:t>
            </a:r>
            <a:r>
              <a:rPr b="0" spc="-5" dirty="0">
                <a:latin typeface="+mj-lt"/>
                <a:cs typeface="Constantia"/>
              </a:rPr>
              <a:t>n</a:t>
            </a:r>
            <a:r>
              <a:rPr b="0" dirty="0">
                <a:latin typeface="+mj-lt"/>
                <a:cs typeface="Constantia"/>
              </a:rPr>
              <a:t>é</a:t>
            </a:r>
            <a:r>
              <a:rPr b="0" spc="-110" dirty="0">
                <a:latin typeface="+mj-lt"/>
                <a:cs typeface="Constantia"/>
              </a:rPr>
              <a:t> </a:t>
            </a:r>
            <a:r>
              <a:rPr b="0" dirty="0">
                <a:latin typeface="+mj-lt"/>
                <a:cs typeface="Constantia"/>
              </a:rPr>
              <a:t>š</a:t>
            </a:r>
            <a:r>
              <a:rPr b="0" spc="-50" dirty="0">
                <a:latin typeface="+mj-lt"/>
                <a:cs typeface="Constantia"/>
              </a:rPr>
              <a:t>k</a:t>
            </a:r>
            <a:r>
              <a:rPr b="0" spc="-5" dirty="0">
                <a:latin typeface="+mj-lt"/>
                <a:cs typeface="Constantia"/>
              </a:rPr>
              <a:t>o</a:t>
            </a:r>
            <a:r>
              <a:rPr b="0" spc="-30" dirty="0">
                <a:latin typeface="+mj-lt"/>
                <a:cs typeface="Constantia"/>
              </a:rPr>
              <a:t>d</a:t>
            </a:r>
            <a:r>
              <a:rPr b="0" dirty="0">
                <a:latin typeface="+mj-lt"/>
                <a:cs typeface="Constantia"/>
              </a:rPr>
              <a:t>y</a:t>
            </a:r>
            <a:r>
              <a:rPr b="0" spc="-105" dirty="0">
                <a:latin typeface="+mj-lt"/>
                <a:cs typeface="Constantia"/>
              </a:rPr>
              <a:t> </a:t>
            </a:r>
            <a:r>
              <a:rPr b="0" spc="-5" dirty="0">
                <a:latin typeface="+mj-lt"/>
                <a:cs typeface="Constantia"/>
              </a:rPr>
              <a:t>od</a:t>
            </a:r>
            <a:r>
              <a:rPr b="0" dirty="0">
                <a:latin typeface="+mj-lt"/>
                <a:cs typeface="Constantia"/>
              </a:rPr>
              <a:t>st</a:t>
            </a:r>
            <a:r>
              <a:rPr b="0" spc="-35" dirty="0">
                <a:latin typeface="+mj-lt"/>
                <a:cs typeface="Constantia"/>
              </a:rPr>
              <a:t>r</a:t>
            </a:r>
            <a:r>
              <a:rPr b="0" dirty="0">
                <a:latin typeface="+mj-lt"/>
                <a:cs typeface="Constantia"/>
              </a:rPr>
              <a:t>a</a:t>
            </a:r>
            <a:r>
              <a:rPr b="0" spc="-5" dirty="0">
                <a:latin typeface="+mj-lt"/>
                <a:cs typeface="Constantia"/>
              </a:rPr>
              <a:t>n</a:t>
            </a:r>
            <a:r>
              <a:rPr b="0" dirty="0">
                <a:latin typeface="+mj-lt"/>
                <a:cs typeface="Constantia"/>
              </a:rPr>
              <a:t>it </a:t>
            </a:r>
            <a:r>
              <a:rPr b="0" spc="-5" dirty="0">
                <a:latin typeface="+mj-lt"/>
                <a:cs typeface="Constantia"/>
              </a:rPr>
              <a:t>b</a:t>
            </a:r>
            <a:r>
              <a:rPr b="0" dirty="0">
                <a:latin typeface="+mj-lt"/>
                <a:cs typeface="Constantia"/>
              </a:rPr>
              <a:t>ěž</a:t>
            </a:r>
            <a:r>
              <a:rPr b="0" spc="-5" dirty="0">
                <a:latin typeface="+mj-lt"/>
                <a:cs typeface="Constantia"/>
              </a:rPr>
              <a:t>no</a:t>
            </a:r>
            <a:r>
              <a:rPr b="0" dirty="0">
                <a:latin typeface="+mj-lt"/>
                <a:cs typeface="Constantia"/>
              </a:rPr>
              <a:t>u</a:t>
            </a:r>
            <a:r>
              <a:rPr b="0" spc="-75" dirty="0">
                <a:latin typeface="+mj-lt"/>
                <a:cs typeface="Constantia"/>
              </a:rPr>
              <a:t> </a:t>
            </a:r>
            <a:r>
              <a:rPr b="0" spc="-5" dirty="0">
                <a:latin typeface="+mj-lt"/>
                <a:cs typeface="Constantia"/>
              </a:rPr>
              <a:t>č</a:t>
            </a:r>
            <a:r>
              <a:rPr b="0" dirty="0">
                <a:latin typeface="+mj-lt"/>
                <a:cs typeface="Constantia"/>
              </a:rPr>
              <a:t>i</a:t>
            </a:r>
            <a:r>
              <a:rPr b="0" spc="-5" dirty="0">
                <a:latin typeface="+mj-lt"/>
                <a:cs typeface="Constantia"/>
              </a:rPr>
              <a:t>nno</a:t>
            </a:r>
            <a:r>
              <a:rPr b="0" dirty="0">
                <a:latin typeface="+mj-lt"/>
                <a:cs typeface="Constantia"/>
              </a:rPr>
              <a:t>stí</a:t>
            </a:r>
            <a:r>
              <a:rPr b="0" spc="-35" dirty="0">
                <a:latin typeface="+mj-lt"/>
                <a:cs typeface="Constantia"/>
              </a:rPr>
              <a:t> </a:t>
            </a:r>
            <a:r>
              <a:rPr b="0" dirty="0">
                <a:latin typeface="+mj-lt"/>
                <a:cs typeface="Constantia"/>
              </a:rPr>
              <a:t>sp</a:t>
            </a:r>
            <a:r>
              <a:rPr b="0" spc="-35" dirty="0">
                <a:latin typeface="+mj-lt"/>
                <a:cs typeface="Constantia"/>
              </a:rPr>
              <a:t>r</a:t>
            </a:r>
            <a:r>
              <a:rPr b="0" spc="-60" dirty="0">
                <a:latin typeface="+mj-lt"/>
                <a:cs typeface="Constantia"/>
              </a:rPr>
              <a:t>á</a:t>
            </a:r>
            <a:r>
              <a:rPr b="0" dirty="0">
                <a:latin typeface="+mj-lt"/>
                <a:cs typeface="Constantia"/>
              </a:rPr>
              <a:t>v</a:t>
            </a:r>
            <a:r>
              <a:rPr b="0" spc="-5" dirty="0">
                <a:latin typeface="+mj-lt"/>
                <a:cs typeface="Constantia"/>
              </a:rPr>
              <a:t>n</a:t>
            </a:r>
            <a:r>
              <a:rPr b="0" dirty="0">
                <a:latin typeface="+mj-lt"/>
                <a:cs typeface="Constantia"/>
              </a:rPr>
              <a:t>í</a:t>
            </a:r>
            <a:r>
              <a:rPr b="0" spc="-5" dirty="0">
                <a:latin typeface="+mj-lt"/>
                <a:cs typeface="Constantia"/>
              </a:rPr>
              <a:t>c</a:t>
            </a:r>
            <a:r>
              <a:rPr b="0" dirty="0">
                <a:latin typeface="+mj-lt"/>
                <a:cs typeface="Constantia"/>
              </a:rPr>
              <a:t>h ú</a:t>
            </a:r>
            <a:r>
              <a:rPr b="0" spc="-35" dirty="0">
                <a:latin typeface="+mj-lt"/>
                <a:cs typeface="Constantia"/>
              </a:rPr>
              <a:t>ř</a:t>
            </a:r>
            <a:r>
              <a:rPr b="0" dirty="0">
                <a:latin typeface="+mj-lt"/>
                <a:cs typeface="Constantia"/>
              </a:rPr>
              <a:t>a</a:t>
            </a:r>
            <a:r>
              <a:rPr b="0" spc="-5" dirty="0">
                <a:latin typeface="+mj-lt"/>
                <a:cs typeface="Constantia"/>
              </a:rPr>
              <a:t>d</a:t>
            </a:r>
            <a:r>
              <a:rPr b="0" dirty="0">
                <a:latin typeface="+mj-lt"/>
                <a:cs typeface="Constantia"/>
              </a:rPr>
              <a:t>ů</a:t>
            </a:r>
            <a:r>
              <a:rPr b="0" spc="-100" dirty="0">
                <a:latin typeface="+mj-lt"/>
                <a:cs typeface="Constantia"/>
              </a:rPr>
              <a:t> </a:t>
            </a:r>
            <a:r>
              <a:rPr b="0" dirty="0">
                <a:latin typeface="+mj-lt"/>
                <a:cs typeface="Constantia"/>
              </a:rPr>
              <a:t>a</a:t>
            </a:r>
            <a:r>
              <a:rPr b="0" spc="-114" dirty="0">
                <a:latin typeface="+mj-lt"/>
                <a:cs typeface="Constantia"/>
              </a:rPr>
              <a:t> </a:t>
            </a:r>
            <a:r>
              <a:rPr b="0" dirty="0">
                <a:latin typeface="+mj-lt"/>
                <a:cs typeface="Constantia"/>
              </a:rPr>
              <a:t>s</a:t>
            </a:r>
            <a:r>
              <a:rPr b="0" spc="-5" dirty="0">
                <a:latin typeface="+mj-lt"/>
                <a:cs typeface="Constantia"/>
              </a:rPr>
              <a:t>l</a:t>
            </a:r>
            <a:r>
              <a:rPr b="0" spc="-40" dirty="0">
                <a:latin typeface="+mj-lt"/>
                <a:cs typeface="Constantia"/>
              </a:rPr>
              <a:t>o</a:t>
            </a:r>
            <a:r>
              <a:rPr b="0" spc="-15" dirty="0">
                <a:latin typeface="+mj-lt"/>
                <a:cs typeface="Constantia"/>
              </a:rPr>
              <a:t>ž</a:t>
            </a:r>
            <a:r>
              <a:rPr b="0" dirty="0">
                <a:latin typeface="+mj-lt"/>
                <a:cs typeface="Constantia"/>
              </a:rPr>
              <a:t>ek</a:t>
            </a:r>
            <a:r>
              <a:rPr b="0" spc="-15" dirty="0">
                <a:latin typeface="+mj-lt"/>
                <a:cs typeface="Constantia"/>
              </a:rPr>
              <a:t> </a:t>
            </a:r>
            <a:r>
              <a:rPr b="0" dirty="0">
                <a:latin typeface="+mj-lt"/>
                <a:cs typeface="Constantia"/>
              </a:rPr>
              <a:t>I</a:t>
            </a:r>
            <a:r>
              <a:rPr b="0" spc="-5" dirty="0">
                <a:latin typeface="+mj-lt"/>
                <a:cs typeface="Constantia"/>
              </a:rPr>
              <a:t>Z</a:t>
            </a:r>
            <a:r>
              <a:rPr b="0" dirty="0">
                <a:latin typeface="+mj-lt"/>
                <a:cs typeface="Constantia"/>
              </a:rPr>
              <a:t>S</a:t>
            </a:r>
            <a:r>
              <a:rPr b="0" spc="-5" dirty="0">
                <a:latin typeface="+mj-lt"/>
                <a:cs typeface="Constantia"/>
              </a:rPr>
              <a:t> </a:t>
            </a:r>
            <a:r>
              <a:rPr b="0" dirty="0">
                <a:latin typeface="+mj-lt"/>
                <a:cs typeface="Constantia"/>
              </a:rPr>
              <a:t>-</a:t>
            </a:r>
            <a:r>
              <a:rPr b="0" spc="-5" dirty="0">
                <a:latin typeface="+mj-lt"/>
                <a:cs typeface="Constantia"/>
              </a:rPr>
              <a:t> </a:t>
            </a:r>
            <a:r>
              <a:rPr b="0" dirty="0">
                <a:latin typeface="+mj-lt"/>
                <a:cs typeface="Constantia"/>
              </a:rPr>
              <a:t>je p</a:t>
            </a:r>
            <a:r>
              <a:rPr b="0" spc="-5" dirty="0">
                <a:latin typeface="+mj-lt"/>
                <a:cs typeface="Constantia"/>
              </a:rPr>
              <a:t>o</a:t>
            </a:r>
            <a:r>
              <a:rPr b="0" dirty="0">
                <a:latin typeface="+mj-lt"/>
                <a:cs typeface="Constantia"/>
              </a:rPr>
              <a:t>t</a:t>
            </a:r>
            <a:r>
              <a:rPr b="0" spc="-35" dirty="0">
                <a:latin typeface="+mj-lt"/>
                <a:cs typeface="Constantia"/>
              </a:rPr>
              <a:t>ř</a:t>
            </a:r>
            <a:r>
              <a:rPr b="0" dirty="0">
                <a:latin typeface="+mj-lt"/>
                <a:cs typeface="Constantia"/>
              </a:rPr>
              <a:t>e</a:t>
            </a:r>
            <a:r>
              <a:rPr b="0" spc="-5" dirty="0">
                <a:latin typeface="+mj-lt"/>
                <a:cs typeface="Constantia"/>
              </a:rPr>
              <a:t>b</a:t>
            </a:r>
            <a:r>
              <a:rPr b="0" dirty="0">
                <a:latin typeface="+mj-lt"/>
                <a:cs typeface="Constantia"/>
              </a:rPr>
              <a:t>a</a:t>
            </a:r>
            <a:r>
              <a:rPr b="0" spc="-135" dirty="0">
                <a:latin typeface="+mj-lt"/>
                <a:cs typeface="Constantia"/>
              </a:rPr>
              <a:t> </a:t>
            </a:r>
            <a:r>
              <a:rPr b="0" spc="85" dirty="0">
                <a:latin typeface="+mj-lt"/>
                <a:cs typeface="Constantia"/>
              </a:rPr>
              <a:t>v</a:t>
            </a:r>
            <a:r>
              <a:rPr b="0" spc="-5" dirty="0">
                <a:latin typeface="+mj-lt"/>
                <a:cs typeface="Constantia"/>
              </a:rPr>
              <a:t>y</a:t>
            </a:r>
            <a:r>
              <a:rPr b="0" dirty="0">
                <a:latin typeface="+mj-lt"/>
                <a:cs typeface="Constantia"/>
              </a:rPr>
              <a:t>užít</a:t>
            </a:r>
            <a:r>
              <a:rPr b="0" spc="-85" dirty="0">
                <a:latin typeface="+mj-lt"/>
                <a:cs typeface="Constantia"/>
              </a:rPr>
              <a:t> </a:t>
            </a:r>
            <a:r>
              <a:rPr b="0" dirty="0">
                <a:latin typeface="+mj-lt"/>
                <a:cs typeface="Constantia"/>
              </a:rPr>
              <a:t>kri</a:t>
            </a:r>
            <a:r>
              <a:rPr b="0" spc="-15" dirty="0">
                <a:latin typeface="+mj-lt"/>
                <a:cs typeface="Constantia"/>
              </a:rPr>
              <a:t>z</a:t>
            </a:r>
            <a:r>
              <a:rPr b="0" spc="-40" dirty="0">
                <a:latin typeface="+mj-lt"/>
                <a:cs typeface="Constantia"/>
              </a:rPr>
              <a:t>o</a:t>
            </a:r>
            <a:r>
              <a:rPr b="0" spc="85" dirty="0">
                <a:latin typeface="+mj-lt"/>
                <a:cs typeface="Constantia"/>
              </a:rPr>
              <a:t>v</a:t>
            </a:r>
            <a:r>
              <a:rPr b="0" spc="-65" dirty="0">
                <a:latin typeface="+mj-lt"/>
                <a:cs typeface="Constantia"/>
              </a:rPr>
              <a:t>ý</a:t>
            </a:r>
            <a:r>
              <a:rPr b="0" spc="-5" dirty="0">
                <a:latin typeface="+mj-lt"/>
                <a:cs typeface="Constantia"/>
              </a:rPr>
              <a:t>c</a:t>
            </a:r>
            <a:r>
              <a:rPr b="0" dirty="0">
                <a:latin typeface="+mj-lt"/>
                <a:cs typeface="Constantia"/>
              </a:rPr>
              <a:t>h </a:t>
            </a:r>
            <a:r>
              <a:rPr b="0" spc="-5" dirty="0">
                <a:latin typeface="+mj-lt"/>
                <a:cs typeface="Constantia"/>
              </a:rPr>
              <a:t>o</a:t>
            </a:r>
            <a:r>
              <a:rPr b="0" dirty="0">
                <a:latin typeface="+mj-lt"/>
                <a:cs typeface="Constantia"/>
              </a:rPr>
              <a:t>pat</a:t>
            </a:r>
            <a:r>
              <a:rPr b="0" spc="-35" dirty="0">
                <a:latin typeface="+mj-lt"/>
                <a:cs typeface="Constantia"/>
              </a:rPr>
              <a:t>ř</a:t>
            </a:r>
            <a:r>
              <a:rPr b="0" dirty="0">
                <a:latin typeface="+mj-lt"/>
                <a:cs typeface="Constantia"/>
              </a:rPr>
              <a:t>e</a:t>
            </a:r>
            <a:r>
              <a:rPr b="0" spc="-5" dirty="0">
                <a:latin typeface="+mj-lt"/>
                <a:cs typeface="Constantia"/>
              </a:rPr>
              <a:t>n</a:t>
            </a:r>
            <a:r>
              <a:rPr b="0" dirty="0">
                <a:latin typeface="+mj-lt"/>
                <a:cs typeface="Constantia"/>
              </a:rPr>
              <a:t>í</a:t>
            </a:r>
            <a:r>
              <a:rPr b="0" spc="-10" dirty="0">
                <a:latin typeface="+mj-lt"/>
                <a:cs typeface="Constantia"/>
              </a:rPr>
              <a:t> </a:t>
            </a:r>
            <a:r>
              <a:rPr b="0" dirty="0">
                <a:latin typeface="+mj-lt"/>
                <a:cs typeface="Constantia"/>
              </a:rPr>
              <a:t>(p</a:t>
            </a:r>
            <a:r>
              <a:rPr b="0" spc="-5" dirty="0">
                <a:latin typeface="+mj-lt"/>
                <a:cs typeface="Constantia"/>
              </a:rPr>
              <a:t>odm</a:t>
            </a:r>
            <a:r>
              <a:rPr b="0" dirty="0">
                <a:latin typeface="+mj-lt"/>
                <a:cs typeface="Constantia"/>
              </a:rPr>
              <a:t>í</a:t>
            </a:r>
            <a:r>
              <a:rPr b="0" spc="-5" dirty="0">
                <a:latin typeface="+mj-lt"/>
                <a:cs typeface="Constantia"/>
              </a:rPr>
              <a:t>n</a:t>
            </a:r>
            <a:r>
              <a:rPr b="0" dirty="0">
                <a:latin typeface="+mj-lt"/>
                <a:cs typeface="Constantia"/>
              </a:rPr>
              <a:t>ě</a:t>
            </a:r>
            <a:r>
              <a:rPr b="0" spc="-5" dirty="0">
                <a:latin typeface="+mj-lt"/>
                <a:cs typeface="Constantia"/>
              </a:rPr>
              <a:t>n</a:t>
            </a:r>
            <a:r>
              <a:rPr b="0" dirty="0">
                <a:latin typeface="+mj-lt"/>
                <a:cs typeface="Constantia"/>
              </a:rPr>
              <a:t>o </a:t>
            </a:r>
            <a:r>
              <a:rPr b="0" spc="-5" dirty="0">
                <a:latin typeface="+mj-lt"/>
                <a:cs typeface="Constantia"/>
              </a:rPr>
              <a:t>o</a:t>
            </a:r>
            <a:r>
              <a:rPr b="0" spc="60" dirty="0">
                <a:latin typeface="+mj-lt"/>
                <a:cs typeface="Constantia"/>
              </a:rPr>
              <a:t>f</a:t>
            </a:r>
            <a:r>
              <a:rPr b="0" dirty="0">
                <a:latin typeface="+mj-lt"/>
                <a:cs typeface="Constantia"/>
              </a:rPr>
              <a:t>i</a:t>
            </a:r>
            <a:r>
              <a:rPr b="0" spc="-5" dirty="0">
                <a:latin typeface="+mj-lt"/>
                <a:cs typeface="Constantia"/>
              </a:rPr>
              <a:t>c</a:t>
            </a:r>
            <a:r>
              <a:rPr b="0" dirty="0">
                <a:latin typeface="+mj-lt"/>
                <a:cs typeface="Constantia"/>
              </a:rPr>
              <a:t>iá</a:t>
            </a:r>
            <a:r>
              <a:rPr b="0" spc="-5" dirty="0">
                <a:latin typeface="+mj-lt"/>
                <a:cs typeface="Constantia"/>
              </a:rPr>
              <a:t>ln</a:t>
            </a:r>
            <a:r>
              <a:rPr b="0" dirty="0">
                <a:latin typeface="+mj-lt"/>
                <a:cs typeface="Constantia"/>
              </a:rPr>
              <a:t>ím</a:t>
            </a:r>
            <a:r>
              <a:rPr b="0" spc="-125" dirty="0">
                <a:latin typeface="+mj-lt"/>
                <a:cs typeface="Constantia"/>
              </a:rPr>
              <a:t> </a:t>
            </a:r>
            <a:r>
              <a:rPr b="0" spc="85" dirty="0">
                <a:latin typeface="+mj-lt"/>
                <a:cs typeface="Constantia"/>
              </a:rPr>
              <a:t>v</a:t>
            </a:r>
            <a:r>
              <a:rPr b="0" spc="-30" dirty="0">
                <a:latin typeface="+mj-lt"/>
                <a:cs typeface="Constantia"/>
              </a:rPr>
              <a:t>y</a:t>
            </a:r>
            <a:r>
              <a:rPr b="0" dirty="0">
                <a:latin typeface="+mj-lt"/>
                <a:cs typeface="Constantia"/>
              </a:rPr>
              <a:t>h</a:t>
            </a:r>
            <a:r>
              <a:rPr b="0" spc="-5" dirty="0">
                <a:latin typeface="+mj-lt"/>
                <a:cs typeface="Constantia"/>
              </a:rPr>
              <a:t>l</a:t>
            </a:r>
            <a:r>
              <a:rPr b="0" dirty="0">
                <a:latin typeface="+mj-lt"/>
                <a:cs typeface="Constantia"/>
              </a:rPr>
              <a:t>áše</a:t>
            </a:r>
            <a:r>
              <a:rPr b="0" spc="-5" dirty="0">
                <a:latin typeface="+mj-lt"/>
                <a:cs typeface="Constantia"/>
              </a:rPr>
              <a:t>n</a:t>
            </a:r>
            <a:r>
              <a:rPr b="0" dirty="0">
                <a:latin typeface="+mj-lt"/>
                <a:cs typeface="Constantia"/>
              </a:rPr>
              <a:t>ím</a:t>
            </a:r>
            <a:r>
              <a:rPr b="0" spc="-80" dirty="0">
                <a:latin typeface="+mj-lt"/>
                <a:cs typeface="Constantia"/>
              </a:rPr>
              <a:t> </a:t>
            </a:r>
            <a:r>
              <a:rPr b="0" dirty="0">
                <a:latin typeface="+mj-lt"/>
                <a:cs typeface="Constantia"/>
              </a:rPr>
              <a:t>tz</a:t>
            </a:r>
            <a:r>
              <a:rPr b="0" spc="-240" dirty="0">
                <a:latin typeface="+mj-lt"/>
                <a:cs typeface="Constantia"/>
              </a:rPr>
              <a:t>v</a:t>
            </a:r>
            <a:r>
              <a:rPr b="0" dirty="0">
                <a:latin typeface="+mj-lt"/>
                <a:cs typeface="Constantia"/>
              </a:rPr>
              <a:t>. kri</a:t>
            </a:r>
            <a:r>
              <a:rPr b="0" spc="-15" dirty="0">
                <a:latin typeface="+mj-lt"/>
                <a:cs typeface="Constantia"/>
              </a:rPr>
              <a:t>z</a:t>
            </a:r>
            <a:r>
              <a:rPr b="0" spc="-40" dirty="0">
                <a:latin typeface="+mj-lt"/>
                <a:cs typeface="Constantia"/>
              </a:rPr>
              <a:t>o</a:t>
            </a:r>
            <a:r>
              <a:rPr b="0" spc="-60" dirty="0">
                <a:latin typeface="+mj-lt"/>
                <a:cs typeface="Constantia"/>
              </a:rPr>
              <a:t>v</a:t>
            </a:r>
            <a:r>
              <a:rPr b="0" dirty="0">
                <a:latin typeface="+mj-lt"/>
                <a:cs typeface="Constantia"/>
              </a:rPr>
              <a:t>ého</a:t>
            </a:r>
            <a:r>
              <a:rPr b="0" spc="-125" dirty="0">
                <a:latin typeface="+mj-lt"/>
                <a:cs typeface="Constantia"/>
              </a:rPr>
              <a:t> </a:t>
            </a:r>
            <a:r>
              <a:rPr b="0" dirty="0">
                <a:latin typeface="+mj-lt"/>
                <a:cs typeface="Constantia"/>
              </a:rPr>
              <a:t>st</a:t>
            </a:r>
            <a:r>
              <a:rPr b="0" spc="-60" dirty="0">
                <a:latin typeface="+mj-lt"/>
                <a:cs typeface="Constantia"/>
              </a:rPr>
              <a:t>a</a:t>
            </a:r>
            <a:r>
              <a:rPr b="0" dirty="0">
                <a:latin typeface="+mj-lt"/>
                <a:cs typeface="Constantia"/>
              </a:rPr>
              <a:t>vu</a:t>
            </a:r>
            <a:r>
              <a:rPr b="0" spc="-85" dirty="0">
                <a:latin typeface="+mj-lt"/>
                <a:cs typeface="Constantia"/>
              </a:rPr>
              <a:t> </a:t>
            </a:r>
            <a:r>
              <a:rPr b="0" spc="-5" dirty="0">
                <a:latin typeface="+mj-lt"/>
                <a:cs typeface="Constantia"/>
              </a:rPr>
              <a:t>o</a:t>
            </a:r>
            <a:r>
              <a:rPr b="0" dirty="0">
                <a:latin typeface="+mj-lt"/>
                <a:cs typeface="Constantia"/>
              </a:rPr>
              <a:t>p</a:t>
            </a:r>
            <a:r>
              <a:rPr b="0" spc="-35" dirty="0">
                <a:latin typeface="+mj-lt"/>
                <a:cs typeface="Constantia"/>
              </a:rPr>
              <a:t>r</a:t>
            </a:r>
            <a:r>
              <a:rPr b="0" spc="-60" dirty="0">
                <a:latin typeface="+mj-lt"/>
                <a:cs typeface="Constantia"/>
              </a:rPr>
              <a:t>á</a:t>
            </a:r>
            <a:r>
              <a:rPr b="0" dirty="0">
                <a:latin typeface="+mj-lt"/>
                <a:cs typeface="Constantia"/>
              </a:rPr>
              <a:t>v</a:t>
            </a:r>
            <a:r>
              <a:rPr b="0" spc="-5" dirty="0">
                <a:latin typeface="+mj-lt"/>
                <a:cs typeface="Constantia"/>
              </a:rPr>
              <a:t>n</a:t>
            </a:r>
            <a:r>
              <a:rPr b="0" dirty="0">
                <a:latin typeface="+mj-lt"/>
                <a:cs typeface="Constantia"/>
              </a:rPr>
              <a:t>ě</a:t>
            </a:r>
            <a:r>
              <a:rPr b="0" spc="-45" dirty="0">
                <a:latin typeface="+mj-lt"/>
                <a:cs typeface="Constantia"/>
              </a:rPr>
              <a:t>n</a:t>
            </a:r>
            <a:r>
              <a:rPr b="0" spc="-5" dirty="0">
                <a:latin typeface="+mj-lt"/>
                <a:cs typeface="Constantia"/>
              </a:rPr>
              <a:t>ý</a:t>
            </a:r>
            <a:r>
              <a:rPr b="0" dirty="0">
                <a:latin typeface="+mj-lt"/>
                <a:cs typeface="Constantia"/>
              </a:rPr>
              <a:t>m </a:t>
            </a:r>
            <a:r>
              <a:rPr b="0" spc="-5" dirty="0">
                <a:latin typeface="+mj-lt"/>
                <a:cs typeface="Constantia"/>
              </a:rPr>
              <a:t>o</a:t>
            </a:r>
            <a:r>
              <a:rPr b="0" spc="-35" dirty="0">
                <a:latin typeface="+mj-lt"/>
                <a:cs typeface="Constantia"/>
              </a:rPr>
              <a:t>r</a:t>
            </a:r>
            <a:r>
              <a:rPr b="0" dirty="0">
                <a:latin typeface="+mj-lt"/>
                <a:cs typeface="Constantia"/>
              </a:rPr>
              <a:t>gá</a:t>
            </a:r>
            <a:r>
              <a:rPr b="0" spc="-5" dirty="0">
                <a:latin typeface="+mj-lt"/>
                <a:cs typeface="Constantia"/>
              </a:rPr>
              <a:t>n</a:t>
            </a:r>
            <a:r>
              <a:rPr b="0" dirty="0">
                <a:latin typeface="+mj-lt"/>
                <a:cs typeface="Constantia"/>
              </a:rPr>
              <a:t>e</a:t>
            </a:r>
            <a:r>
              <a:rPr b="0" spc="-5" dirty="0">
                <a:latin typeface="+mj-lt"/>
                <a:cs typeface="Constantia"/>
              </a:rPr>
              <a:t>m</a:t>
            </a:r>
            <a:r>
              <a:rPr b="0" dirty="0">
                <a:latin typeface="+mj-lt"/>
                <a:cs typeface="Constantia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906000" cy="6381750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endParaRPr lang="cs-CZ" b="1" dirty="0" smtClean="0">
              <a:solidFill>
                <a:srgbClr val="FFFF00"/>
              </a:solidFill>
              <a:latin typeface="+mj-lt"/>
            </a:endParaRPr>
          </a:p>
          <a:p>
            <a:pPr marL="609600" indent="-60960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endParaRPr lang="cs-CZ" sz="36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609600" indent="-609600" eaLnBrk="1" hangingPunct="1">
              <a:spcBef>
                <a:spcPct val="0"/>
              </a:spcBef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r>
              <a:rPr lang="cs-CZ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Podle </a:t>
            </a:r>
            <a:r>
              <a:rPr lang="cs-CZ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právního řádu ČR krizová situace nastává</a:t>
            </a:r>
          </a:p>
          <a:p>
            <a:pPr marL="609600" indent="-609600" eaLnBrk="1" fontAlgn="auto" hangingPunct="1"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endParaRPr lang="cs-CZ" b="1" dirty="0" smtClean="0">
              <a:latin typeface="+mj-lt"/>
            </a:endParaRPr>
          </a:p>
          <a:p>
            <a:pPr marL="447675" indent="-447675" eaLnBrk="1" fontAlgn="auto" hangingPunct="1"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lphaLcParenR"/>
              <a:defRPr/>
            </a:pPr>
            <a:r>
              <a:rPr lang="cs-CZ" sz="2400" dirty="0" smtClean="0">
                <a:latin typeface="+mj-lt"/>
              </a:rPr>
              <a:t>je-li </a:t>
            </a:r>
            <a:r>
              <a:rPr lang="cs-CZ" sz="2400" u="sng" dirty="0" smtClean="0">
                <a:latin typeface="+mj-lt"/>
              </a:rPr>
              <a:t>bezprostředně</a:t>
            </a:r>
            <a:r>
              <a:rPr lang="cs-CZ" sz="2400" dirty="0" smtClean="0">
                <a:latin typeface="+mj-lt"/>
              </a:rPr>
              <a:t> ohrožena svrchovanost, územní celistvost, 	demokratické základy ČR;</a:t>
            </a:r>
          </a:p>
          <a:p>
            <a:pPr marL="447675" indent="-447675" eaLnBrk="1" fontAlgn="auto" hangingPunct="1"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lphaLcParenR"/>
              <a:defRPr/>
            </a:pPr>
            <a:r>
              <a:rPr lang="cs-CZ" sz="2400" dirty="0" smtClean="0">
                <a:latin typeface="+mj-lt"/>
              </a:rPr>
              <a:t>je-li třeba plnit </a:t>
            </a:r>
            <a:r>
              <a:rPr lang="cs-CZ" sz="2400" u="sng" dirty="0" smtClean="0">
                <a:latin typeface="+mj-lt"/>
              </a:rPr>
              <a:t>mezinárodní závazky o </a:t>
            </a:r>
            <a:r>
              <a:rPr lang="cs-CZ" sz="2400" dirty="0" smtClean="0">
                <a:latin typeface="+mj-lt"/>
              </a:rPr>
              <a:t>společné </a:t>
            </a:r>
            <a:r>
              <a:rPr lang="cs-CZ" sz="2400" u="sng" dirty="0" smtClean="0">
                <a:latin typeface="+mj-lt"/>
              </a:rPr>
              <a:t>obraně</a:t>
            </a:r>
            <a:r>
              <a:rPr lang="cs-CZ" sz="2400" dirty="0" smtClean="0">
                <a:latin typeface="+mj-lt"/>
              </a:rPr>
              <a:t>;</a:t>
            </a:r>
          </a:p>
          <a:p>
            <a:pPr marL="447675" indent="-447675" eaLnBrk="1" fontAlgn="auto" hangingPunct="1"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lphaLcParenR"/>
              <a:defRPr/>
            </a:pPr>
            <a:r>
              <a:rPr lang="cs-CZ" sz="2400" dirty="0" smtClean="0">
                <a:latin typeface="+mj-lt"/>
              </a:rPr>
              <a:t>je-li ve značném rozsahu </a:t>
            </a:r>
            <a:r>
              <a:rPr lang="cs-CZ" sz="2400" u="sng" dirty="0" smtClean="0">
                <a:latin typeface="+mj-lt"/>
              </a:rPr>
              <a:t>ohrožen veřejný pořádek </a:t>
            </a:r>
            <a:r>
              <a:rPr lang="cs-CZ" sz="2400" dirty="0" smtClean="0">
                <a:latin typeface="+mj-lt"/>
              </a:rPr>
              <a:t>a vnitřní bezpečnost 	státu;</a:t>
            </a:r>
          </a:p>
          <a:p>
            <a:pPr marL="447675" indent="-447675" eaLnBrk="1" fontAlgn="auto" hangingPunct="1"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lphaLcParenR"/>
              <a:defRPr/>
            </a:pPr>
            <a:r>
              <a:rPr lang="cs-CZ" sz="2400" dirty="0" smtClean="0">
                <a:latin typeface="+mj-lt"/>
              </a:rPr>
              <a:t>jsou-li ve značném rozsahu </a:t>
            </a:r>
            <a:r>
              <a:rPr lang="cs-CZ" sz="2400" u="sng" dirty="0" smtClean="0">
                <a:latin typeface="+mj-lt"/>
              </a:rPr>
              <a:t>ohroženy životy </a:t>
            </a:r>
            <a:r>
              <a:rPr lang="cs-CZ" sz="2400" dirty="0" smtClean="0">
                <a:latin typeface="+mj-lt"/>
              </a:rPr>
              <a:t>a zdraví, majetkové 	hodnoty či životní prostředí;</a:t>
            </a:r>
          </a:p>
          <a:p>
            <a:pPr marL="447675" indent="-447675" eaLnBrk="1" fontAlgn="auto" hangingPunct="1"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AutoNum type="alphaLcParenR"/>
              <a:defRPr/>
            </a:pPr>
            <a:r>
              <a:rPr lang="cs-CZ" sz="2400" dirty="0" smtClean="0">
                <a:latin typeface="+mj-lt"/>
              </a:rPr>
              <a:t>vyplývají-li ohrožení uvedená v písm. c) a d) z živelné pohromy, 	ekologické nebo průmyslové havárie, nehody či jiného obdobného nebezpečí.</a:t>
            </a:r>
          </a:p>
        </p:txBody>
      </p:sp>
      <p:sp>
        <p:nvSpPr>
          <p:cNvPr id="26627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DEA4FC-A749-4E7E-B19C-7E44EF0C0256}" type="slidenum">
              <a:rPr lang="cs-CZ" altLang="cs-CZ"/>
              <a:pPr/>
              <a:t>6</a:t>
            </a:fld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0" y="620713"/>
            <a:ext cx="9906000" cy="6048375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endParaRPr lang="cs-CZ" sz="2100" b="1" dirty="0" smtClean="0">
              <a:latin typeface="+mj-lt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endParaRPr lang="cs-CZ" sz="2100" b="1" dirty="0">
              <a:latin typeface="+mj-lt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defRPr/>
            </a:pPr>
            <a:r>
              <a:rPr lang="cs-CZ" sz="2100" b="1" dirty="0" smtClean="0">
                <a:latin typeface="+mj-lt"/>
              </a:rPr>
              <a:t>Podle charakteru krizových situací</a:t>
            </a:r>
            <a:r>
              <a:rPr lang="cs-CZ" sz="2100" dirty="0" smtClean="0">
                <a:latin typeface="+mj-lt"/>
              </a:rPr>
              <a:t> (parlament může vyhlásit </a:t>
            </a:r>
            <a:r>
              <a:rPr lang="cs-CZ" sz="2100" b="1" dirty="0" smtClean="0">
                <a:latin typeface="+mj-lt"/>
              </a:rPr>
              <a:t>válečný stav</a:t>
            </a:r>
            <a:r>
              <a:rPr lang="cs-CZ" sz="2100" dirty="0" smtClean="0">
                <a:latin typeface="+mj-lt"/>
              </a:rPr>
              <a:t>, popř. </a:t>
            </a:r>
            <a:r>
              <a:rPr lang="cs-CZ" sz="2100" b="1" dirty="0" smtClean="0">
                <a:latin typeface="+mj-lt"/>
              </a:rPr>
              <a:t>stav </a:t>
            </a:r>
            <a:r>
              <a:rPr lang="cs-CZ" sz="2100" b="1" i="1" dirty="0" smtClean="0">
                <a:latin typeface="+mj-lt"/>
              </a:rPr>
              <a:t>ohrožení státu</a:t>
            </a:r>
            <a:r>
              <a:rPr lang="cs-CZ" sz="2100" dirty="0" smtClean="0">
                <a:latin typeface="+mj-lt"/>
              </a:rPr>
              <a:t>, vláda</a:t>
            </a:r>
            <a:r>
              <a:rPr lang="cs-CZ" sz="2100" i="1" dirty="0" smtClean="0">
                <a:latin typeface="+mj-lt"/>
              </a:rPr>
              <a:t> </a:t>
            </a:r>
            <a:r>
              <a:rPr lang="cs-CZ" sz="2100" b="1" i="1" dirty="0" smtClean="0">
                <a:latin typeface="+mj-lt"/>
              </a:rPr>
              <a:t>nouzový stav, </a:t>
            </a:r>
            <a:r>
              <a:rPr lang="cs-CZ" sz="2100" dirty="0" smtClean="0">
                <a:latin typeface="+mj-lt"/>
              </a:rPr>
              <a:t>hejtman/primátor hl. m. Prahy </a:t>
            </a:r>
            <a:r>
              <a:rPr lang="cs-CZ" sz="2100" b="1" i="1" dirty="0" smtClean="0">
                <a:latin typeface="+mj-lt"/>
              </a:rPr>
              <a:t>stav nebezpečí</a:t>
            </a:r>
            <a:r>
              <a:rPr lang="cs-CZ" sz="2100" dirty="0" smtClean="0">
                <a:latin typeface="+mj-lt"/>
              </a:rPr>
              <a:t>) mohou ústavní orgány přijímat, navrhovat nebo vyhlašovat příslušná krizová opatření:</a:t>
            </a:r>
            <a:br>
              <a:rPr lang="cs-CZ" sz="2100" dirty="0" smtClean="0">
                <a:latin typeface="+mj-lt"/>
              </a:rPr>
            </a:br>
            <a:endParaRPr lang="cs-CZ" sz="2100" dirty="0" smtClean="0">
              <a:latin typeface="+mj-lt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sz="2100" dirty="0" smtClean="0">
                <a:latin typeface="+mj-lt"/>
              </a:rPr>
              <a:t>krizová opatření vojenského charakteru,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sz="2100" dirty="0" smtClean="0">
                <a:latin typeface="+mj-lt"/>
              </a:rPr>
              <a:t>krizová opatření nevojenského charakteru,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sz="2100" dirty="0" smtClean="0">
                <a:latin typeface="+mj-lt"/>
              </a:rPr>
              <a:t>krizová opatření finančního a měnového charakteru,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sz="2100" dirty="0" smtClean="0">
                <a:latin typeface="+mj-lt"/>
              </a:rPr>
              <a:t>krizová opatření hospodářského charakteru či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/>
              </a:buClr>
              <a:buSzTx/>
              <a:buFont typeface="Wingdings" pitchFamily="2" charset="2"/>
              <a:buChar char="ü"/>
              <a:defRPr/>
            </a:pPr>
            <a:r>
              <a:rPr lang="cs-CZ" sz="2100" dirty="0" smtClean="0">
                <a:latin typeface="+mj-lt"/>
              </a:rPr>
              <a:t>krizová opatření informačního charakteru. 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cs-CZ" sz="2100" b="1" dirty="0" smtClean="0">
                <a:latin typeface="+mj-lt"/>
              </a:rPr>
              <a:t>Krizová opatření 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100" dirty="0" smtClean="0">
                <a:latin typeface="+mj-lt"/>
              </a:rPr>
              <a:t>musí být </a:t>
            </a:r>
            <a:r>
              <a:rPr lang="cs-CZ" sz="2100" u="sng" dirty="0" smtClean="0">
                <a:latin typeface="+mj-lt"/>
              </a:rPr>
              <a:t>stanovena zákonem </a:t>
            </a:r>
            <a:r>
              <a:rPr lang="cs-CZ" sz="2100" dirty="0" smtClean="0">
                <a:latin typeface="+mj-lt"/>
              </a:rPr>
              <a:t>(nelze je realizovat nezávisle na zákonu či právním předpisu, nebo porušit normou předepsaný postup), 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100" dirty="0" smtClean="0">
                <a:latin typeface="+mj-lt"/>
              </a:rPr>
              <a:t>musí směřovat </a:t>
            </a:r>
            <a:r>
              <a:rPr lang="cs-CZ" sz="2100" u="sng" dirty="0" smtClean="0">
                <a:latin typeface="+mj-lt"/>
              </a:rPr>
              <a:t>k legitimnímu cíli </a:t>
            </a:r>
            <a:r>
              <a:rPr lang="cs-CZ" sz="2100" dirty="0" smtClean="0">
                <a:latin typeface="+mj-lt"/>
              </a:rPr>
              <a:t>(omezení lze provést jen v zájmu národní</a:t>
            </a:r>
            <a:r>
              <a:rPr lang="cs-CZ" sz="2100" b="1" i="1" dirty="0" smtClean="0">
                <a:latin typeface="+mj-lt"/>
              </a:rPr>
              <a:t> </a:t>
            </a:r>
            <a:r>
              <a:rPr lang="cs-CZ" sz="2100" dirty="0" smtClean="0">
                <a:latin typeface="+mj-lt"/>
              </a:rPr>
              <a:t>bezpečnosti, veřejného pořádku, zdraví, života … 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100" dirty="0" smtClean="0">
                <a:latin typeface="+mj-lt"/>
              </a:rPr>
              <a:t>mohou být zavedena pouze tehdy, </a:t>
            </a:r>
            <a:r>
              <a:rPr lang="cs-CZ" sz="2100" u="sng" dirty="0" smtClean="0">
                <a:latin typeface="+mj-lt"/>
              </a:rPr>
              <a:t>je-li to nezbytné </a:t>
            </a:r>
            <a:r>
              <a:rPr lang="cs-CZ" sz="2100" dirty="0" smtClean="0">
                <a:latin typeface="+mj-lt"/>
              </a:rPr>
              <a:t>(v situaci, kdy nelze užít jiných prostředků k odstranění krizové situace), </a:t>
            </a:r>
          </a:p>
          <a:p>
            <a:pPr marL="640080" lvl="1" indent="-246888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cs-CZ" sz="2100" dirty="0" smtClean="0">
                <a:latin typeface="+mj-lt"/>
              </a:rPr>
              <a:t>musí být vymezena právním řádem (včetně určení doby jejich užití, revize a zrušení).</a:t>
            </a:r>
          </a:p>
        </p:txBody>
      </p:sp>
      <p:sp>
        <p:nvSpPr>
          <p:cNvPr id="28675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7332660-7468-4B93-AF41-948BE7EAF643}" type="slidenum">
              <a:rPr lang="cs-CZ" altLang="cs-CZ"/>
              <a:pPr/>
              <a:t>7</a:t>
            </a:fld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836" y="333375"/>
            <a:ext cx="9868165" cy="1752600"/>
          </a:xfrm>
        </p:spPr>
        <p:txBody>
          <a:bodyPr/>
          <a:lstStyle/>
          <a:p>
            <a:pPr algn="ctr" eaLnBrk="1" hangingPunct="1"/>
            <a:r>
              <a:rPr lang="cs-CZ" altLang="cs-CZ" sz="3600" b="1" dirty="0" smtClean="0"/>
              <a:t>Bezpečnostní politika</a:t>
            </a:r>
            <a:br>
              <a:rPr lang="cs-CZ" altLang="cs-CZ" sz="3600" b="1" dirty="0" smtClean="0"/>
            </a:br>
            <a:r>
              <a:rPr lang="cs-CZ" altLang="cs-CZ" sz="3600" b="1" dirty="0" smtClean="0"/>
              <a:t>a bezpečnostní systém ČR </a:t>
            </a:r>
          </a:p>
        </p:txBody>
      </p:sp>
      <p:pic>
        <p:nvPicPr>
          <p:cNvPr id="32771" name="Picture 4" descr="http://media.townhall.com/Townhall/Car/b/lb0414cd20100413073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1972" y="2111376"/>
            <a:ext cx="6788018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915400" cy="66751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 smtClean="0"/>
              <a:t>Bezpečnostní systém ČR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5300" y="1447800"/>
            <a:ext cx="8915400" cy="5257800"/>
          </a:xfrm>
        </p:spPr>
        <p:txBody>
          <a:bodyPr>
            <a:normAutofit fontScale="77500" lnSpcReduction="20000"/>
          </a:bodyPr>
          <a:lstStyle/>
          <a:p>
            <a:r>
              <a:rPr lang="cs-CZ" sz="2800" b="1" dirty="0" smtClean="0">
                <a:latin typeface="+mj-lt"/>
              </a:rPr>
              <a:t>Bezpečnostní politika </a:t>
            </a:r>
            <a:r>
              <a:rPr lang="cs-CZ" sz="2800" dirty="0" smtClean="0">
                <a:latin typeface="+mj-lt"/>
              </a:rPr>
              <a:t>je souhrnem opatření a kroků pro prevenci a 	eliminaci hrozeb a z nich vyplývajících rizik, s cílem zajistit 	vnitřní a vnější bezpečnost, obranu a ochranu občanů a státu. BP 	se provádí pomocí zahraniční, obranné a hospodářské politiky a 	politiky v oblasti vnitřní bezpečnosti a veřejné informovanosti 	(Zeman a kol. 2002).</a:t>
            </a:r>
          </a:p>
          <a:p>
            <a:endParaRPr lang="cs-CZ" sz="2800" b="1" spc="-5" dirty="0" smtClean="0">
              <a:latin typeface="+mj-lt"/>
              <a:cs typeface="Arial"/>
            </a:endParaRPr>
          </a:p>
          <a:p>
            <a:r>
              <a:rPr lang="cs-CZ" sz="2800" b="1" spc="-5" dirty="0" smtClean="0">
                <a:latin typeface="+mj-lt"/>
                <a:cs typeface="Arial"/>
              </a:rPr>
              <a:t>Be</a:t>
            </a:r>
            <a:r>
              <a:rPr lang="cs-CZ" sz="2800" b="1" dirty="0" smtClean="0">
                <a:latin typeface="+mj-lt"/>
                <a:cs typeface="Arial"/>
              </a:rPr>
              <a:t>z</a:t>
            </a:r>
            <a:r>
              <a:rPr lang="cs-CZ" sz="2800" b="1" spc="5" dirty="0" smtClean="0">
                <a:latin typeface="+mj-lt"/>
                <a:cs typeface="Arial"/>
              </a:rPr>
              <a:t>p</a:t>
            </a:r>
            <a:r>
              <a:rPr lang="cs-CZ" sz="2800" b="1" spc="-5" dirty="0" smtClean="0">
                <a:latin typeface="+mj-lt"/>
                <a:cs typeface="Arial"/>
              </a:rPr>
              <a:t>ečn</a:t>
            </a:r>
            <a:r>
              <a:rPr lang="cs-CZ" sz="2800" b="1" spc="5" dirty="0" smtClean="0">
                <a:latin typeface="+mj-lt"/>
                <a:cs typeface="Arial"/>
              </a:rPr>
              <a:t>o</a:t>
            </a:r>
            <a:r>
              <a:rPr lang="cs-CZ" sz="2800" b="1" spc="-5" dirty="0" smtClean="0">
                <a:latin typeface="+mj-lt"/>
                <a:cs typeface="Arial"/>
              </a:rPr>
              <a:t>s</a:t>
            </a:r>
            <a:r>
              <a:rPr lang="cs-CZ" sz="2800" b="1" dirty="0" smtClean="0">
                <a:latin typeface="+mj-lt"/>
                <a:cs typeface="Arial"/>
              </a:rPr>
              <a:t>t</a:t>
            </a:r>
            <a:r>
              <a:rPr lang="cs-CZ" sz="2800" b="1" spc="-5" dirty="0" smtClean="0">
                <a:latin typeface="+mj-lt"/>
                <a:cs typeface="Arial"/>
              </a:rPr>
              <a:t>n</a:t>
            </a:r>
            <a:r>
              <a:rPr lang="cs-CZ" sz="2800" b="1" dirty="0" smtClean="0">
                <a:latin typeface="+mj-lt"/>
                <a:cs typeface="Arial"/>
              </a:rPr>
              <a:t>í </a:t>
            </a:r>
            <a:r>
              <a:rPr lang="cs-CZ" sz="2800" b="1" spc="-310" dirty="0" smtClean="0">
                <a:latin typeface="+mj-lt"/>
                <a:cs typeface="Arial"/>
              </a:rPr>
              <a:t> </a:t>
            </a:r>
            <a:r>
              <a:rPr lang="cs-CZ" sz="2800" b="1" spc="5" dirty="0" smtClean="0">
                <a:latin typeface="+mj-lt"/>
                <a:cs typeface="Arial"/>
              </a:rPr>
              <a:t>s</a:t>
            </a:r>
            <a:r>
              <a:rPr lang="cs-CZ" sz="2800" b="1" spc="-15" dirty="0" smtClean="0">
                <a:latin typeface="+mj-lt"/>
                <a:cs typeface="Arial"/>
              </a:rPr>
              <a:t>y</a:t>
            </a:r>
            <a:r>
              <a:rPr lang="cs-CZ" sz="2800" b="1" spc="-5" dirty="0" smtClean="0">
                <a:latin typeface="+mj-lt"/>
                <a:cs typeface="Arial"/>
              </a:rPr>
              <a:t>s</a:t>
            </a:r>
            <a:r>
              <a:rPr lang="cs-CZ" sz="2800" b="1" dirty="0" smtClean="0">
                <a:latin typeface="+mj-lt"/>
                <a:cs typeface="Arial"/>
              </a:rPr>
              <a:t>t</a:t>
            </a:r>
            <a:r>
              <a:rPr lang="cs-CZ" sz="2800" b="1" spc="5" dirty="0" smtClean="0">
                <a:latin typeface="+mj-lt"/>
                <a:cs typeface="Arial"/>
              </a:rPr>
              <a:t>é</a:t>
            </a:r>
            <a:r>
              <a:rPr lang="cs-CZ" sz="2800" b="1" dirty="0" smtClean="0">
                <a:latin typeface="+mj-lt"/>
                <a:cs typeface="Arial"/>
              </a:rPr>
              <a:t>m </a:t>
            </a:r>
            <a:r>
              <a:rPr lang="cs-CZ" sz="2800" b="1" spc="-300" dirty="0" smtClean="0">
                <a:latin typeface="+mj-lt"/>
                <a:cs typeface="Arial"/>
              </a:rPr>
              <a:t> </a:t>
            </a:r>
            <a:r>
              <a:rPr lang="cs-CZ" sz="2800" b="1" spc="-5" dirty="0" smtClean="0">
                <a:latin typeface="+mj-lt"/>
                <a:cs typeface="Arial"/>
              </a:rPr>
              <a:t>Č</a:t>
            </a:r>
            <a:r>
              <a:rPr lang="cs-CZ" sz="2800" b="1" dirty="0" smtClean="0">
                <a:latin typeface="+mj-lt"/>
                <a:cs typeface="Arial"/>
              </a:rPr>
              <a:t>R </a:t>
            </a:r>
            <a:r>
              <a:rPr lang="cs-CZ" sz="2800" b="1" spc="-310" dirty="0" smtClean="0">
                <a:latin typeface="+mj-lt"/>
                <a:cs typeface="Arial"/>
              </a:rPr>
              <a:t> </a:t>
            </a:r>
            <a:r>
              <a:rPr lang="cs-CZ" sz="2800" b="1" dirty="0" smtClean="0">
                <a:latin typeface="+mj-lt"/>
                <a:cs typeface="Arial"/>
              </a:rPr>
              <a:t>– </a:t>
            </a:r>
            <a:r>
              <a:rPr lang="cs-CZ" sz="2800" b="1" spc="-305" dirty="0" smtClean="0">
                <a:latin typeface="+mj-lt"/>
                <a:cs typeface="Arial"/>
              </a:rPr>
              <a:t> </a:t>
            </a:r>
            <a:r>
              <a:rPr lang="cs-CZ" sz="2800" dirty="0" smtClean="0">
                <a:latin typeface="+mj-lt"/>
                <a:cs typeface="Arial"/>
              </a:rPr>
              <a:t>vytv</a:t>
            </a:r>
            <a:r>
              <a:rPr lang="cs-CZ" sz="2800" spc="-5" dirty="0" smtClean="0">
                <a:latin typeface="+mj-lt"/>
                <a:cs typeface="Arial"/>
              </a:rPr>
              <a:t>o</a:t>
            </a:r>
            <a:r>
              <a:rPr lang="cs-CZ" sz="2800" dirty="0" smtClean="0">
                <a:latin typeface="+mj-lt"/>
                <a:cs typeface="Arial"/>
              </a:rPr>
              <a:t>ř</a:t>
            </a:r>
            <a:r>
              <a:rPr lang="cs-CZ" sz="2800" spc="-5" dirty="0" smtClean="0">
                <a:latin typeface="+mj-lt"/>
                <a:cs typeface="Arial"/>
              </a:rPr>
              <a:t>e</a:t>
            </a:r>
            <a:r>
              <a:rPr lang="cs-CZ" sz="2800" dirty="0" smtClean="0">
                <a:latin typeface="+mj-lt"/>
                <a:cs typeface="Arial"/>
              </a:rPr>
              <a:t>n </a:t>
            </a:r>
            <a:r>
              <a:rPr lang="cs-CZ" sz="2800" spc="-305" dirty="0" smtClean="0">
                <a:latin typeface="+mj-lt"/>
                <a:cs typeface="Arial"/>
              </a:rPr>
              <a:t> </a:t>
            </a:r>
            <a:r>
              <a:rPr lang="cs-CZ" sz="2800" dirty="0" smtClean="0">
                <a:latin typeface="+mj-lt"/>
                <a:cs typeface="Arial"/>
              </a:rPr>
              <a:t>k </a:t>
            </a:r>
            <a:r>
              <a:rPr lang="cs-CZ" sz="2800" spc="-315" dirty="0" smtClean="0">
                <a:latin typeface="+mj-lt"/>
                <a:cs typeface="Arial"/>
              </a:rPr>
              <a:t> </a:t>
            </a:r>
            <a:r>
              <a:rPr lang="cs-CZ" sz="2800" dirty="0" smtClean="0">
                <a:latin typeface="+mj-lt"/>
                <a:cs typeface="Arial"/>
              </a:rPr>
              <a:t>z</a:t>
            </a:r>
            <a:r>
              <a:rPr lang="cs-CZ" sz="2800" spc="-5" dirty="0" smtClean="0">
                <a:latin typeface="+mj-lt"/>
                <a:cs typeface="Arial"/>
              </a:rPr>
              <a:t>a</a:t>
            </a:r>
            <a:r>
              <a:rPr lang="cs-CZ" sz="2800" spc="5" dirty="0" smtClean="0">
                <a:latin typeface="+mj-lt"/>
                <a:cs typeface="Arial"/>
              </a:rPr>
              <a:t>j</a:t>
            </a:r>
            <a:r>
              <a:rPr lang="cs-CZ" sz="2800" spc="-5" dirty="0" smtClean="0">
                <a:latin typeface="+mj-lt"/>
                <a:cs typeface="Arial"/>
              </a:rPr>
              <a:t>i</a:t>
            </a:r>
            <a:r>
              <a:rPr lang="cs-CZ" sz="2800" dirty="0" smtClean="0">
                <a:latin typeface="+mj-lt"/>
                <a:cs typeface="Arial"/>
              </a:rPr>
              <a:t>št</a:t>
            </a:r>
            <a:r>
              <a:rPr lang="cs-CZ" sz="2800" spc="-5" dirty="0" smtClean="0">
                <a:latin typeface="+mj-lt"/>
                <a:cs typeface="Arial"/>
              </a:rPr>
              <a:t>ěn</a:t>
            </a:r>
            <a:r>
              <a:rPr lang="cs-CZ" sz="2800" dirty="0" smtClean="0">
                <a:latin typeface="+mj-lt"/>
                <a:cs typeface="Arial"/>
              </a:rPr>
              <a:t>í </a:t>
            </a:r>
            <a:r>
              <a:rPr lang="cs-CZ" sz="2800" spc="-300" dirty="0" smtClean="0">
                <a:latin typeface="+mj-lt"/>
                <a:cs typeface="Arial"/>
              </a:rPr>
              <a:t> </a:t>
            </a:r>
            <a:r>
              <a:rPr lang="cs-CZ" sz="2800" dirty="0" smtClean="0">
                <a:latin typeface="+mj-lt"/>
                <a:cs typeface="Arial"/>
              </a:rPr>
              <a:t>z</a:t>
            </a:r>
            <a:r>
              <a:rPr lang="cs-CZ" sz="2800" spc="-5" dirty="0" smtClean="0">
                <a:latin typeface="+mj-lt"/>
                <a:cs typeface="Arial"/>
              </a:rPr>
              <a:t>á</a:t>
            </a:r>
            <a:r>
              <a:rPr lang="cs-CZ" sz="2800" dirty="0" smtClean="0">
                <a:latin typeface="+mj-lt"/>
                <a:cs typeface="Arial"/>
              </a:rPr>
              <a:t>k</a:t>
            </a:r>
            <a:r>
              <a:rPr lang="cs-CZ" sz="2800" spc="5" dirty="0" smtClean="0">
                <a:latin typeface="+mj-lt"/>
                <a:cs typeface="Arial"/>
              </a:rPr>
              <a:t>l</a:t>
            </a:r>
            <a:r>
              <a:rPr lang="cs-CZ" sz="2800" spc="-5" dirty="0" smtClean="0">
                <a:latin typeface="+mj-lt"/>
                <a:cs typeface="Arial"/>
              </a:rPr>
              <a:t>a</a:t>
            </a:r>
            <a:r>
              <a:rPr lang="cs-CZ" sz="2800" spc="5" dirty="0" smtClean="0">
                <a:latin typeface="+mj-lt"/>
                <a:cs typeface="Arial"/>
              </a:rPr>
              <a:t>d</a:t>
            </a:r>
            <a:r>
              <a:rPr lang="cs-CZ" sz="2800" spc="-5" dirty="0" smtClean="0">
                <a:latin typeface="+mj-lt"/>
                <a:cs typeface="Arial"/>
              </a:rPr>
              <a:t>n</a:t>
            </a:r>
            <a:r>
              <a:rPr lang="cs-CZ" sz="2800" dirty="0" smtClean="0">
                <a:latin typeface="+mj-lt"/>
                <a:cs typeface="Arial"/>
              </a:rPr>
              <a:t>ích f</a:t>
            </a:r>
            <a:r>
              <a:rPr lang="cs-CZ" sz="2800" spc="-5" dirty="0" smtClean="0">
                <a:latin typeface="+mj-lt"/>
                <a:cs typeface="Arial"/>
              </a:rPr>
              <a:t>un</a:t>
            </a:r>
            <a:r>
              <a:rPr lang="cs-CZ" sz="2800" dirty="0" smtClean="0">
                <a:latin typeface="+mj-lt"/>
                <a:cs typeface="Arial"/>
              </a:rPr>
              <a:t>kcí   </a:t>
            </a:r>
            <a:r>
              <a:rPr lang="cs-CZ" sz="2800" spc="-135" dirty="0" smtClean="0">
                <a:latin typeface="+mj-lt"/>
                <a:cs typeface="Arial"/>
              </a:rPr>
              <a:t> </a:t>
            </a:r>
            <a:r>
              <a:rPr lang="cs-CZ" sz="2800" spc="-15" dirty="0" smtClean="0">
                <a:latin typeface="+mj-lt"/>
                <a:cs typeface="Arial"/>
              </a:rPr>
              <a:t>s</a:t>
            </a:r>
            <a:r>
              <a:rPr lang="cs-CZ" sz="2800" dirty="0" smtClean="0">
                <a:latin typeface="+mj-lt"/>
                <a:cs typeface="Arial"/>
              </a:rPr>
              <a:t>t</a:t>
            </a:r>
            <a:r>
              <a:rPr lang="cs-CZ" sz="2800" spc="-5" dirty="0" smtClean="0">
                <a:latin typeface="+mj-lt"/>
                <a:cs typeface="Arial"/>
              </a:rPr>
              <a:t>á</a:t>
            </a:r>
            <a:r>
              <a:rPr lang="cs-CZ" sz="2800" dirty="0" smtClean="0">
                <a:latin typeface="+mj-lt"/>
                <a:cs typeface="Arial"/>
              </a:rPr>
              <a:t>t</a:t>
            </a:r>
            <a:r>
              <a:rPr lang="cs-CZ" sz="2800" spc="-5" dirty="0" smtClean="0">
                <a:latin typeface="+mj-lt"/>
                <a:cs typeface="Arial"/>
              </a:rPr>
              <a:t>u</a:t>
            </a:r>
            <a:r>
              <a:rPr lang="cs-CZ" sz="2800" dirty="0" smtClean="0">
                <a:latin typeface="+mj-lt"/>
                <a:cs typeface="Arial"/>
              </a:rPr>
              <a:t>,   </a:t>
            </a:r>
            <a:r>
              <a:rPr lang="cs-CZ" sz="2800" spc="-135" dirty="0" smtClean="0">
                <a:latin typeface="+mj-lt"/>
                <a:cs typeface="Arial"/>
              </a:rPr>
              <a:t> 	</a:t>
            </a:r>
            <a:r>
              <a:rPr lang="cs-CZ" sz="2800" dirty="0" smtClean="0">
                <a:latin typeface="+mj-lt"/>
                <a:cs typeface="Arial"/>
              </a:rPr>
              <a:t>k   </a:t>
            </a:r>
            <a:r>
              <a:rPr lang="cs-CZ" sz="2800" spc="-140" dirty="0" smtClean="0">
                <a:latin typeface="+mj-lt"/>
                <a:cs typeface="Arial"/>
              </a:rPr>
              <a:t> </a:t>
            </a:r>
            <a:r>
              <a:rPr lang="cs-CZ" sz="2800" spc="-5" dirty="0" smtClean="0">
                <a:latin typeface="+mj-lt"/>
                <a:cs typeface="Arial"/>
              </a:rPr>
              <a:t>o</a:t>
            </a:r>
            <a:r>
              <a:rPr lang="cs-CZ" sz="2800" spc="-15" dirty="0" smtClean="0">
                <a:latin typeface="+mj-lt"/>
                <a:cs typeface="Arial"/>
              </a:rPr>
              <a:t>c</a:t>
            </a:r>
            <a:r>
              <a:rPr lang="cs-CZ" sz="2800" spc="-5" dirty="0" smtClean="0">
                <a:latin typeface="+mj-lt"/>
                <a:cs typeface="Arial"/>
              </a:rPr>
              <a:t>h</a:t>
            </a:r>
            <a:r>
              <a:rPr lang="cs-CZ" sz="2800" dirty="0" smtClean="0">
                <a:latin typeface="+mj-lt"/>
                <a:cs typeface="Arial"/>
              </a:rPr>
              <a:t>r</a:t>
            </a:r>
            <a:r>
              <a:rPr lang="cs-CZ" sz="2800" spc="-5" dirty="0" smtClean="0">
                <a:latin typeface="+mj-lt"/>
                <a:cs typeface="Arial"/>
              </a:rPr>
              <a:t>an</a:t>
            </a:r>
            <a:r>
              <a:rPr lang="cs-CZ" sz="2800" dirty="0" smtClean="0">
                <a:latin typeface="+mj-lt"/>
                <a:cs typeface="Arial"/>
              </a:rPr>
              <a:t>ě   </a:t>
            </a:r>
            <a:r>
              <a:rPr lang="cs-CZ" sz="2800" spc="-130" dirty="0" smtClean="0">
                <a:latin typeface="+mj-lt"/>
                <a:cs typeface="Arial"/>
              </a:rPr>
              <a:t> </a:t>
            </a:r>
            <a:r>
              <a:rPr lang="cs-CZ" sz="2800" spc="-5" dirty="0" smtClean="0">
                <a:latin typeface="+mj-lt"/>
                <a:cs typeface="Arial"/>
              </a:rPr>
              <a:t>d</a:t>
            </a:r>
            <a:r>
              <a:rPr lang="cs-CZ" sz="2800" spc="5" dirty="0" smtClean="0">
                <a:latin typeface="+mj-lt"/>
                <a:cs typeface="Arial"/>
              </a:rPr>
              <a:t>e</a:t>
            </a:r>
            <a:r>
              <a:rPr lang="cs-CZ" sz="2800" dirty="0" smtClean="0">
                <a:latin typeface="+mj-lt"/>
                <a:cs typeface="Arial"/>
              </a:rPr>
              <a:t>m</a:t>
            </a:r>
            <a:r>
              <a:rPr lang="cs-CZ" sz="2800" spc="-5" dirty="0" smtClean="0">
                <a:latin typeface="+mj-lt"/>
                <a:cs typeface="Arial"/>
              </a:rPr>
              <a:t>o</a:t>
            </a:r>
            <a:r>
              <a:rPr lang="cs-CZ" sz="2800" dirty="0" smtClean="0">
                <a:latin typeface="+mj-lt"/>
                <a:cs typeface="Arial"/>
              </a:rPr>
              <a:t>kr</a:t>
            </a:r>
            <a:r>
              <a:rPr lang="cs-CZ" sz="2800" spc="-5" dirty="0" smtClean="0">
                <a:latin typeface="+mj-lt"/>
                <a:cs typeface="Arial"/>
              </a:rPr>
              <a:t>a</a:t>
            </a:r>
            <a:r>
              <a:rPr lang="cs-CZ" sz="2800" dirty="0" smtClean="0">
                <a:latin typeface="+mj-lt"/>
                <a:cs typeface="Arial"/>
              </a:rPr>
              <a:t>t</a:t>
            </a:r>
            <a:r>
              <a:rPr lang="cs-CZ" sz="2800" spc="-5" dirty="0" smtClean="0">
                <a:latin typeface="+mj-lt"/>
                <a:cs typeface="Arial"/>
              </a:rPr>
              <a:t>i</a:t>
            </a:r>
            <a:r>
              <a:rPr lang="cs-CZ" sz="2800" dirty="0" smtClean="0">
                <a:latin typeface="+mj-lt"/>
                <a:cs typeface="Arial"/>
              </a:rPr>
              <a:t>ckých   </a:t>
            </a:r>
            <a:r>
              <a:rPr lang="cs-CZ" sz="2800" spc="-130" dirty="0" smtClean="0">
                <a:latin typeface="+mj-lt"/>
                <a:cs typeface="Arial"/>
              </a:rPr>
              <a:t> </a:t>
            </a:r>
            <a:r>
              <a:rPr lang="cs-CZ" sz="2800" spc="-5" dirty="0" smtClean="0">
                <a:latin typeface="+mj-lt"/>
                <a:cs typeface="Arial"/>
              </a:rPr>
              <a:t>hod</a:t>
            </a:r>
            <a:r>
              <a:rPr lang="cs-CZ" sz="2800" spc="5" dirty="0" smtClean="0">
                <a:latin typeface="+mj-lt"/>
                <a:cs typeface="Arial"/>
              </a:rPr>
              <a:t>no</a:t>
            </a:r>
            <a:r>
              <a:rPr lang="cs-CZ" sz="2800" dirty="0" smtClean="0">
                <a:latin typeface="+mj-lt"/>
                <a:cs typeface="Arial"/>
              </a:rPr>
              <a:t>t   </a:t>
            </a:r>
            <a:r>
              <a:rPr lang="cs-CZ" sz="2800" spc="-135" dirty="0" smtClean="0">
                <a:latin typeface="+mj-lt"/>
                <a:cs typeface="Arial"/>
              </a:rPr>
              <a:t> </a:t>
            </a:r>
            <a:r>
              <a:rPr lang="cs-CZ" sz="2800" dirty="0" smtClean="0">
                <a:latin typeface="+mj-lt"/>
                <a:cs typeface="Arial"/>
              </a:rPr>
              <a:t>a   </a:t>
            </a:r>
            <a:r>
              <a:rPr lang="cs-CZ" sz="2800" spc="-140" dirty="0" smtClean="0">
                <a:latin typeface="+mj-lt"/>
                <a:cs typeface="Arial"/>
              </a:rPr>
              <a:t> </a:t>
            </a:r>
            <a:r>
              <a:rPr lang="cs-CZ" sz="2800" dirty="0" smtClean="0">
                <a:latin typeface="+mj-lt"/>
                <a:cs typeface="Arial"/>
              </a:rPr>
              <a:t>k z</a:t>
            </a:r>
            <a:r>
              <a:rPr lang="cs-CZ" sz="2800" spc="-5" dirty="0" smtClean="0">
                <a:latin typeface="+mj-lt"/>
                <a:cs typeface="Arial"/>
              </a:rPr>
              <a:t>abe</a:t>
            </a:r>
            <a:r>
              <a:rPr lang="cs-CZ" sz="2800" dirty="0" smtClean="0">
                <a:latin typeface="+mj-lt"/>
                <a:cs typeface="Arial"/>
              </a:rPr>
              <a:t>z</a:t>
            </a:r>
            <a:r>
              <a:rPr lang="cs-CZ" sz="2800" spc="-5" dirty="0" smtClean="0">
                <a:latin typeface="+mj-lt"/>
                <a:cs typeface="Arial"/>
              </a:rPr>
              <a:t>pe</a:t>
            </a:r>
            <a:r>
              <a:rPr lang="cs-CZ" sz="2800" dirty="0" smtClean="0">
                <a:latin typeface="+mj-lt"/>
                <a:cs typeface="Arial"/>
              </a:rPr>
              <a:t>č</a:t>
            </a:r>
            <a:r>
              <a:rPr lang="cs-CZ" sz="2800" spc="-5" dirty="0" smtClean="0">
                <a:latin typeface="+mj-lt"/>
                <a:cs typeface="Arial"/>
              </a:rPr>
              <a:t>en</a:t>
            </a:r>
            <a:r>
              <a:rPr lang="cs-CZ" sz="2800" dirty="0" smtClean="0">
                <a:latin typeface="+mj-lt"/>
                <a:cs typeface="Arial"/>
              </a:rPr>
              <a:t>í</a:t>
            </a:r>
            <a:r>
              <a:rPr lang="cs-CZ" sz="2800" spc="30" dirty="0" smtClean="0">
                <a:latin typeface="+mj-lt"/>
                <a:cs typeface="Arial"/>
              </a:rPr>
              <a:t> </a:t>
            </a:r>
            <a:r>
              <a:rPr lang="cs-CZ" sz="2800" spc="-5" dirty="0" smtClean="0">
                <a:latin typeface="+mj-lt"/>
                <a:cs typeface="Arial"/>
              </a:rPr>
              <a:t>lid</a:t>
            </a:r>
            <a:r>
              <a:rPr lang="cs-CZ" sz="2800" dirty="0" smtClean="0">
                <a:latin typeface="+mj-lt"/>
                <a:cs typeface="Arial"/>
              </a:rPr>
              <a:t>ských</a:t>
            </a:r>
            <a:r>
              <a:rPr lang="cs-CZ" sz="2800" spc="10" dirty="0" smtClean="0">
                <a:latin typeface="+mj-lt"/>
                <a:cs typeface="Arial"/>
              </a:rPr>
              <a:t> </a:t>
            </a:r>
            <a:r>
              <a:rPr lang="cs-CZ" sz="2800" dirty="0" smtClean="0">
                <a:latin typeface="+mj-lt"/>
                <a:cs typeface="Arial"/>
              </a:rPr>
              <a:t>a 	</a:t>
            </a:r>
            <a:r>
              <a:rPr lang="cs-CZ" sz="2800" spc="-5" dirty="0" smtClean="0">
                <a:latin typeface="+mj-lt"/>
                <a:cs typeface="Arial"/>
              </a:rPr>
              <a:t>ob</a:t>
            </a:r>
            <a:r>
              <a:rPr lang="cs-CZ" sz="2800" dirty="0" smtClean="0">
                <a:latin typeface="+mj-lt"/>
                <a:cs typeface="Arial"/>
              </a:rPr>
              <a:t>č</a:t>
            </a:r>
            <a:r>
              <a:rPr lang="cs-CZ" sz="2800" spc="-5" dirty="0" smtClean="0">
                <a:latin typeface="+mj-lt"/>
                <a:cs typeface="Arial"/>
              </a:rPr>
              <a:t>an</a:t>
            </a:r>
            <a:r>
              <a:rPr lang="cs-CZ" sz="2800" dirty="0" smtClean="0">
                <a:latin typeface="+mj-lt"/>
                <a:cs typeface="Arial"/>
              </a:rPr>
              <a:t>ských</a:t>
            </a:r>
            <a:r>
              <a:rPr lang="cs-CZ" sz="2800" spc="25" dirty="0" smtClean="0">
                <a:latin typeface="+mj-lt"/>
                <a:cs typeface="Arial"/>
              </a:rPr>
              <a:t> </a:t>
            </a:r>
            <a:r>
              <a:rPr lang="cs-CZ" sz="2800" spc="-5" dirty="0" smtClean="0">
                <a:latin typeface="+mj-lt"/>
                <a:cs typeface="Arial"/>
              </a:rPr>
              <a:t>p</a:t>
            </a:r>
            <a:r>
              <a:rPr lang="cs-CZ" sz="2800" dirty="0" smtClean="0">
                <a:latin typeface="+mj-lt"/>
                <a:cs typeface="Arial"/>
              </a:rPr>
              <a:t>r</a:t>
            </a:r>
            <a:r>
              <a:rPr lang="cs-CZ" sz="2800" spc="-5" dirty="0" smtClean="0">
                <a:latin typeface="+mj-lt"/>
                <a:cs typeface="Arial"/>
              </a:rPr>
              <a:t>á</a:t>
            </a:r>
            <a:r>
              <a:rPr lang="cs-CZ" sz="2800" spc="-180" dirty="0" smtClean="0">
                <a:latin typeface="+mj-lt"/>
                <a:cs typeface="Arial"/>
              </a:rPr>
              <a:t>v</a:t>
            </a:r>
            <a:r>
              <a:rPr lang="cs-CZ" sz="2800" dirty="0" smtClean="0">
                <a:latin typeface="+mj-lt"/>
                <a:cs typeface="Arial"/>
              </a:rPr>
              <a:t>.</a:t>
            </a:r>
          </a:p>
          <a:p>
            <a:pPr marL="299085" indent="-286385">
              <a:lnSpc>
                <a:spcPts val="2880"/>
              </a:lnSpc>
              <a:buClr>
                <a:srgbClr val="0BD0D9"/>
              </a:buClr>
              <a:buSzPct val="93750"/>
              <a:tabLst>
                <a:tab pos="299720" algn="l"/>
              </a:tabLst>
            </a:pPr>
            <a:endParaRPr lang="cs-CZ" sz="2800" b="1" spc="-5" dirty="0" smtClean="0">
              <a:latin typeface="+mj-lt"/>
              <a:cs typeface="Arial"/>
            </a:endParaRPr>
          </a:p>
          <a:p>
            <a:pPr marL="299085" indent="-286385">
              <a:lnSpc>
                <a:spcPts val="2880"/>
              </a:lnSpc>
              <a:buClr>
                <a:srgbClr val="0BD0D9"/>
              </a:buClr>
              <a:buSzPct val="93750"/>
              <a:tabLst>
                <a:tab pos="299720" algn="l"/>
              </a:tabLst>
            </a:pPr>
            <a:r>
              <a:rPr lang="cs-CZ" sz="2800" b="1" spc="-5" dirty="0" smtClean="0">
                <a:latin typeface="+mj-lt"/>
                <a:cs typeface="Arial"/>
              </a:rPr>
              <a:t>Zák</a:t>
            </a:r>
            <a:r>
              <a:rPr lang="cs-CZ" sz="2800" b="1" dirty="0" smtClean="0">
                <a:latin typeface="+mj-lt"/>
                <a:cs typeface="Arial"/>
              </a:rPr>
              <a:t>l</a:t>
            </a:r>
            <a:r>
              <a:rPr lang="cs-CZ" sz="2800" b="1" spc="-5" dirty="0" smtClean="0">
                <a:latin typeface="+mj-lt"/>
                <a:cs typeface="Arial"/>
              </a:rPr>
              <a:t>adn</a:t>
            </a:r>
            <a:r>
              <a:rPr lang="cs-CZ" sz="2800" b="1" spc="5" dirty="0" smtClean="0">
                <a:latin typeface="+mj-lt"/>
                <a:cs typeface="Arial"/>
              </a:rPr>
              <a:t>í</a:t>
            </a:r>
            <a:r>
              <a:rPr lang="cs-CZ" sz="2800" b="1" dirty="0" smtClean="0">
                <a:latin typeface="+mj-lt"/>
                <a:cs typeface="Arial"/>
              </a:rPr>
              <a:t>m</a:t>
            </a:r>
            <a:r>
              <a:rPr lang="cs-CZ" sz="2800" b="1" spc="-5" dirty="0" smtClean="0">
                <a:latin typeface="+mj-lt"/>
                <a:cs typeface="Arial"/>
              </a:rPr>
              <a:t> c</a:t>
            </a:r>
            <a:r>
              <a:rPr lang="cs-CZ" sz="2800" b="1" dirty="0" smtClean="0">
                <a:latin typeface="+mj-lt"/>
                <a:cs typeface="Arial"/>
              </a:rPr>
              <a:t>íl</a:t>
            </a:r>
            <a:r>
              <a:rPr lang="cs-CZ" sz="2800" b="1" spc="-5" dirty="0" smtClean="0">
                <a:latin typeface="+mj-lt"/>
                <a:cs typeface="Arial"/>
              </a:rPr>
              <a:t>e</a:t>
            </a:r>
            <a:r>
              <a:rPr lang="cs-CZ" sz="2800" b="1" dirty="0" smtClean="0">
                <a:latin typeface="+mj-lt"/>
                <a:cs typeface="Arial"/>
              </a:rPr>
              <a:t>m</a:t>
            </a:r>
            <a:r>
              <a:rPr lang="cs-CZ" sz="2800" b="1" spc="-20" dirty="0" smtClean="0">
                <a:latin typeface="+mj-lt"/>
                <a:cs typeface="Arial"/>
              </a:rPr>
              <a:t> </a:t>
            </a:r>
            <a:r>
              <a:rPr lang="cs-CZ" sz="2800" spc="-5" dirty="0" smtClean="0">
                <a:latin typeface="+mj-lt"/>
                <a:cs typeface="Arial"/>
              </a:rPr>
              <a:t>be</a:t>
            </a:r>
            <a:r>
              <a:rPr lang="cs-CZ" sz="2800" dirty="0" smtClean="0">
                <a:latin typeface="+mj-lt"/>
                <a:cs typeface="Arial"/>
              </a:rPr>
              <a:t>z</a:t>
            </a:r>
            <a:r>
              <a:rPr lang="cs-CZ" sz="2800" spc="-5" dirty="0" smtClean="0">
                <a:latin typeface="+mj-lt"/>
                <a:cs typeface="Arial"/>
              </a:rPr>
              <a:t>pe</a:t>
            </a:r>
            <a:r>
              <a:rPr lang="cs-CZ" sz="2800" dirty="0" smtClean="0">
                <a:latin typeface="+mj-lt"/>
                <a:cs typeface="Arial"/>
              </a:rPr>
              <a:t>č</a:t>
            </a:r>
            <a:r>
              <a:rPr lang="cs-CZ" sz="2800" spc="-5" dirty="0" smtClean="0">
                <a:latin typeface="+mj-lt"/>
                <a:cs typeface="Arial"/>
              </a:rPr>
              <a:t>no</a:t>
            </a:r>
            <a:r>
              <a:rPr lang="cs-CZ" sz="2800" dirty="0" smtClean="0">
                <a:latin typeface="+mj-lt"/>
                <a:cs typeface="Arial"/>
              </a:rPr>
              <a:t>st</a:t>
            </a:r>
            <a:r>
              <a:rPr lang="cs-CZ" sz="2800" spc="-5" dirty="0" smtClean="0">
                <a:latin typeface="+mj-lt"/>
                <a:cs typeface="Arial"/>
              </a:rPr>
              <a:t>n</a:t>
            </a:r>
            <a:r>
              <a:rPr lang="cs-CZ" sz="2800" dirty="0" smtClean="0">
                <a:latin typeface="+mj-lt"/>
                <a:cs typeface="Arial"/>
              </a:rPr>
              <a:t>í</a:t>
            </a:r>
            <a:r>
              <a:rPr lang="cs-CZ" sz="2800" spc="-5" dirty="0" smtClean="0">
                <a:latin typeface="+mj-lt"/>
                <a:cs typeface="Arial"/>
              </a:rPr>
              <a:t>h</a:t>
            </a:r>
            <a:r>
              <a:rPr lang="cs-CZ" sz="2800" dirty="0" smtClean="0">
                <a:latin typeface="+mj-lt"/>
                <a:cs typeface="Arial"/>
              </a:rPr>
              <a:t>o</a:t>
            </a:r>
            <a:r>
              <a:rPr lang="cs-CZ" sz="2800" spc="25" dirty="0" smtClean="0">
                <a:latin typeface="+mj-lt"/>
                <a:cs typeface="Arial"/>
              </a:rPr>
              <a:t> </a:t>
            </a:r>
            <a:r>
              <a:rPr lang="cs-CZ" sz="2800" dirty="0" smtClean="0">
                <a:latin typeface="+mj-lt"/>
                <a:cs typeface="Arial"/>
              </a:rPr>
              <a:t>syst</a:t>
            </a:r>
            <a:r>
              <a:rPr lang="cs-CZ" sz="2800" spc="-5" dirty="0" smtClean="0">
                <a:latin typeface="+mj-lt"/>
                <a:cs typeface="Arial"/>
              </a:rPr>
              <a:t>é</a:t>
            </a:r>
            <a:r>
              <a:rPr lang="cs-CZ" sz="2800" dirty="0" smtClean="0">
                <a:latin typeface="+mj-lt"/>
                <a:cs typeface="Arial"/>
              </a:rPr>
              <a:t>mu</a:t>
            </a:r>
            <a:r>
              <a:rPr lang="cs-CZ" sz="2800" spc="-10" dirty="0" smtClean="0">
                <a:latin typeface="+mj-lt"/>
                <a:cs typeface="Arial"/>
              </a:rPr>
              <a:t> </a:t>
            </a:r>
            <a:r>
              <a:rPr lang="cs-CZ" sz="2800" spc="-5" dirty="0" smtClean="0">
                <a:latin typeface="+mj-lt"/>
                <a:cs typeface="Arial"/>
              </a:rPr>
              <a:t>Č</a:t>
            </a:r>
            <a:r>
              <a:rPr lang="cs-CZ" sz="2800" dirty="0" smtClean="0">
                <a:latin typeface="+mj-lt"/>
                <a:cs typeface="Arial"/>
              </a:rPr>
              <a:t>R</a:t>
            </a:r>
            <a:r>
              <a:rPr lang="cs-CZ" sz="2800" spc="10" dirty="0" smtClean="0">
                <a:latin typeface="+mj-lt"/>
                <a:cs typeface="Arial"/>
              </a:rPr>
              <a:t> </a:t>
            </a:r>
            <a:r>
              <a:rPr lang="cs-CZ" sz="2800" spc="5" dirty="0" smtClean="0">
                <a:latin typeface="+mj-lt"/>
                <a:cs typeface="Arial"/>
              </a:rPr>
              <a:t>je</a:t>
            </a:r>
            <a:endParaRPr lang="cs-CZ" sz="2800" dirty="0" smtClean="0">
              <a:latin typeface="+mj-lt"/>
              <a:cs typeface="Arial"/>
            </a:endParaRPr>
          </a:p>
          <a:p>
            <a:pPr marL="683260" marR="5080" lvl="1" indent="-259079">
              <a:lnSpc>
                <a:spcPts val="2110"/>
              </a:lnSpc>
              <a:spcBef>
                <a:spcPts val="509"/>
              </a:spcBef>
              <a:buClr>
                <a:srgbClr val="0F6FC6"/>
              </a:buClr>
              <a:buSzPct val="84090"/>
              <a:tabLst>
                <a:tab pos="683260" algn="l"/>
                <a:tab pos="2458085" algn="l"/>
                <a:tab pos="2865120" algn="l"/>
                <a:tab pos="4127500" algn="l"/>
                <a:tab pos="5560060" algn="l"/>
              </a:tabLst>
            </a:pPr>
            <a:r>
              <a:rPr lang="cs-CZ" sz="2800" spc="-15" dirty="0" smtClean="0">
                <a:latin typeface="+mj-lt"/>
                <a:cs typeface="Arial"/>
              </a:rPr>
              <a:t>pro</a:t>
            </a:r>
            <a:r>
              <a:rPr lang="cs-CZ" sz="2800" spc="-10" dirty="0" smtClean="0">
                <a:latin typeface="+mj-lt"/>
                <a:cs typeface="Arial"/>
              </a:rPr>
              <a:t>s</a:t>
            </a:r>
            <a:r>
              <a:rPr lang="cs-CZ" sz="2800" spc="-15" dirty="0" smtClean="0">
                <a:latin typeface="+mj-lt"/>
                <a:cs typeface="Arial"/>
              </a:rPr>
              <a:t>a</a:t>
            </a:r>
            <a:r>
              <a:rPr lang="cs-CZ" sz="2800" spc="-10" dirty="0" smtClean="0">
                <a:latin typeface="+mj-lt"/>
                <a:cs typeface="Arial"/>
              </a:rPr>
              <a:t>z</a:t>
            </a:r>
            <a:r>
              <a:rPr lang="cs-CZ" sz="2800" spc="-15" dirty="0" smtClean="0">
                <a:latin typeface="+mj-lt"/>
                <a:cs typeface="Arial"/>
              </a:rPr>
              <a:t>o</a:t>
            </a:r>
            <a:r>
              <a:rPr lang="cs-CZ" sz="2800" spc="-25" dirty="0" smtClean="0">
                <a:latin typeface="+mj-lt"/>
                <a:cs typeface="Arial"/>
              </a:rPr>
              <a:t>v</a:t>
            </a:r>
            <a:r>
              <a:rPr lang="cs-CZ" sz="2800" spc="-15" dirty="0" smtClean="0">
                <a:latin typeface="+mj-lt"/>
                <a:cs typeface="Arial"/>
              </a:rPr>
              <a:t>ání</a:t>
            </a:r>
            <a:r>
              <a:rPr lang="cs-CZ" sz="2800" dirty="0" smtClean="0">
                <a:latin typeface="+mj-lt"/>
                <a:cs typeface="Arial"/>
              </a:rPr>
              <a:t>	</a:t>
            </a:r>
            <a:r>
              <a:rPr lang="cs-CZ" sz="2800" spc="-15" dirty="0" smtClean="0">
                <a:latin typeface="+mj-lt"/>
                <a:cs typeface="Arial"/>
              </a:rPr>
              <a:t>a</a:t>
            </a:r>
            <a:r>
              <a:rPr lang="cs-CZ" sz="2800" dirty="0" smtClean="0">
                <a:latin typeface="+mj-lt"/>
                <a:cs typeface="Arial"/>
              </a:rPr>
              <a:t>	</a:t>
            </a:r>
            <a:r>
              <a:rPr lang="cs-CZ" sz="2800" spc="-15" dirty="0" smtClean="0">
                <a:latin typeface="+mj-lt"/>
                <a:cs typeface="Arial"/>
              </a:rPr>
              <a:t>o</a:t>
            </a:r>
            <a:r>
              <a:rPr lang="cs-CZ" sz="2800" spc="-10" dirty="0" smtClean="0">
                <a:latin typeface="+mj-lt"/>
                <a:cs typeface="Arial"/>
              </a:rPr>
              <a:t>c</a:t>
            </a:r>
            <a:r>
              <a:rPr lang="cs-CZ" sz="2800" spc="-15" dirty="0" smtClean="0">
                <a:latin typeface="+mj-lt"/>
                <a:cs typeface="Arial"/>
              </a:rPr>
              <a:t>hrana</a:t>
            </a:r>
            <a:r>
              <a:rPr lang="cs-CZ" sz="2800" dirty="0" smtClean="0">
                <a:latin typeface="+mj-lt"/>
                <a:cs typeface="Arial"/>
              </a:rPr>
              <a:t>	</a:t>
            </a:r>
            <a:r>
              <a:rPr lang="cs-CZ" sz="2800" spc="-10" dirty="0" smtClean="0">
                <a:latin typeface="+mj-lt"/>
                <a:cs typeface="Arial"/>
              </a:rPr>
              <a:t>ž</a:t>
            </a:r>
            <a:r>
              <a:rPr lang="cs-CZ" sz="2800" spc="-5" dirty="0" smtClean="0">
                <a:latin typeface="+mj-lt"/>
                <a:cs typeface="Arial"/>
              </a:rPr>
              <a:t>i</a:t>
            </a:r>
            <a:r>
              <a:rPr lang="cs-CZ" sz="2800" spc="-25" dirty="0" smtClean="0">
                <a:latin typeface="+mj-lt"/>
                <a:cs typeface="Arial"/>
              </a:rPr>
              <a:t>v</a:t>
            </a:r>
            <a:r>
              <a:rPr lang="cs-CZ" sz="2800" spc="-10" dirty="0" smtClean="0">
                <a:latin typeface="+mj-lt"/>
                <a:cs typeface="Arial"/>
              </a:rPr>
              <a:t>otních, strategic</a:t>
            </a:r>
            <a:r>
              <a:rPr lang="cs-CZ" sz="2800" spc="-25" dirty="0" smtClean="0">
                <a:latin typeface="+mj-lt"/>
                <a:cs typeface="Arial"/>
              </a:rPr>
              <a:t>k</a:t>
            </a:r>
            <a:r>
              <a:rPr lang="cs-CZ" sz="2800" spc="-10" dirty="0" smtClean="0">
                <a:latin typeface="+mj-lt"/>
                <a:cs typeface="Arial"/>
              </a:rPr>
              <a:t>ýc</a:t>
            </a:r>
            <a:r>
              <a:rPr lang="cs-CZ" sz="2800" spc="-15" dirty="0" smtClean="0">
                <a:latin typeface="+mj-lt"/>
                <a:cs typeface="Arial"/>
              </a:rPr>
              <a:t>h</a:t>
            </a:r>
            <a:r>
              <a:rPr lang="cs-CZ" sz="2800" spc="-10" dirty="0" smtClean="0">
                <a:latin typeface="+mj-lt"/>
                <a:cs typeface="Arial"/>
              </a:rPr>
              <a:t> a dalších           významných záj</a:t>
            </a:r>
            <a:r>
              <a:rPr lang="cs-CZ" sz="2800" spc="-25" dirty="0" smtClean="0">
                <a:latin typeface="+mj-lt"/>
                <a:cs typeface="Arial"/>
              </a:rPr>
              <a:t>m</a:t>
            </a:r>
            <a:r>
              <a:rPr lang="cs-CZ" sz="2800" spc="-15" dirty="0" smtClean="0">
                <a:latin typeface="+mj-lt"/>
                <a:cs typeface="Arial"/>
              </a:rPr>
              <a:t>ů</a:t>
            </a:r>
            <a:r>
              <a:rPr lang="cs-CZ" sz="2800" dirty="0" smtClean="0">
                <a:latin typeface="+mj-lt"/>
                <a:cs typeface="Arial"/>
              </a:rPr>
              <a:t> </a:t>
            </a:r>
            <a:r>
              <a:rPr lang="cs-CZ" sz="2800" spc="-10" dirty="0" smtClean="0">
                <a:latin typeface="+mj-lt"/>
                <a:cs typeface="Arial"/>
              </a:rPr>
              <a:t>státu,</a:t>
            </a:r>
            <a:endParaRPr lang="cs-CZ" sz="2800" dirty="0" smtClean="0">
              <a:latin typeface="+mj-lt"/>
              <a:cs typeface="Arial"/>
            </a:endParaRPr>
          </a:p>
          <a:p>
            <a:pPr lvl="1"/>
            <a:r>
              <a:rPr lang="cs-CZ" sz="2800" spc="-10" dirty="0" smtClean="0">
                <a:latin typeface="+mj-lt"/>
                <a:cs typeface="Arial"/>
              </a:rPr>
              <a:t>zajištění</a:t>
            </a:r>
            <a:r>
              <a:rPr lang="cs-CZ" sz="2800" dirty="0" smtClean="0">
                <a:latin typeface="+mj-lt"/>
                <a:cs typeface="Arial"/>
              </a:rPr>
              <a:t> </a:t>
            </a:r>
            <a:r>
              <a:rPr lang="cs-CZ" sz="2800" spc="-225" dirty="0" smtClean="0">
                <a:latin typeface="+mj-lt"/>
                <a:cs typeface="Arial"/>
              </a:rPr>
              <a:t> </a:t>
            </a:r>
            <a:r>
              <a:rPr lang="cs-CZ" sz="2800" spc="-15" dirty="0" smtClean="0">
                <a:latin typeface="+mj-lt"/>
                <a:cs typeface="Arial"/>
              </a:rPr>
              <a:t>a</a:t>
            </a:r>
            <a:r>
              <a:rPr lang="cs-CZ" sz="2800" spc="-25" dirty="0" smtClean="0">
                <a:latin typeface="+mj-lt"/>
                <a:cs typeface="Arial"/>
              </a:rPr>
              <a:t>d</a:t>
            </a:r>
            <a:r>
              <a:rPr lang="cs-CZ" sz="2800" spc="-15" dirty="0" smtClean="0">
                <a:latin typeface="+mj-lt"/>
                <a:cs typeface="Arial"/>
              </a:rPr>
              <a:t>e</a:t>
            </a:r>
            <a:r>
              <a:rPr lang="cs-CZ" sz="2800" spc="-10" dirty="0" smtClean="0">
                <a:latin typeface="+mj-lt"/>
                <a:cs typeface="Arial"/>
              </a:rPr>
              <a:t>k</a:t>
            </a:r>
            <a:r>
              <a:rPr lang="cs-CZ" sz="2800" spc="-25" dirty="0" smtClean="0">
                <a:latin typeface="+mj-lt"/>
                <a:cs typeface="Arial"/>
              </a:rPr>
              <a:t>v</a:t>
            </a:r>
            <a:r>
              <a:rPr lang="cs-CZ" sz="2800" spc="-10" dirty="0" smtClean="0">
                <a:latin typeface="+mj-lt"/>
                <a:cs typeface="Arial"/>
              </a:rPr>
              <a:t>átní</a:t>
            </a:r>
            <a:r>
              <a:rPr lang="cs-CZ" sz="2800" dirty="0" smtClean="0">
                <a:latin typeface="+mj-lt"/>
                <a:cs typeface="Arial"/>
              </a:rPr>
              <a:t> </a:t>
            </a:r>
            <a:r>
              <a:rPr lang="cs-CZ" sz="2800" spc="-225" dirty="0" smtClean="0">
                <a:latin typeface="+mj-lt"/>
                <a:cs typeface="Arial"/>
              </a:rPr>
              <a:t> </a:t>
            </a:r>
            <a:r>
              <a:rPr lang="cs-CZ" sz="2800" spc="-15" dirty="0" smtClean="0">
                <a:latin typeface="+mj-lt"/>
                <a:cs typeface="Arial"/>
              </a:rPr>
              <a:t>a</a:t>
            </a:r>
            <a:r>
              <a:rPr lang="cs-CZ" sz="2800" dirty="0" smtClean="0">
                <a:latin typeface="+mj-lt"/>
                <a:cs typeface="Arial"/>
              </a:rPr>
              <a:t> </a:t>
            </a:r>
            <a:r>
              <a:rPr lang="cs-CZ" sz="2800" spc="-225" dirty="0" smtClean="0">
                <a:latin typeface="+mj-lt"/>
                <a:cs typeface="Arial"/>
              </a:rPr>
              <a:t> </a:t>
            </a:r>
            <a:r>
              <a:rPr lang="cs-CZ" sz="2800" spc="-15" dirty="0" smtClean="0">
                <a:latin typeface="+mj-lt"/>
                <a:cs typeface="Arial"/>
              </a:rPr>
              <a:t>e</a:t>
            </a:r>
            <a:r>
              <a:rPr lang="cs-CZ" sz="2800" dirty="0" smtClean="0">
                <a:latin typeface="+mj-lt"/>
                <a:cs typeface="Arial"/>
              </a:rPr>
              <a:t>f</a:t>
            </a:r>
            <a:r>
              <a:rPr lang="cs-CZ" sz="2800" spc="-15" dirty="0" smtClean="0">
                <a:latin typeface="+mj-lt"/>
                <a:cs typeface="Arial"/>
              </a:rPr>
              <a:t>e</a:t>
            </a:r>
            <a:r>
              <a:rPr lang="cs-CZ" sz="2800" spc="-10" dirty="0" smtClean="0">
                <a:latin typeface="+mj-lt"/>
                <a:cs typeface="Arial"/>
              </a:rPr>
              <a:t>kti</a:t>
            </a:r>
            <a:r>
              <a:rPr lang="cs-CZ" sz="2800" spc="-25" dirty="0" smtClean="0">
                <a:latin typeface="+mj-lt"/>
                <a:cs typeface="Arial"/>
              </a:rPr>
              <a:t>v</a:t>
            </a:r>
            <a:r>
              <a:rPr lang="cs-CZ" sz="2800" spc="-10" dirty="0" smtClean="0">
                <a:latin typeface="+mj-lt"/>
                <a:cs typeface="Arial"/>
              </a:rPr>
              <a:t>ní</a:t>
            </a:r>
            <a:r>
              <a:rPr lang="cs-CZ" sz="2800" dirty="0" smtClean="0">
                <a:latin typeface="+mj-lt"/>
                <a:cs typeface="Arial"/>
              </a:rPr>
              <a:t> </a:t>
            </a:r>
            <a:r>
              <a:rPr lang="cs-CZ" sz="2800" spc="-225" dirty="0" smtClean="0">
                <a:latin typeface="+mj-lt"/>
                <a:cs typeface="Arial"/>
              </a:rPr>
              <a:t> </a:t>
            </a:r>
            <a:r>
              <a:rPr lang="cs-CZ" sz="2800" spc="-15" dirty="0" smtClean="0">
                <a:latin typeface="+mj-lt"/>
                <a:cs typeface="Arial"/>
              </a:rPr>
              <a:t>rea</a:t>
            </a:r>
            <a:r>
              <a:rPr lang="cs-CZ" sz="2800" dirty="0" smtClean="0">
                <a:latin typeface="+mj-lt"/>
                <a:cs typeface="Arial"/>
              </a:rPr>
              <a:t>k</a:t>
            </a:r>
            <a:r>
              <a:rPr lang="cs-CZ" sz="2800" spc="-10" dirty="0" smtClean="0">
                <a:latin typeface="+mj-lt"/>
                <a:cs typeface="Arial"/>
              </a:rPr>
              <a:t>c</a:t>
            </a:r>
            <a:r>
              <a:rPr lang="cs-CZ" sz="2800" spc="-15" dirty="0" smtClean="0">
                <a:latin typeface="+mj-lt"/>
                <a:cs typeface="Arial"/>
              </a:rPr>
              <a:t>e</a:t>
            </a:r>
            <a:r>
              <a:rPr lang="cs-CZ" sz="2800" dirty="0" smtClean="0">
                <a:latin typeface="+mj-lt"/>
                <a:cs typeface="Arial"/>
              </a:rPr>
              <a:t> </a:t>
            </a:r>
            <a:r>
              <a:rPr lang="cs-CZ" sz="2800" spc="-15" dirty="0" smtClean="0">
                <a:latin typeface="+mj-lt"/>
                <a:cs typeface="Arial"/>
              </a:rPr>
              <a:t>na</a:t>
            </a:r>
            <a:r>
              <a:rPr lang="cs-CZ" sz="2800" dirty="0" smtClean="0">
                <a:latin typeface="+mj-lt"/>
                <a:cs typeface="Arial"/>
              </a:rPr>
              <a:t> </a:t>
            </a:r>
            <a:r>
              <a:rPr lang="cs-CZ" sz="2800" spc="-225" dirty="0" smtClean="0">
                <a:latin typeface="+mj-lt"/>
                <a:cs typeface="Arial"/>
              </a:rPr>
              <a:t> </a:t>
            </a:r>
            <a:r>
              <a:rPr lang="cs-CZ" sz="2800" spc="-15" dirty="0" smtClean="0">
                <a:latin typeface="+mj-lt"/>
                <a:cs typeface="Arial"/>
              </a:rPr>
              <a:t>be</a:t>
            </a:r>
            <a:r>
              <a:rPr lang="cs-CZ" sz="2800" spc="-10" dirty="0" smtClean="0">
                <a:latin typeface="+mj-lt"/>
                <a:cs typeface="Arial"/>
              </a:rPr>
              <a:t>z</a:t>
            </a:r>
            <a:r>
              <a:rPr lang="cs-CZ" sz="2800" spc="-15" dirty="0" smtClean="0">
                <a:latin typeface="+mj-lt"/>
                <a:cs typeface="Arial"/>
              </a:rPr>
              <a:t>pe</a:t>
            </a:r>
            <a:r>
              <a:rPr lang="cs-CZ" sz="2800" spc="-10" dirty="0" smtClean="0">
                <a:latin typeface="+mj-lt"/>
                <a:cs typeface="Arial"/>
              </a:rPr>
              <a:t>č</a:t>
            </a:r>
            <a:r>
              <a:rPr lang="cs-CZ" sz="2800" spc="-15" dirty="0" smtClean="0">
                <a:latin typeface="+mj-lt"/>
                <a:cs typeface="Arial"/>
              </a:rPr>
              <a:t>no</a:t>
            </a:r>
            <a:r>
              <a:rPr lang="cs-CZ" sz="2800" spc="-10" dirty="0" smtClean="0">
                <a:latin typeface="+mj-lt"/>
                <a:cs typeface="Arial"/>
              </a:rPr>
              <a:t>stní</a:t>
            </a:r>
            <a:r>
              <a:rPr lang="cs-CZ" sz="2800" dirty="0" smtClean="0">
                <a:latin typeface="+mj-lt"/>
                <a:cs typeface="Arial"/>
              </a:rPr>
              <a:t> </a:t>
            </a:r>
            <a:r>
              <a:rPr lang="cs-CZ" sz="2800" b="1" spc="-15" dirty="0" smtClean="0">
                <a:latin typeface="+mj-lt"/>
                <a:cs typeface="Arial"/>
              </a:rPr>
              <a:t>hro</a:t>
            </a:r>
            <a:r>
              <a:rPr lang="cs-CZ" sz="2800" b="1" spc="-10" dirty="0" smtClean="0">
                <a:latin typeface="+mj-lt"/>
                <a:cs typeface="Arial"/>
              </a:rPr>
              <a:t>z</a:t>
            </a:r>
            <a:r>
              <a:rPr lang="cs-CZ" sz="2800" b="1" spc="-5" dirty="0" smtClean="0">
                <a:latin typeface="+mj-lt"/>
                <a:cs typeface="Arial"/>
              </a:rPr>
              <a:t>b</a:t>
            </a:r>
            <a:r>
              <a:rPr lang="cs-CZ" sz="2800" b="1" spc="-15" dirty="0" smtClean="0">
                <a:latin typeface="+mj-lt"/>
                <a:cs typeface="Arial"/>
              </a:rPr>
              <a:t>y</a:t>
            </a:r>
            <a:r>
              <a:rPr lang="cs-CZ" sz="2800" b="1" spc="-10" dirty="0" smtClean="0">
                <a:latin typeface="+mj-lt"/>
                <a:cs typeface="Arial"/>
              </a:rPr>
              <a:t> a</a:t>
            </a:r>
            <a:r>
              <a:rPr lang="cs-CZ" sz="2800" b="1" dirty="0" smtClean="0">
                <a:latin typeface="+mj-lt"/>
                <a:cs typeface="Arial"/>
              </a:rPr>
              <a:t> 	</a:t>
            </a:r>
            <a:r>
              <a:rPr lang="cs-CZ" sz="2800" b="1" spc="-15" dirty="0" smtClean="0">
                <a:latin typeface="+mj-lt"/>
                <a:cs typeface="Arial"/>
              </a:rPr>
              <a:t>r</a:t>
            </a:r>
            <a:r>
              <a:rPr lang="cs-CZ" sz="2800" b="1" spc="-10" dirty="0" smtClean="0">
                <a:latin typeface="+mj-lt"/>
                <a:cs typeface="Arial"/>
              </a:rPr>
              <a:t>iz</a:t>
            </a:r>
            <a:r>
              <a:rPr lang="cs-CZ" sz="2800" b="1" spc="-15" dirty="0" smtClean="0">
                <a:latin typeface="+mj-lt"/>
                <a:cs typeface="Arial"/>
              </a:rPr>
              <a:t>ika</a:t>
            </a:r>
            <a:r>
              <a:rPr lang="cs-CZ" sz="2800" spc="-10" dirty="0" smtClean="0">
                <a:latin typeface="+mj-lt"/>
                <a:cs typeface="Arial"/>
              </a:rPr>
              <a:t>.</a:t>
            </a:r>
            <a:endParaRPr lang="cs-CZ" sz="2800" dirty="0" smtClean="0">
              <a:latin typeface="+mj-lt"/>
              <a:cs typeface="Arial"/>
            </a:endParaRPr>
          </a:p>
          <a:p>
            <a:pPr lvl="1"/>
            <a:endParaRPr lang="cs-CZ" dirty="0" smtClean="0">
              <a:latin typeface="Arial"/>
              <a:cs typeface="Arial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1687</TotalTime>
  <Words>2259</Words>
  <Application>Microsoft Office PowerPoint</Application>
  <PresentationFormat>A4 (210 × 297 mm)</PresentationFormat>
  <Paragraphs>483</Paragraphs>
  <Slides>38</Slides>
  <Notes>37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46" baseType="lpstr">
      <vt:lpstr>Arial</vt:lpstr>
      <vt:lpstr>Calibri</vt:lpstr>
      <vt:lpstr>Constantia</vt:lpstr>
      <vt:lpstr>Courier New</vt:lpstr>
      <vt:lpstr>Times New Roman</vt:lpstr>
      <vt:lpstr>Wingdings</vt:lpstr>
      <vt:lpstr>Wingdings 2</vt:lpstr>
      <vt:lpstr>Tok</vt:lpstr>
      <vt:lpstr>Bezpečnostní systém ČR </vt:lpstr>
      <vt:lpstr>Cíle přednášky</vt:lpstr>
      <vt:lpstr>Obsah přednášky</vt:lpstr>
      <vt:lpstr>DEFINICE  POJMŮ</vt:lpstr>
      <vt:lpstr>Prezentace aplikace PowerPoint</vt:lpstr>
      <vt:lpstr>Prezentace aplikace PowerPoint</vt:lpstr>
      <vt:lpstr>Prezentace aplikace PowerPoint</vt:lpstr>
      <vt:lpstr>Bezpečnostní politika a bezpečnostní systém ČR </vt:lpstr>
      <vt:lpstr>Bezpečnostní systém ČR</vt:lpstr>
      <vt:lpstr>Místo a obsah bezpečnostní politiky </vt:lpstr>
      <vt:lpstr>Prezentace aplikace PowerPoint</vt:lpstr>
      <vt:lpstr>Poslání a úkoly bezpečnostního systému ČR</vt:lpstr>
      <vt:lpstr>Prezentace aplikace PowerPoint</vt:lpstr>
      <vt:lpstr>Prezentace aplikace PowerPoint</vt:lpstr>
      <vt:lpstr>Hlavní výkonné prvky BS ČR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Ústavní zákon č.110/1998 Sb., o bezpečnosti České republiky, ve znění ústavního zákona č. 300/2000 Sb.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Nasazování ozbrojených sil v rámci IZS</vt:lpstr>
      <vt:lpstr>Prezentace aplikace PowerPoint</vt:lpstr>
      <vt:lpstr>Prezentace aplikace PowerPoint</vt:lpstr>
      <vt:lpstr>Prezentace aplikace PowerPoint</vt:lpstr>
      <vt:lpstr>MÍROVÝ STAV</vt:lpstr>
      <vt:lpstr>Prezentace aplikace PowerPoint</vt:lpstr>
      <vt:lpstr>Prezentace aplikace PowerPoint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/>
  <cp:lastModifiedBy>Fučík Jakub</cp:lastModifiedBy>
  <cp:revision>117</cp:revision>
  <cp:lastPrinted>2016-03-17T10:37:37Z</cp:lastPrinted>
  <dcterms:created xsi:type="dcterms:W3CDTF">2016-02-22T16:38:56Z</dcterms:created>
  <dcterms:modified xsi:type="dcterms:W3CDTF">2018-04-17T11:36:09Z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2015-02-12T00:00:00Z</vt:filetime>
  </property>
  <property fmtid="{D5CDD505-2E9C-101B-9397-08002B2CF9AE}" pid="3" name="LastSaved">
    <vt:filetime>2016-02-22T00:00:00Z</vt:filetime>
  </property>
</Properties>
</file>