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316" r:id="rId2"/>
    <p:sldId id="312" r:id="rId3"/>
    <p:sldId id="338" r:id="rId4"/>
    <p:sldId id="321" r:id="rId5"/>
    <p:sldId id="339" r:id="rId6"/>
    <p:sldId id="355" r:id="rId7"/>
    <p:sldId id="356" r:id="rId8"/>
    <p:sldId id="361" r:id="rId9"/>
    <p:sldId id="360" r:id="rId10"/>
    <p:sldId id="362" r:id="rId11"/>
    <p:sldId id="344" r:id="rId12"/>
    <p:sldId id="357" r:id="rId13"/>
    <p:sldId id="342" r:id="rId14"/>
    <p:sldId id="345" r:id="rId15"/>
    <p:sldId id="346" r:id="rId16"/>
    <p:sldId id="363" r:id="rId17"/>
    <p:sldId id="348" r:id="rId18"/>
    <p:sldId id="358" r:id="rId19"/>
    <p:sldId id="359" r:id="rId20"/>
    <p:sldId id="364" r:id="rId21"/>
    <p:sldId id="354" r:id="rId22"/>
  </p:sldIdLst>
  <p:sldSz cx="9906000" cy="6858000" type="A4"/>
  <p:notesSz cx="9926638" cy="14355763"/>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77838" indent="-2063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57263" indent="-42863"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436688" indent="-650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914525" indent="-8572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9" autoAdjust="0"/>
    <p:restoredTop sz="95857" autoAdjust="0"/>
  </p:normalViewPr>
  <p:slideViewPr>
    <p:cSldViewPr>
      <p:cViewPr varScale="1">
        <p:scale>
          <a:sx n="95" d="100"/>
          <a:sy n="95" d="100"/>
        </p:scale>
        <p:origin x="789" y="6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2125" cy="717550"/>
          </a:xfrm>
          <a:prstGeom prst="rect">
            <a:avLst/>
          </a:prstGeom>
        </p:spPr>
        <p:txBody>
          <a:bodyPr vert="horz" lIns="138751" tIns="69376" rIns="138751" bIns="69376" rtlCol="0"/>
          <a:lstStyle>
            <a:lvl1pPr algn="l" eaLnBrk="1" hangingPunct="1">
              <a:defRPr sz="1800">
                <a:latin typeface="Arial" charset="0"/>
                <a:cs typeface="Arial" charset="0"/>
              </a:defRPr>
            </a:lvl1pPr>
          </a:lstStyle>
          <a:p>
            <a:pPr>
              <a:defRPr/>
            </a:pPr>
            <a:endParaRPr lang="cs-CZ"/>
          </a:p>
        </p:txBody>
      </p:sp>
      <p:sp>
        <p:nvSpPr>
          <p:cNvPr id="3" name="Zástupný symbol pro datum 2"/>
          <p:cNvSpPr>
            <a:spLocks noGrp="1"/>
          </p:cNvSpPr>
          <p:nvPr>
            <p:ph type="dt" idx="1"/>
          </p:nvPr>
        </p:nvSpPr>
        <p:spPr>
          <a:xfrm>
            <a:off x="5622925" y="0"/>
            <a:ext cx="4302125" cy="717550"/>
          </a:xfrm>
          <a:prstGeom prst="rect">
            <a:avLst/>
          </a:prstGeom>
        </p:spPr>
        <p:txBody>
          <a:bodyPr vert="horz" lIns="138751" tIns="69376" rIns="138751" bIns="69376" rtlCol="0"/>
          <a:lstStyle>
            <a:lvl1pPr algn="r" eaLnBrk="1" hangingPunct="1">
              <a:defRPr sz="1800">
                <a:latin typeface="Arial" charset="0"/>
                <a:cs typeface="Arial" charset="0"/>
              </a:defRPr>
            </a:lvl1pPr>
          </a:lstStyle>
          <a:p>
            <a:pPr>
              <a:defRPr/>
            </a:pPr>
            <a:fld id="{84178E16-DFC7-4608-8E63-27319AD678F2}" type="datetimeFigureOut">
              <a:rPr lang="cs-CZ"/>
              <a:pPr>
                <a:defRPr/>
              </a:pPr>
              <a:t>05.10.2023</a:t>
            </a:fld>
            <a:endParaRPr lang="cs-CZ"/>
          </a:p>
        </p:txBody>
      </p:sp>
      <p:sp>
        <p:nvSpPr>
          <p:cNvPr id="4" name="Zástupný symbol pro obrázek snímku 3"/>
          <p:cNvSpPr>
            <a:spLocks noGrp="1" noRot="1" noChangeAspect="1"/>
          </p:cNvSpPr>
          <p:nvPr>
            <p:ph type="sldImg" idx="2"/>
          </p:nvPr>
        </p:nvSpPr>
        <p:spPr>
          <a:xfrm>
            <a:off x="1076325" y="1076325"/>
            <a:ext cx="7773988" cy="5383213"/>
          </a:xfrm>
          <a:prstGeom prst="rect">
            <a:avLst/>
          </a:prstGeom>
          <a:noFill/>
          <a:ln w="12700">
            <a:solidFill>
              <a:prstClr val="black"/>
            </a:solidFill>
          </a:ln>
        </p:spPr>
        <p:txBody>
          <a:bodyPr vert="horz" lIns="138751" tIns="69376" rIns="138751" bIns="69376" rtlCol="0" anchor="ctr"/>
          <a:lstStyle/>
          <a:p>
            <a:pPr lvl="0"/>
            <a:endParaRPr lang="cs-CZ" noProof="0"/>
          </a:p>
        </p:txBody>
      </p:sp>
      <p:sp>
        <p:nvSpPr>
          <p:cNvPr id="5" name="Zástupný symbol pro poznámky 4"/>
          <p:cNvSpPr>
            <a:spLocks noGrp="1"/>
          </p:cNvSpPr>
          <p:nvPr>
            <p:ph type="body" sz="quarter" idx="3"/>
          </p:nvPr>
        </p:nvSpPr>
        <p:spPr>
          <a:xfrm>
            <a:off x="992188" y="6818313"/>
            <a:ext cx="7942262" cy="6461125"/>
          </a:xfrm>
          <a:prstGeom prst="rect">
            <a:avLst/>
          </a:prstGeom>
        </p:spPr>
        <p:txBody>
          <a:bodyPr vert="horz" lIns="138751" tIns="69376" rIns="138751" bIns="69376"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13635038"/>
            <a:ext cx="4302125" cy="717550"/>
          </a:xfrm>
          <a:prstGeom prst="rect">
            <a:avLst/>
          </a:prstGeom>
        </p:spPr>
        <p:txBody>
          <a:bodyPr vert="horz" lIns="138751" tIns="69376" rIns="138751" bIns="69376" rtlCol="0" anchor="b"/>
          <a:lstStyle>
            <a:lvl1pPr algn="l" eaLnBrk="1" hangingPunct="1">
              <a:defRPr sz="1800">
                <a:latin typeface="Arial" charset="0"/>
                <a:cs typeface="Arial" charset="0"/>
              </a:defRPr>
            </a:lvl1pPr>
          </a:lstStyle>
          <a:p>
            <a:pPr>
              <a:defRPr/>
            </a:pPr>
            <a:endParaRPr lang="cs-CZ"/>
          </a:p>
        </p:txBody>
      </p:sp>
      <p:sp>
        <p:nvSpPr>
          <p:cNvPr id="7" name="Zástupný symbol pro číslo snímku 6"/>
          <p:cNvSpPr>
            <a:spLocks noGrp="1"/>
          </p:cNvSpPr>
          <p:nvPr>
            <p:ph type="sldNum" sz="quarter" idx="5"/>
          </p:nvPr>
        </p:nvSpPr>
        <p:spPr>
          <a:xfrm>
            <a:off x="5622925" y="13635038"/>
            <a:ext cx="4302125" cy="717550"/>
          </a:xfrm>
          <a:prstGeom prst="rect">
            <a:avLst/>
          </a:prstGeom>
        </p:spPr>
        <p:txBody>
          <a:bodyPr vert="horz" wrap="square" lIns="138751" tIns="69376" rIns="138751" bIns="69376" numCol="1" anchor="b" anchorCtr="0" compatLnSpc="1">
            <a:prstTxWarp prst="textNoShape">
              <a:avLst/>
            </a:prstTxWarp>
          </a:bodyPr>
          <a:lstStyle>
            <a:lvl1pPr algn="r" eaLnBrk="1" hangingPunct="1">
              <a:defRPr smtClean="0"/>
            </a:lvl1pPr>
          </a:lstStyle>
          <a:p>
            <a:pPr>
              <a:defRPr/>
            </a:pPr>
            <a:fld id="{11E4434B-C9AE-40FE-BA25-871DD9146212}" type="slidenum">
              <a:rPr lang="cs-CZ" altLang="cs-CZ"/>
              <a:pPr>
                <a:defRPr/>
              </a:pPr>
              <a:t>‹#›</a:t>
            </a:fld>
            <a:endParaRPr lang="cs-CZ" altLang="cs-CZ"/>
          </a:p>
        </p:txBody>
      </p:sp>
    </p:spTree>
    <p:extLst>
      <p:ext uri="{BB962C8B-B14F-4D97-AF65-F5344CB8AC3E}">
        <p14:creationId xmlns:p14="http://schemas.microsoft.com/office/powerpoint/2010/main" val="2896653082"/>
      </p:ext>
    </p:extLst>
  </p:cSld>
  <p:clrMap bg1="lt1" tx1="dk1" bg2="lt2" tx2="dk2" accent1="accent1" accent2="accent2" accent3="accent3" accent4="accent4" accent5="accent5" accent6="accent6" hlink="hlink" folHlink="folHlink"/>
  <p:notesStyle>
    <a:lvl1pPr algn="l" defTabSz="957263" rtl="0" eaLnBrk="0" fontAlgn="base" hangingPunct="0">
      <a:spcBef>
        <a:spcPct val="30000"/>
      </a:spcBef>
      <a:spcAft>
        <a:spcPct val="0"/>
      </a:spcAft>
      <a:defRPr sz="1300" kern="1200">
        <a:solidFill>
          <a:schemeClr val="tx1"/>
        </a:solidFill>
        <a:latin typeface="+mn-lt"/>
        <a:ea typeface="+mn-ea"/>
        <a:cs typeface="+mn-cs"/>
      </a:defRPr>
    </a:lvl1pPr>
    <a:lvl2pPr marL="477838" algn="l" defTabSz="957263" rtl="0" eaLnBrk="0" fontAlgn="base" hangingPunct="0">
      <a:spcBef>
        <a:spcPct val="30000"/>
      </a:spcBef>
      <a:spcAft>
        <a:spcPct val="0"/>
      </a:spcAft>
      <a:defRPr sz="1300" kern="1200">
        <a:solidFill>
          <a:schemeClr val="tx1"/>
        </a:solidFill>
        <a:latin typeface="+mn-lt"/>
        <a:ea typeface="+mn-ea"/>
        <a:cs typeface="+mn-cs"/>
      </a:defRPr>
    </a:lvl2pPr>
    <a:lvl3pPr marL="957263" algn="l" defTabSz="957263" rtl="0" eaLnBrk="0" fontAlgn="base" hangingPunct="0">
      <a:spcBef>
        <a:spcPct val="30000"/>
      </a:spcBef>
      <a:spcAft>
        <a:spcPct val="0"/>
      </a:spcAft>
      <a:defRPr sz="1300" kern="1200">
        <a:solidFill>
          <a:schemeClr val="tx1"/>
        </a:solidFill>
        <a:latin typeface="+mn-lt"/>
        <a:ea typeface="+mn-ea"/>
        <a:cs typeface="+mn-cs"/>
      </a:defRPr>
    </a:lvl3pPr>
    <a:lvl4pPr marL="1436688" algn="l" defTabSz="957263" rtl="0" eaLnBrk="0" fontAlgn="base" hangingPunct="0">
      <a:spcBef>
        <a:spcPct val="30000"/>
      </a:spcBef>
      <a:spcAft>
        <a:spcPct val="0"/>
      </a:spcAft>
      <a:defRPr sz="1300" kern="1200">
        <a:solidFill>
          <a:schemeClr val="tx1"/>
        </a:solidFill>
        <a:latin typeface="+mn-lt"/>
        <a:ea typeface="+mn-ea"/>
        <a:cs typeface="+mn-cs"/>
      </a:defRPr>
    </a:lvl4pPr>
    <a:lvl5pPr marL="1914525" algn="l" defTabSz="957263" rtl="0" eaLnBrk="0" fontAlgn="base" hangingPunct="0">
      <a:spcBef>
        <a:spcPct val="30000"/>
      </a:spcBef>
      <a:spcAft>
        <a:spcPct val="0"/>
      </a:spcAft>
      <a:defRPr sz="1300" kern="1200">
        <a:solidFill>
          <a:schemeClr val="tx1"/>
        </a:solidFill>
        <a:latin typeface="+mn-lt"/>
        <a:ea typeface="+mn-ea"/>
        <a:cs typeface="+mn-cs"/>
      </a:defRPr>
    </a:lvl5pPr>
    <a:lvl6pPr marL="2394539" algn="l" defTabSz="957816" rtl="0" eaLnBrk="1" latinLnBrk="0" hangingPunct="1">
      <a:defRPr sz="1300" kern="1200">
        <a:solidFill>
          <a:schemeClr val="tx1"/>
        </a:solidFill>
        <a:latin typeface="+mn-lt"/>
        <a:ea typeface="+mn-ea"/>
        <a:cs typeface="+mn-cs"/>
      </a:defRPr>
    </a:lvl6pPr>
    <a:lvl7pPr marL="2873447" algn="l" defTabSz="957816" rtl="0" eaLnBrk="1" latinLnBrk="0" hangingPunct="1">
      <a:defRPr sz="1300" kern="1200">
        <a:solidFill>
          <a:schemeClr val="tx1"/>
        </a:solidFill>
        <a:latin typeface="+mn-lt"/>
        <a:ea typeface="+mn-ea"/>
        <a:cs typeface="+mn-cs"/>
      </a:defRPr>
    </a:lvl7pPr>
    <a:lvl8pPr marL="3352355" algn="l" defTabSz="957816" rtl="0" eaLnBrk="1" latinLnBrk="0" hangingPunct="1">
      <a:defRPr sz="1300" kern="1200">
        <a:solidFill>
          <a:schemeClr val="tx1"/>
        </a:solidFill>
        <a:latin typeface="+mn-lt"/>
        <a:ea typeface="+mn-ea"/>
        <a:cs typeface="+mn-cs"/>
      </a:defRPr>
    </a:lvl8pPr>
    <a:lvl9pPr marL="3831263" algn="l" defTabSz="95781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1387475" eaLnBrk="1" hangingPunct="1">
              <a:spcBef>
                <a:spcPct val="0"/>
              </a:spcBef>
            </a:pPr>
            <a:endParaRPr lang="en-US" altLang="cs-CZ" sz="1800"/>
          </a:p>
        </p:txBody>
      </p:sp>
      <p:sp>
        <p:nvSpPr>
          <p:cNvPr id="717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42950" indent="-285750">
              <a:spcBef>
                <a:spcPct val="30000"/>
              </a:spcBef>
              <a:defRPr sz="1300">
                <a:solidFill>
                  <a:schemeClr val="tx1"/>
                </a:solidFill>
                <a:latin typeface="Calibri" panose="020F0502020204030204" pitchFamily="34" charset="0"/>
              </a:defRPr>
            </a:lvl2pPr>
            <a:lvl3pPr marL="1143000" indent="-228600">
              <a:spcBef>
                <a:spcPct val="30000"/>
              </a:spcBef>
              <a:defRPr sz="1300">
                <a:solidFill>
                  <a:schemeClr val="tx1"/>
                </a:solidFill>
                <a:latin typeface="Calibri" panose="020F0502020204030204" pitchFamily="34" charset="0"/>
              </a:defRPr>
            </a:lvl3pPr>
            <a:lvl4pPr marL="1600200" indent="-228600">
              <a:spcBef>
                <a:spcPct val="30000"/>
              </a:spcBef>
              <a:defRPr sz="1300">
                <a:solidFill>
                  <a:schemeClr val="tx1"/>
                </a:solidFill>
                <a:latin typeface="Calibri" panose="020F0502020204030204" pitchFamily="34" charset="0"/>
              </a:defRPr>
            </a:lvl4pPr>
            <a:lvl5pPr marL="2057400" indent="-228600">
              <a:spcBef>
                <a:spcPct val="30000"/>
              </a:spcBef>
              <a:defRPr sz="1300">
                <a:solidFill>
                  <a:schemeClr val="tx1"/>
                </a:solidFill>
                <a:latin typeface="Calibri" panose="020F0502020204030204" pitchFamily="34" charset="0"/>
              </a:defRPr>
            </a:lvl5pPr>
            <a:lvl6pPr marL="2514600" indent="-228600" eaLnBrk="0" fontAlgn="base" hangingPunct="0">
              <a:spcBef>
                <a:spcPct val="30000"/>
              </a:spcBef>
              <a:spcAft>
                <a:spcPct val="0"/>
              </a:spcAft>
              <a:defRPr sz="1300">
                <a:solidFill>
                  <a:schemeClr val="tx1"/>
                </a:solidFill>
                <a:latin typeface="Calibri" panose="020F0502020204030204" pitchFamily="34" charset="0"/>
              </a:defRPr>
            </a:lvl6pPr>
            <a:lvl7pPr marL="2971800" indent="-228600" eaLnBrk="0" fontAlgn="base" hangingPunct="0">
              <a:spcBef>
                <a:spcPct val="30000"/>
              </a:spcBef>
              <a:spcAft>
                <a:spcPct val="0"/>
              </a:spcAft>
              <a:defRPr sz="1300">
                <a:solidFill>
                  <a:schemeClr val="tx1"/>
                </a:solidFill>
                <a:latin typeface="Calibri" panose="020F0502020204030204" pitchFamily="34" charset="0"/>
              </a:defRPr>
            </a:lvl7pPr>
            <a:lvl8pPr marL="3429000" indent="-228600" eaLnBrk="0" fontAlgn="base" hangingPunct="0">
              <a:spcBef>
                <a:spcPct val="30000"/>
              </a:spcBef>
              <a:spcAft>
                <a:spcPct val="0"/>
              </a:spcAft>
              <a:defRPr sz="1300">
                <a:solidFill>
                  <a:schemeClr val="tx1"/>
                </a:solidFill>
                <a:latin typeface="Calibri" panose="020F0502020204030204" pitchFamily="34" charset="0"/>
              </a:defRPr>
            </a:lvl8pPr>
            <a:lvl9pPr marL="3886200" indent="-228600"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74F5BD97-4E14-43BB-8EAD-D93F1963E290}" type="slidenum">
              <a:rPr lang="cs-CZ" altLang="cs-CZ" sz="1800">
                <a:latin typeface="Arial" panose="020B0604020202020204" pitchFamily="34" charset="0"/>
              </a:rPr>
              <a:pPr>
                <a:spcBef>
                  <a:spcPct val="0"/>
                </a:spcBef>
              </a:pPr>
              <a:t>1</a:t>
            </a:fld>
            <a:endParaRPr lang="cs-CZ" altLang="cs-CZ" sz="1800">
              <a:latin typeface="Arial" panose="020B0604020202020204" pitchFamily="34" charset="0"/>
            </a:endParaRPr>
          </a:p>
        </p:txBody>
      </p:sp>
    </p:spTree>
    <p:extLst>
      <p:ext uri="{BB962C8B-B14F-4D97-AF65-F5344CB8AC3E}">
        <p14:creationId xmlns:p14="http://schemas.microsoft.com/office/powerpoint/2010/main" val="2857769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A168EFC-0AA7-46C7-9E0D-7BFDE7B8CE91}" type="slidenum">
              <a:rPr lang="cs-CZ" smtClean="0"/>
              <a:pPr/>
              <a:t>8</a:t>
            </a:fld>
            <a:endParaRPr lang="cs-CZ"/>
          </a:p>
        </p:txBody>
      </p:sp>
    </p:spTree>
    <p:extLst>
      <p:ext uri="{BB962C8B-B14F-4D97-AF65-F5344CB8AC3E}">
        <p14:creationId xmlns:p14="http://schemas.microsoft.com/office/powerpoint/2010/main" val="3733096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A168EFC-0AA7-46C7-9E0D-7BFDE7B8CE91}" type="slidenum">
              <a:rPr lang="cs-CZ" smtClean="0"/>
              <a:pPr/>
              <a:t>9</a:t>
            </a:fld>
            <a:endParaRPr lang="cs-CZ"/>
          </a:p>
        </p:txBody>
      </p:sp>
    </p:spTree>
    <p:extLst>
      <p:ext uri="{BB962C8B-B14F-4D97-AF65-F5344CB8AC3E}">
        <p14:creationId xmlns:p14="http://schemas.microsoft.com/office/powerpoint/2010/main" val="3787709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A168EFC-0AA7-46C7-9E0D-7BFDE7B8CE91}" type="slidenum">
              <a:rPr lang="cs-CZ" smtClean="0"/>
              <a:pPr/>
              <a:t>10</a:t>
            </a:fld>
            <a:endParaRPr lang="cs-CZ"/>
          </a:p>
        </p:txBody>
      </p:sp>
    </p:spTree>
    <p:extLst>
      <p:ext uri="{BB962C8B-B14F-4D97-AF65-F5344CB8AC3E}">
        <p14:creationId xmlns:p14="http://schemas.microsoft.com/office/powerpoint/2010/main" val="3625103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1387475" eaLnBrk="1" hangingPunct="1">
              <a:spcBef>
                <a:spcPct val="0"/>
              </a:spcBef>
            </a:pPr>
            <a:endParaRPr lang="en-US" altLang="cs-CZ" sz="1800"/>
          </a:p>
        </p:txBody>
      </p:sp>
      <p:sp>
        <p:nvSpPr>
          <p:cNvPr id="717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42950" indent="-285750">
              <a:spcBef>
                <a:spcPct val="30000"/>
              </a:spcBef>
              <a:defRPr sz="1300">
                <a:solidFill>
                  <a:schemeClr val="tx1"/>
                </a:solidFill>
                <a:latin typeface="Calibri" panose="020F0502020204030204" pitchFamily="34" charset="0"/>
              </a:defRPr>
            </a:lvl2pPr>
            <a:lvl3pPr marL="1143000" indent="-228600">
              <a:spcBef>
                <a:spcPct val="30000"/>
              </a:spcBef>
              <a:defRPr sz="1300">
                <a:solidFill>
                  <a:schemeClr val="tx1"/>
                </a:solidFill>
                <a:latin typeface="Calibri" panose="020F0502020204030204" pitchFamily="34" charset="0"/>
              </a:defRPr>
            </a:lvl3pPr>
            <a:lvl4pPr marL="1600200" indent="-228600">
              <a:spcBef>
                <a:spcPct val="30000"/>
              </a:spcBef>
              <a:defRPr sz="1300">
                <a:solidFill>
                  <a:schemeClr val="tx1"/>
                </a:solidFill>
                <a:latin typeface="Calibri" panose="020F0502020204030204" pitchFamily="34" charset="0"/>
              </a:defRPr>
            </a:lvl4pPr>
            <a:lvl5pPr marL="2057400" indent="-228600">
              <a:spcBef>
                <a:spcPct val="30000"/>
              </a:spcBef>
              <a:defRPr sz="1300">
                <a:solidFill>
                  <a:schemeClr val="tx1"/>
                </a:solidFill>
                <a:latin typeface="Calibri" panose="020F0502020204030204" pitchFamily="34" charset="0"/>
              </a:defRPr>
            </a:lvl5pPr>
            <a:lvl6pPr marL="2514600" indent="-228600" eaLnBrk="0" fontAlgn="base" hangingPunct="0">
              <a:spcBef>
                <a:spcPct val="30000"/>
              </a:spcBef>
              <a:spcAft>
                <a:spcPct val="0"/>
              </a:spcAft>
              <a:defRPr sz="1300">
                <a:solidFill>
                  <a:schemeClr val="tx1"/>
                </a:solidFill>
                <a:latin typeface="Calibri" panose="020F0502020204030204" pitchFamily="34" charset="0"/>
              </a:defRPr>
            </a:lvl6pPr>
            <a:lvl7pPr marL="2971800" indent="-228600" eaLnBrk="0" fontAlgn="base" hangingPunct="0">
              <a:spcBef>
                <a:spcPct val="30000"/>
              </a:spcBef>
              <a:spcAft>
                <a:spcPct val="0"/>
              </a:spcAft>
              <a:defRPr sz="1300">
                <a:solidFill>
                  <a:schemeClr val="tx1"/>
                </a:solidFill>
                <a:latin typeface="Calibri" panose="020F0502020204030204" pitchFamily="34" charset="0"/>
              </a:defRPr>
            </a:lvl7pPr>
            <a:lvl8pPr marL="3429000" indent="-228600" eaLnBrk="0" fontAlgn="base" hangingPunct="0">
              <a:spcBef>
                <a:spcPct val="30000"/>
              </a:spcBef>
              <a:spcAft>
                <a:spcPct val="0"/>
              </a:spcAft>
              <a:defRPr sz="1300">
                <a:solidFill>
                  <a:schemeClr val="tx1"/>
                </a:solidFill>
                <a:latin typeface="Calibri" panose="020F0502020204030204" pitchFamily="34" charset="0"/>
              </a:defRPr>
            </a:lvl8pPr>
            <a:lvl9pPr marL="3886200" indent="-228600"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74F5BD97-4E14-43BB-8EAD-D93F1963E290}" type="slidenum">
              <a:rPr lang="cs-CZ" altLang="cs-CZ" sz="1800">
                <a:latin typeface="Arial" panose="020B0604020202020204" pitchFamily="34" charset="0"/>
              </a:rPr>
              <a:pPr>
                <a:spcBef>
                  <a:spcPct val="0"/>
                </a:spcBef>
              </a:pPr>
              <a:t>21</a:t>
            </a:fld>
            <a:endParaRPr lang="cs-CZ" altLang="cs-CZ" sz="1800">
              <a:latin typeface="Arial" panose="020B0604020202020204" pitchFamily="34" charset="0"/>
            </a:endParaRPr>
          </a:p>
        </p:txBody>
      </p:sp>
    </p:spTree>
    <p:extLst>
      <p:ext uri="{BB962C8B-B14F-4D97-AF65-F5344CB8AC3E}">
        <p14:creationId xmlns:p14="http://schemas.microsoft.com/office/powerpoint/2010/main" val="38570151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Nadpis 8"/>
          <p:cNvSpPr>
            <a:spLocks noGrp="1"/>
          </p:cNvSpPr>
          <p:nvPr>
            <p:ph type="ctrTitle"/>
          </p:nvPr>
        </p:nvSpPr>
        <p:spPr>
          <a:xfrm>
            <a:off x="577850" y="1371600"/>
            <a:ext cx="8505952" cy="1828800"/>
          </a:xfrm>
          <a:ln>
            <a:noFill/>
          </a:ln>
        </p:spPr>
        <p:txBody>
          <a:bodyPr tIns="0" rIns="191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cs-CZ"/>
              <a:t>Klepnutím lze upravit styl předlohy nadpisů.</a:t>
            </a:r>
            <a:endParaRPr lang="en-US"/>
          </a:p>
        </p:txBody>
      </p:sp>
      <p:sp>
        <p:nvSpPr>
          <p:cNvPr id="17" name="Podnadpis 16"/>
          <p:cNvSpPr>
            <a:spLocks noGrp="1"/>
          </p:cNvSpPr>
          <p:nvPr>
            <p:ph type="subTitle" idx="1"/>
          </p:nvPr>
        </p:nvSpPr>
        <p:spPr>
          <a:xfrm>
            <a:off x="577850" y="3228536"/>
            <a:ext cx="8509254" cy="1752600"/>
          </a:xfrm>
        </p:spPr>
        <p:txBody>
          <a:bodyPr lIns="0" rIns="19156"/>
          <a:lstStyle>
            <a:lvl1pPr marL="0" marR="47891" indent="0" algn="r">
              <a:buNone/>
              <a:defRPr>
                <a:solidFill>
                  <a:schemeClr val="tx1"/>
                </a:solidFill>
              </a:defRPr>
            </a:lvl1pPr>
            <a:lvl2pPr marL="478908" indent="0" algn="ctr">
              <a:buNone/>
            </a:lvl2pPr>
            <a:lvl3pPr marL="957816" indent="0" algn="ctr">
              <a:buNone/>
            </a:lvl3pPr>
            <a:lvl4pPr marL="1436724" indent="0" algn="ctr">
              <a:buNone/>
            </a:lvl4pPr>
            <a:lvl5pPr marL="1915631" indent="0" algn="ctr">
              <a:buNone/>
            </a:lvl5pPr>
            <a:lvl6pPr marL="2394539" indent="0" algn="ctr">
              <a:buNone/>
            </a:lvl6pPr>
            <a:lvl7pPr marL="2873447" indent="0" algn="ctr">
              <a:buNone/>
            </a:lvl7pPr>
            <a:lvl8pPr marL="3352355" indent="0" algn="ctr">
              <a:buNone/>
            </a:lvl8pPr>
            <a:lvl9pPr marL="3831263" indent="0" algn="ctr">
              <a:buNone/>
            </a:lvl9pPr>
          </a:lstStyle>
          <a:p>
            <a:r>
              <a:rPr lang="cs-CZ"/>
              <a:t>Klepnutím lze upravit styl předlohy podnadpisů.</a:t>
            </a:r>
            <a:endParaRPr lang="en-US"/>
          </a:p>
        </p:txBody>
      </p:sp>
      <p:sp>
        <p:nvSpPr>
          <p:cNvPr id="4" name="Zástupný symbol pro datum 29"/>
          <p:cNvSpPr>
            <a:spLocks noGrp="1"/>
          </p:cNvSpPr>
          <p:nvPr>
            <p:ph type="dt" sz="half" idx="10"/>
          </p:nvPr>
        </p:nvSpPr>
        <p:spPr/>
        <p:txBody>
          <a:bodyPr/>
          <a:lstStyle>
            <a:lvl1pPr>
              <a:defRPr/>
            </a:lvl1pPr>
          </a:lstStyle>
          <a:p>
            <a:pPr>
              <a:defRPr/>
            </a:pPr>
            <a:fld id="{E14EC113-101D-4BD5-B4FC-6537834BB784}" type="datetimeFigureOut">
              <a:rPr lang="cs-CZ"/>
              <a:pPr>
                <a:defRPr/>
              </a:pPr>
              <a:t>05.10.2023</a:t>
            </a:fld>
            <a:endParaRPr lang="cs-CZ"/>
          </a:p>
        </p:txBody>
      </p:sp>
      <p:sp>
        <p:nvSpPr>
          <p:cNvPr id="5" name="Zástupný symbol pro zápatí 18"/>
          <p:cNvSpPr>
            <a:spLocks noGrp="1"/>
          </p:cNvSpPr>
          <p:nvPr>
            <p:ph type="ftr" sz="quarter" idx="11"/>
          </p:nvPr>
        </p:nvSpPr>
        <p:spPr/>
        <p:txBody>
          <a:bodyPr/>
          <a:lstStyle>
            <a:lvl1pPr>
              <a:defRPr/>
            </a:lvl1pPr>
          </a:lstStyle>
          <a:p>
            <a:pPr>
              <a:defRPr/>
            </a:pPr>
            <a:endParaRPr lang="cs-CZ"/>
          </a:p>
        </p:txBody>
      </p:sp>
      <p:sp>
        <p:nvSpPr>
          <p:cNvPr id="6" name="Zástupný symbol pro číslo snímku 26"/>
          <p:cNvSpPr>
            <a:spLocks noGrp="1"/>
          </p:cNvSpPr>
          <p:nvPr>
            <p:ph type="sldNum" sz="quarter" idx="12"/>
          </p:nvPr>
        </p:nvSpPr>
        <p:spPr/>
        <p:txBody>
          <a:bodyPr/>
          <a:lstStyle>
            <a:lvl1pPr>
              <a:defRPr smtClean="0">
                <a:solidFill>
                  <a:srgbClr val="D1EAEE"/>
                </a:solidFill>
              </a:defRPr>
            </a:lvl1pPr>
          </a:lstStyle>
          <a:p>
            <a:pPr>
              <a:defRPr/>
            </a:pPr>
            <a:fld id="{BA002E08-39FC-4589-8C1D-07857A2BA3C7}" type="slidenum">
              <a:rPr lang="cs-CZ" altLang="cs-CZ"/>
              <a:pPr>
                <a:defRPr/>
              </a:pPr>
              <a:t>‹#›</a:t>
            </a:fld>
            <a:endParaRPr lang="cs-CZ" altLang="cs-CZ"/>
          </a:p>
        </p:txBody>
      </p:sp>
    </p:spTree>
    <p:extLst>
      <p:ext uri="{BB962C8B-B14F-4D97-AF65-F5344CB8AC3E}">
        <p14:creationId xmlns:p14="http://schemas.microsoft.com/office/powerpoint/2010/main" val="1984214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F94F3D15-C374-4963-9E3C-4B645684F104}" type="datetimeFigureOut">
              <a:rPr lang="cs-CZ"/>
              <a:pPr>
                <a:defRPr/>
              </a:pPr>
              <a:t>05.10.2023</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6A841D77-6A76-4D70-B157-ED7F7060634C}" type="slidenum">
              <a:rPr lang="cs-CZ" altLang="cs-CZ"/>
              <a:pPr>
                <a:defRPr/>
              </a:pPr>
              <a:t>‹#›</a:t>
            </a:fld>
            <a:endParaRPr lang="cs-CZ" altLang="cs-CZ"/>
          </a:p>
        </p:txBody>
      </p:sp>
    </p:spTree>
    <p:extLst>
      <p:ext uri="{BB962C8B-B14F-4D97-AF65-F5344CB8AC3E}">
        <p14:creationId xmlns:p14="http://schemas.microsoft.com/office/powerpoint/2010/main" val="2192240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181850" y="914401"/>
            <a:ext cx="2228850" cy="5211763"/>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95300" y="914401"/>
            <a:ext cx="6521450" cy="5211763"/>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FD81E546-12C4-4E6D-A219-B5CC59E7C142}" type="datetimeFigureOut">
              <a:rPr lang="cs-CZ"/>
              <a:pPr>
                <a:defRPr/>
              </a:pPr>
              <a:t>05.10.2023</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06C0120E-247C-4A70-91C6-04D9537DD4F2}" type="slidenum">
              <a:rPr lang="cs-CZ" altLang="cs-CZ"/>
              <a:pPr>
                <a:defRPr/>
              </a:pPr>
              <a:t>‹#›</a:t>
            </a:fld>
            <a:endParaRPr lang="cs-CZ" altLang="cs-CZ"/>
          </a:p>
        </p:txBody>
      </p:sp>
    </p:spTree>
    <p:extLst>
      <p:ext uri="{BB962C8B-B14F-4D97-AF65-F5344CB8AC3E}">
        <p14:creationId xmlns:p14="http://schemas.microsoft.com/office/powerpoint/2010/main" val="261373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89AD3730-A4BA-48C4-8599-FFDC65DDDCC5}" type="datetimeFigureOut">
              <a:rPr lang="cs-CZ"/>
              <a:pPr>
                <a:defRPr/>
              </a:pPr>
              <a:t>05.10.2023</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933C2028-931D-4500-8BF6-EAE8F46802B0}" type="slidenum">
              <a:rPr lang="cs-CZ" altLang="cs-CZ"/>
              <a:pPr>
                <a:defRPr/>
              </a:pPr>
              <a:t>‹#›</a:t>
            </a:fld>
            <a:endParaRPr lang="cs-CZ" altLang="cs-CZ"/>
          </a:p>
        </p:txBody>
      </p:sp>
    </p:spTree>
    <p:extLst>
      <p:ext uri="{BB962C8B-B14F-4D97-AF65-F5344CB8AC3E}">
        <p14:creationId xmlns:p14="http://schemas.microsoft.com/office/powerpoint/2010/main" val="161397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74548" y="1316736"/>
            <a:ext cx="84201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cs-CZ"/>
              <a:t>Klepnutím lze upravit styl předlohy nadpisů.</a:t>
            </a:r>
            <a:endParaRPr lang="en-US"/>
          </a:p>
        </p:txBody>
      </p:sp>
      <p:sp>
        <p:nvSpPr>
          <p:cNvPr id="3" name="Zástupný symbol pro text 2"/>
          <p:cNvSpPr>
            <a:spLocks noGrp="1"/>
          </p:cNvSpPr>
          <p:nvPr>
            <p:ph type="body" idx="1"/>
          </p:nvPr>
        </p:nvSpPr>
        <p:spPr>
          <a:xfrm>
            <a:off x="574548" y="2704665"/>
            <a:ext cx="8420100" cy="1509712"/>
          </a:xfrm>
        </p:spPr>
        <p:txBody>
          <a:bodyPr lIns="47891" rIns="47891"/>
          <a:lstStyle>
            <a:lvl1pPr marL="0" indent="0">
              <a:buNone/>
              <a:defRPr sz="2300">
                <a:solidFill>
                  <a:schemeClr val="tx1"/>
                </a:solidFill>
              </a:defRPr>
            </a:lvl1pPr>
            <a:lvl2pPr>
              <a:buNone/>
              <a:defRPr sz="1900">
                <a:solidFill>
                  <a:schemeClr val="tx1">
                    <a:tint val="75000"/>
                  </a:schemeClr>
                </a:solidFill>
              </a:defRPr>
            </a:lvl2pPr>
            <a:lvl3pPr>
              <a:buNone/>
              <a:defRPr sz="16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8598EAF8-22FC-4EC4-A403-2239EACFDFCA}" type="datetimeFigureOut">
              <a:rPr lang="cs-CZ"/>
              <a:pPr>
                <a:defRPr/>
              </a:pPr>
              <a:t>05.10.2023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smtClean="0">
                <a:solidFill>
                  <a:srgbClr val="D1EAEE"/>
                </a:solidFill>
              </a:defRPr>
            </a:lvl1pPr>
          </a:lstStyle>
          <a:p>
            <a:pPr>
              <a:defRPr/>
            </a:pPr>
            <a:fld id="{6F8CECD0-74C8-4D81-8349-1CEE0365492C}" type="slidenum">
              <a:rPr lang="cs-CZ" altLang="cs-CZ"/>
              <a:pPr>
                <a:defRPr/>
              </a:pPr>
              <a:t>‹#›</a:t>
            </a:fld>
            <a:endParaRPr lang="cs-CZ" altLang="cs-CZ"/>
          </a:p>
        </p:txBody>
      </p:sp>
    </p:spTree>
    <p:extLst>
      <p:ext uri="{BB962C8B-B14F-4D97-AF65-F5344CB8AC3E}">
        <p14:creationId xmlns:p14="http://schemas.microsoft.com/office/powerpoint/2010/main" val="23489877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95300" y="704088"/>
            <a:ext cx="8915400" cy="1143000"/>
          </a:xfrm>
        </p:spPr>
        <p:txBody>
          <a:bodyPr/>
          <a:lstStyle/>
          <a:p>
            <a:r>
              <a:rPr lang="cs-CZ"/>
              <a:t>Klepnutím lze upravit styl předlohy nadpisů.</a:t>
            </a:r>
            <a:endParaRPr lang="en-US"/>
          </a:p>
        </p:txBody>
      </p:sp>
      <p:sp>
        <p:nvSpPr>
          <p:cNvPr id="3" name="Zástupný symbol pro obsah 2"/>
          <p:cNvSpPr>
            <a:spLocks noGrp="1"/>
          </p:cNvSpPr>
          <p:nvPr>
            <p:ph sz="half" idx="1"/>
          </p:nvPr>
        </p:nvSpPr>
        <p:spPr>
          <a:xfrm>
            <a:off x="495300" y="1920085"/>
            <a:ext cx="4375150" cy="4434840"/>
          </a:xfrm>
        </p:spPr>
        <p:txBody>
          <a:bodyPr/>
          <a:lstStyle>
            <a:lvl1pPr>
              <a:defRPr sz="2700"/>
            </a:lvl1pPr>
            <a:lvl2pPr>
              <a:defRPr sz="2500"/>
            </a:lvl2pPr>
            <a:lvl3pPr>
              <a:defRPr sz="2100"/>
            </a:lvl3pPr>
            <a:lvl4pPr>
              <a:defRPr sz="1900"/>
            </a:lvl4pPr>
            <a:lvl5pPr>
              <a:defRPr sz="19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5035550" y="1920085"/>
            <a:ext cx="4375150" cy="4434840"/>
          </a:xfrm>
        </p:spPr>
        <p:txBody>
          <a:bodyPr/>
          <a:lstStyle>
            <a:lvl1pPr>
              <a:defRPr sz="2700"/>
            </a:lvl1pPr>
            <a:lvl2pPr>
              <a:defRPr sz="2500"/>
            </a:lvl2pPr>
            <a:lvl3pPr>
              <a:defRPr sz="2100"/>
            </a:lvl3pPr>
            <a:lvl4pPr>
              <a:defRPr sz="1900"/>
            </a:lvl4pPr>
            <a:lvl5pPr>
              <a:defRPr sz="19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9"/>
          <p:cNvSpPr>
            <a:spLocks noGrp="1"/>
          </p:cNvSpPr>
          <p:nvPr>
            <p:ph type="dt" sz="half" idx="10"/>
          </p:nvPr>
        </p:nvSpPr>
        <p:spPr/>
        <p:txBody>
          <a:bodyPr/>
          <a:lstStyle>
            <a:lvl1pPr>
              <a:defRPr/>
            </a:lvl1pPr>
          </a:lstStyle>
          <a:p>
            <a:pPr>
              <a:defRPr/>
            </a:pPr>
            <a:fld id="{3E915DB7-48B4-4917-B130-4AD4202030CA}" type="datetimeFigureOut">
              <a:rPr lang="cs-CZ"/>
              <a:pPr>
                <a:defRPr/>
              </a:pPr>
              <a:t>05.10.2023</a:t>
            </a:fld>
            <a:endParaRPr lang="cs-CZ"/>
          </a:p>
        </p:txBody>
      </p:sp>
      <p:sp>
        <p:nvSpPr>
          <p:cNvPr id="6" name="Zástupný symbol pro zápatí 21"/>
          <p:cNvSpPr>
            <a:spLocks noGrp="1"/>
          </p:cNvSpPr>
          <p:nvPr>
            <p:ph type="ftr" sz="quarter" idx="11"/>
          </p:nvPr>
        </p:nvSpPr>
        <p:spPr/>
        <p:txBody>
          <a:bodyPr/>
          <a:lstStyle>
            <a:lvl1pPr>
              <a:defRPr/>
            </a:lvl1pPr>
          </a:lstStyle>
          <a:p>
            <a:pPr>
              <a:defRPr/>
            </a:pPr>
            <a:endParaRPr lang="cs-CZ"/>
          </a:p>
        </p:txBody>
      </p:sp>
      <p:sp>
        <p:nvSpPr>
          <p:cNvPr id="7" name="Zástupný symbol pro číslo snímku 17"/>
          <p:cNvSpPr>
            <a:spLocks noGrp="1"/>
          </p:cNvSpPr>
          <p:nvPr>
            <p:ph type="sldNum" sz="quarter" idx="12"/>
          </p:nvPr>
        </p:nvSpPr>
        <p:spPr/>
        <p:txBody>
          <a:bodyPr/>
          <a:lstStyle>
            <a:lvl1pPr>
              <a:defRPr/>
            </a:lvl1pPr>
          </a:lstStyle>
          <a:p>
            <a:pPr>
              <a:defRPr/>
            </a:pPr>
            <a:fld id="{12404C24-354C-4FF2-9FEC-2002015EC0A0}" type="slidenum">
              <a:rPr lang="cs-CZ" altLang="cs-CZ"/>
              <a:pPr>
                <a:defRPr/>
              </a:pPr>
              <a:t>‹#›</a:t>
            </a:fld>
            <a:endParaRPr lang="cs-CZ" altLang="cs-CZ"/>
          </a:p>
        </p:txBody>
      </p:sp>
    </p:spTree>
    <p:extLst>
      <p:ext uri="{BB962C8B-B14F-4D97-AF65-F5344CB8AC3E}">
        <p14:creationId xmlns:p14="http://schemas.microsoft.com/office/powerpoint/2010/main" val="346902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95300" y="704088"/>
            <a:ext cx="8915400" cy="1143000"/>
          </a:xfrm>
        </p:spPr>
        <p:txBody>
          <a:bodyPr/>
          <a:lstStyle>
            <a:lvl1pPr>
              <a:defRPr/>
            </a:lvl1pPr>
          </a:lstStyle>
          <a:p>
            <a:r>
              <a:rPr lang="cs-CZ"/>
              <a:t>Klepnutím lze upravit styl předlohy nadpisů.</a:t>
            </a:r>
            <a:endParaRPr lang="en-US"/>
          </a:p>
        </p:txBody>
      </p:sp>
      <p:sp>
        <p:nvSpPr>
          <p:cNvPr id="3" name="Zástupný symbol pro text 2"/>
          <p:cNvSpPr>
            <a:spLocks noGrp="1"/>
          </p:cNvSpPr>
          <p:nvPr>
            <p:ph type="body" idx="1"/>
          </p:nvPr>
        </p:nvSpPr>
        <p:spPr>
          <a:xfrm>
            <a:off x="495300" y="1855248"/>
            <a:ext cx="4376870" cy="659352"/>
          </a:xfrm>
        </p:spPr>
        <p:txBody>
          <a:bodyPr lIns="47891" tIns="0" rIns="47891" bIns="0" anchor="ctr">
            <a:noAutofit/>
          </a:bodyPr>
          <a:lstStyle>
            <a:lvl1pPr marL="0" indent="0">
              <a:buNone/>
              <a:defRPr sz="2500" b="1" cap="none" baseline="0">
                <a:solidFill>
                  <a:schemeClr val="tx2"/>
                </a:solidFill>
                <a:effectLst/>
              </a:defRPr>
            </a:lvl1pPr>
            <a:lvl2pPr>
              <a:buNone/>
              <a:defRPr sz="2100" b="1"/>
            </a:lvl2pPr>
            <a:lvl3pPr>
              <a:buNone/>
              <a:defRPr sz="19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5032111" y="1859758"/>
            <a:ext cx="4378590" cy="654843"/>
          </a:xfrm>
        </p:spPr>
        <p:txBody>
          <a:bodyPr lIns="47891" tIns="0" rIns="47891" bIns="0" anchor="ctr"/>
          <a:lstStyle>
            <a:lvl1pPr marL="0" indent="0">
              <a:buNone/>
              <a:defRPr sz="2500" b="1" cap="none" baseline="0">
                <a:solidFill>
                  <a:schemeClr val="tx2"/>
                </a:solidFill>
                <a:effectLst/>
              </a:defRPr>
            </a:lvl1pPr>
            <a:lvl2pPr>
              <a:buNone/>
              <a:defRPr sz="2100" b="1"/>
            </a:lvl2pPr>
            <a:lvl3pPr>
              <a:buNone/>
              <a:defRPr sz="1900" b="1"/>
            </a:lvl3pPr>
            <a:lvl4pPr>
              <a:buNone/>
              <a:defRPr sz="1600" b="1"/>
            </a:lvl4pPr>
            <a:lvl5pPr>
              <a:buNone/>
              <a:defRPr sz="1600" b="1"/>
            </a:lvl5pPr>
          </a:lstStyle>
          <a:p>
            <a:pPr lvl="0"/>
            <a:r>
              <a:rPr lang="cs-CZ"/>
              <a:t>Klepnutím lze upravit styly předlohy textu.</a:t>
            </a:r>
          </a:p>
        </p:txBody>
      </p:sp>
      <p:sp>
        <p:nvSpPr>
          <p:cNvPr id="5" name="Zástupný symbol pro obsah 4"/>
          <p:cNvSpPr>
            <a:spLocks noGrp="1"/>
          </p:cNvSpPr>
          <p:nvPr>
            <p:ph sz="quarter" idx="2"/>
          </p:nvPr>
        </p:nvSpPr>
        <p:spPr>
          <a:xfrm>
            <a:off x="495300" y="2514600"/>
            <a:ext cx="4376870" cy="3845720"/>
          </a:xfrm>
        </p:spPr>
        <p:txBody>
          <a:bodyPr tIns="0"/>
          <a:lstStyle>
            <a:lvl1pPr>
              <a:defRPr sz="2300"/>
            </a:lvl1pPr>
            <a:lvl2pPr>
              <a:defRPr sz="2100"/>
            </a:lvl2pPr>
            <a:lvl3pPr>
              <a:defRPr sz="1900"/>
            </a:lvl3pPr>
            <a:lvl4pPr>
              <a:defRPr sz="1600"/>
            </a:lvl4pPr>
            <a:lvl5pPr>
              <a:defRPr sz="16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obsah 5"/>
          <p:cNvSpPr>
            <a:spLocks noGrp="1"/>
          </p:cNvSpPr>
          <p:nvPr>
            <p:ph sz="quarter" idx="4"/>
          </p:nvPr>
        </p:nvSpPr>
        <p:spPr>
          <a:xfrm>
            <a:off x="5032111" y="2514600"/>
            <a:ext cx="4378590" cy="3845720"/>
          </a:xfrm>
        </p:spPr>
        <p:txBody>
          <a:bodyPr tIns="0"/>
          <a:lstStyle>
            <a:lvl1pPr>
              <a:defRPr sz="2300"/>
            </a:lvl1pPr>
            <a:lvl2pPr>
              <a:defRPr sz="2100"/>
            </a:lvl2pPr>
            <a:lvl3pPr>
              <a:defRPr sz="1900"/>
            </a:lvl3pPr>
            <a:lvl4pPr>
              <a:defRPr sz="1600"/>
            </a:lvl4pPr>
            <a:lvl5pPr>
              <a:defRPr sz="16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9"/>
          <p:cNvSpPr>
            <a:spLocks noGrp="1"/>
          </p:cNvSpPr>
          <p:nvPr>
            <p:ph type="dt" sz="half" idx="10"/>
          </p:nvPr>
        </p:nvSpPr>
        <p:spPr/>
        <p:txBody>
          <a:bodyPr/>
          <a:lstStyle>
            <a:lvl1pPr>
              <a:defRPr/>
            </a:lvl1pPr>
          </a:lstStyle>
          <a:p>
            <a:pPr>
              <a:defRPr/>
            </a:pPr>
            <a:fld id="{4C713214-A168-4C59-9D4E-6D5B1F608BD8}" type="datetimeFigureOut">
              <a:rPr lang="cs-CZ"/>
              <a:pPr>
                <a:defRPr/>
              </a:pPr>
              <a:t>05.10.2023</a:t>
            </a:fld>
            <a:endParaRPr lang="cs-CZ"/>
          </a:p>
        </p:txBody>
      </p:sp>
      <p:sp>
        <p:nvSpPr>
          <p:cNvPr id="8" name="Zástupný symbol pro zápatí 21"/>
          <p:cNvSpPr>
            <a:spLocks noGrp="1"/>
          </p:cNvSpPr>
          <p:nvPr>
            <p:ph type="ftr" sz="quarter" idx="11"/>
          </p:nvPr>
        </p:nvSpPr>
        <p:spPr/>
        <p:txBody>
          <a:bodyPr/>
          <a:lstStyle>
            <a:lvl1pPr>
              <a:defRPr/>
            </a:lvl1pPr>
          </a:lstStyle>
          <a:p>
            <a:pPr>
              <a:defRPr/>
            </a:pPr>
            <a:endParaRPr lang="cs-CZ"/>
          </a:p>
        </p:txBody>
      </p:sp>
      <p:sp>
        <p:nvSpPr>
          <p:cNvPr id="9" name="Zástupný symbol pro číslo snímku 17"/>
          <p:cNvSpPr>
            <a:spLocks noGrp="1"/>
          </p:cNvSpPr>
          <p:nvPr>
            <p:ph type="sldNum" sz="quarter" idx="12"/>
          </p:nvPr>
        </p:nvSpPr>
        <p:spPr/>
        <p:txBody>
          <a:bodyPr/>
          <a:lstStyle>
            <a:lvl1pPr>
              <a:defRPr/>
            </a:lvl1pPr>
          </a:lstStyle>
          <a:p>
            <a:pPr>
              <a:defRPr/>
            </a:pPr>
            <a:fld id="{0E6FDE88-3C2F-4802-88E5-05E337096295}" type="slidenum">
              <a:rPr lang="cs-CZ" altLang="cs-CZ"/>
              <a:pPr>
                <a:defRPr/>
              </a:pPr>
              <a:t>‹#›</a:t>
            </a:fld>
            <a:endParaRPr lang="cs-CZ" altLang="cs-CZ"/>
          </a:p>
        </p:txBody>
      </p:sp>
    </p:spTree>
    <p:extLst>
      <p:ext uri="{BB962C8B-B14F-4D97-AF65-F5344CB8AC3E}">
        <p14:creationId xmlns:p14="http://schemas.microsoft.com/office/powerpoint/2010/main" val="238740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95300" y="704088"/>
            <a:ext cx="899795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200" b="0">
                <a:ln>
                  <a:noFill/>
                </a:ln>
                <a:solidFill>
                  <a:schemeClr val="tx2"/>
                </a:solidFill>
                <a:effectLst/>
                <a:latin typeface="+mj-lt"/>
                <a:ea typeface="+mj-ea"/>
                <a:cs typeface="+mj-cs"/>
              </a:defRPr>
            </a:lvl1pPr>
          </a:lstStyle>
          <a:p>
            <a:r>
              <a:rPr lang="cs-CZ"/>
              <a:t>Klepnutím lze upravit styl předlohy nadpisů.</a:t>
            </a:r>
            <a:endParaRPr lang="en-US"/>
          </a:p>
        </p:txBody>
      </p:sp>
      <p:sp>
        <p:nvSpPr>
          <p:cNvPr id="3" name="Zástupný symbol pro datum 9"/>
          <p:cNvSpPr>
            <a:spLocks noGrp="1"/>
          </p:cNvSpPr>
          <p:nvPr>
            <p:ph type="dt" sz="half" idx="10"/>
          </p:nvPr>
        </p:nvSpPr>
        <p:spPr/>
        <p:txBody>
          <a:bodyPr/>
          <a:lstStyle>
            <a:lvl1pPr>
              <a:defRPr/>
            </a:lvl1pPr>
          </a:lstStyle>
          <a:p>
            <a:pPr>
              <a:defRPr/>
            </a:pPr>
            <a:fld id="{DBC23331-74BF-410F-B976-963ADC8E7BA7}" type="datetimeFigureOut">
              <a:rPr lang="cs-CZ"/>
              <a:pPr>
                <a:defRPr/>
              </a:pPr>
              <a:t>05.10.2023</a:t>
            </a:fld>
            <a:endParaRPr lang="cs-CZ"/>
          </a:p>
        </p:txBody>
      </p:sp>
      <p:sp>
        <p:nvSpPr>
          <p:cNvPr id="4" name="Zástupný symbol pro zápatí 21"/>
          <p:cNvSpPr>
            <a:spLocks noGrp="1"/>
          </p:cNvSpPr>
          <p:nvPr>
            <p:ph type="ftr" sz="quarter" idx="11"/>
          </p:nvPr>
        </p:nvSpPr>
        <p:spPr/>
        <p:txBody>
          <a:bodyPr/>
          <a:lstStyle>
            <a:lvl1pPr>
              <a:defRPr/>
            </a:lvl1pPr>
          </a:lstStyle>
          <a:p>
            <a:pPr>
              <a:defRPr/>
            </a:pPr>
            <a:endParaRPr lang="cs-CZ"/>
          </a:p>
        </p:txBody>
      </p:sp>
      <p:sp>
        <p:nvSpPr>
          <p:cNvPr id="5" name="Zástupný symbol pro číslo snímku 17"/>
          <p:cNvSpPr>
            <a:spLocks noGrp="1"/>
          </p:cNvSpPr>
          <p:nvPr>
            <p:ph type="sldNum" sz="quarter" idx="12"/>
          </p:nvPr>
        </p:nvSpPr>
        <p:spPr/>
        <p:txBody>
          <a:bodyPr/>
          <a:lstStyle>
            <a:lvl1pPr>
              <a:defRPr/>
            </a:lvl1pPr>
          </a:lstStyle>
          <a:p>
            <a:pPr>
              <a:defRPr/>
            </a:pPr>
            <a:fld id="{36EE5F47-D46A-4549-BF35-80A21860E73B}" type="slidenum">
              <a:rPr lang="cs-CZ" altLang="cs-CZ"/>
              <a:pPr>
                <a:defRPr/>
              </a:pPr>
              <a:t>‹#›</a:t>
            </a:fld>
            <a:endParaRPr lang="cs-CZ" altLang="cs-CZ"/>
          </a:p>
        </p:txBody>
      </p:sp>
    </p:spTree>
    <p:extLst>
      <p:ext uri="{BB962C8B-B14F-4D97-AF65-F5344CB8AC3E}">
        <p14:creationId xmlns:p14="http://schemas.microsoft.com/office/powerpoint/2010/main" val="103312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865BDE3A-15EB-4AEC-80E6-A12982F7B533}" type="datetimeFigureOut">
              <a:rPr lang="cs-CZ"/>
              <a:pPr>
                <a:defRPr/>
              </a:pPr>
              <a:t>05.10.2023</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70B4449B-4E2F-4290-A89F-B1C224A805C5}" type="slidenum">
              <a:rPr lang="cs-CZ" altLang="cs-CZ"/>
              <a:pPr>
                <a:defRPr/>
              </a:pPr>
              <a:t>‹#›</a:t>
            </a:fld>
            <a:endParaRPr lang="cs-CZ" altLang="cs-CZ"/>
          </a:p>
        </p:txBody>
      </p:sp>
    </p:spTree>
    <p:extLst>
      <p:ext uri="{BB962C8B-B14F-4D97-AF65-F5344CB8AC3E}">
        <p14:creationId xmlns:p14="http://schemas.microsoft.com/office/powerpoint/2010/main" val="422172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742950" y="514352"/>
            <a:ext cx="2971800" cy="1162050"/>
          </a:xfrm>
        </p:spPr>
        <p:txBody>
          <a:bodyPr>
            <a:noAutofit/>
          </a:bodyPr>
          <a:lstStyle>
            <a:lvl1pPr algn="l" rtl="0">
              <a:spcBef>
                <a:spcPct val="0"/>
              </a:spcBef>
              <a:buNone/>
              <a:defRPr sz="2700" b="0">
                <a:ln>
                  <a:noFill/>
                </a:ln>
                <a:solidFill>
                  <a:schemeClr val="tx2"/>
                </a:solidFill>
                <a:effectLst/>
                <a:latin typeface="+mj-lt"/>
                <a:ea typeface="+mj-ea"/>
                <a:cs typeface="+mj-cs"/>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742950" y="1676400"/>
            <a:ext cx="2971800" cy="4572000"/>
          </a:xfrm>
        </p:spPr>
        <p:txBody>
          <a:bodyPr lIns="19156" rIns="19156"/>
          <a:lstStyle>
            <a:lvl1pPr marL="0" indent="0" algn="l">
              <a:buNone/>
              <a:defRPr sz="1500"/>
            </a:lvl1pPr>
            <a:lvl2pPr indent="0" algn="l">
              <a:buNone/>
              <a:defRPr sz="1300"/>
            </a:lvl2pPr>
            <a:lvl3pPr indent="0" algn="l">
              <a:buNone/>
              <a:defRPr sz="1000"/>
            </a:lvl3pPr>
            <a:lvl4pPr indent="0" algn="l">
              <a:buNone/>
              <a:defRPr sz="1000"/>
            </a:lvl4pPr>
            <a:lvl5pPr indent="0" algn="l">
              <a:buNone/>
              <a:defRPr sz="1000"/>
            </a:lvl5pPr>
          </a:lstStyle>
          <a:p>
            <a:pPr lvl="0"/>
            <a:r>
              <a:rPr lang="cs-CZ"/>
              <a:t>Klepnutím lze upravit styly předlohy textu.</a:t>
            </a:r>
          </a:p>
        </p:txBody>
      </p:sp>
      <p:sp>
        <p:nvSpPr>
          <p:cNvPr id="4" name="Zástupný symbol pro obsah 3"/>
          <p:cNvSpPr>
            <a:spLocks noGrp="1"/>
          </p:cNvSpPr>
          <p:nvPr>
            <p:ph sz="half" idx="1"/>
          </p:nvPr>
        </p:nvSpPr>
        <p:spPr>
          <a:xfrm>
            <a:off x="3872971" y="1676400"/>
            <a:ext cx="5537729" cy="4572000"/>
          </a:xfrm>
        </p:spPr>
        <p:txBody>
          <a:bodyPr tIns="0"/>
          <a:lstStyle>
            <a:lvl1pPr>
              <a:defRPr sz="2900"/>
            </a:lvl1pPr>
            <a:lvl2pPr>
              <a:defRPr sz="2700"/>
            </a:lvl2pPr>
            <a:lvl3pPr>
              <a:defRPr sz="2500"/>
            </a:lvl3pPr>
            <a:lvl4pPr>
              <a:defRPr sz="2100"/>
            </a:lvl4pPr>
            <a:lvl5pPr>
              <a:defRPr sz="19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9"/>
          <p:cNvSpPr>
            <a:spLocks noGrp="1"/>
          </p:cNvSpPr>
          <p:nvPr>
            <p:ph type="dt" sz="half" idx="10"/>
          </p:nvPr>
        </p:nvSpPr>
        <p:spPr/>
        <p:txBody>
          <a:bodyPr/>
          <a:lstStyle>
            <a:lvl1pPr>
              <a:defRPr/>
            </a:lvl1pPr>
          </a:lstStyle>
          <a:p>
            <a:pPr>
              <a:defRPr/>
            </a:pPr>
            <a:fld id="{72102FCB-9E7F-4EA0-BFF7-EB90D4E933A6}" type="datetimeFigureOut">
              <a:rPr lang="cs-CZ"/>
              <a:pPr>
                <a:defRPr/>
              </a:pPr>
              <a:t>05.10.2023</a:t>
            </a:fld>
            <a:endParaRPr lang="cs-CZ"/>
          </a:p>
        </p:txBody>
      </p:sp>
      <p:sp>
        <p:nvSpPr>
          <p:cNvPr id="6" name="Zástupný symbol pro zápatí 21"/>
          <p:cNvSpPr>
            <a:spLocks noGrp="1"/>
          </p:cNvSpPr>
          <p:nvPr>
            <p:ph type="ftr" sz="quarter" idx="11"/>
          </p:nvPr>
        </p:nvSpPr>
        <p:spPr/>
        <p:txBody>
          <a:bodyPr/>
          <a:lstStyle>
            <a:lvl1pPr>
              <a:defRPr/>
            </a:lvl1pPr>
          </a:lstStyle>
          <a:p>
            <a:pPr>
              <a:defRPr/>
            </a:pPr>
            <a:endParaRPr lang="cs-CZ"/>
          </a:p>
        </p:txBody>
      </p:sp>
      <p:sp>
        <p:nvSpPr>
          <p:cNvPr id="7" name="Zástupný symbol pro číslo snímku 17"/>
          <p:cNvSpPr>
            <a:spLocks noGrp="1"/>
          </p:cNvSpPr>
          <p:nvPr>
            <p:ph type="sldNum" sz="quarter" idx="12"/>
          </p:nvPr>
        </p:nvSpPr>
        <p:spPr/>
        <p:txBody>
          <a:bodyPr/>
          <a:lstStyle>
            <a:lvl1pPr>
              <a:defRPr/>
            </a:lvl1pPr>
          </a:lstStyle>
          <a:p>
            <a:pPr>
              <a:defRPr/>
            </a:pPr>
            <a:fld id="{9547D303-8295-4474-A99A-09303E49C3F6}" type="slidenum">
              <a:rPr lang="cs-CZ" altLang="cs-CZ"/>
              <a:pPr>
                <a:defRPr/>
              </a:pPr>
              <a:t>‹#›</a:t>
            </a:fld>
            <a:endParaRPr lang="cs-CZ" altLang="cs-CZ"/>
          </a:p>
        </p:txBody>
      </p:sp>
    </p:spTree>
    <p:extLst>
      <p:ext uri="{BB962C8B-B14F-4D97-AF65-F5344CB8AC3E}">
        <p14:creationId xmlns:p14="http://schemas.microsoft.com/office/powerpoint/2010/main" val="983109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Obdélník s odříznutým a zakulaceným jedním rohem 4"/>
          <p:cNvSpPr/>
          <p:nvPr/>
        </p:nvSpPr>
        <p:spPr>
          <a:xfrm rot="420000" flipV="1">
            <a:off x="3429000" y="1108075"/>
            <a:ext cx="569595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5782" tIns="47891" rIns="95782" bIns="47891" anchor="ctr"/>
          <a:lstStyle/>
          <a:p>
            <a:pPr algn="ctr" eaLnBrk="1" fontAlgn="auto" hangingPunct="1">
              <a:spcBef>
                <a:spcPts val="0"/>
              </a:spcBef>
              <a:spcAft>
                <a:spcPts val="0"/>
              </a:spcAft>
              <a:defRPr/>
            </a:pPr>
            <a:endParaRPr lang="en-US" dirty="0"/>
          </a:p>
        </p:txBody>
      </p:sp>
      <p:sp>
        <p:nvSpPr>
          <p:cNvPr id="6" name="Pravoúhlý trojúhelník 5"/>
          <p:cNvSpPr/>
          <p:nvPr/>
        </p:nvSpPr>
        <p:spPr>
          <a:xfrm rot="420000" flipV="1">
            <a:off x="8670925" y="5359400"/>
            <a:ext cx="1682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5782" tIns="47891" rIns="95782" bIns="47891" anchor="ctr"/>
          <a:lstStyle/>
          <a:p>
            <a:pPr algn="ctr" eaLnBrk="1" fontAlgn="auto" hangingPunct="1">
              <a:spcBef>
                <a:spcPts val="0"/>
              </a:spcBef>
              <a:spcAft>
                <a:spcPts val="0"/>
              </a:spcAft>
              <a:defRPr/>
            </a:pPr>
            <a:endParaRPr lang="en-US" dirty="0"/>
          </a:p>
        </p:txBody>
      </p:sp>
      <p:sp>
        <p:nvSpPr>
          <p:cNvPr id="7" name="Volný tvar 6"/>
          <p:cNvSpPr>
            <a:spLocks/>
          </p:cNvSpPr>
          <p:nvPr/>
        </p:nvSpPr>
        <p:spPr bwMode="auto">
          <a:xfrm flipV="1">
            <a:off x="-11113" y="5816600"/>
            <a:ext cx="9928226"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95782" tIns="47891" rIns="95782" bIns="47891"/>
          <a:lstStyle/>
          <a:p>
            <a:pPr eaLnBrk="1" fontAlgn="auto" hangingPunct="1">
              <a:spcBef>
                <a:spcPts val="0"/>
              </a:spcBef>
              <a:spcAft>
                <a:spcPts val="0"/>
              </a:spcAft>
              <a:defRPr/>
            </a:pPr>
            <a:endParaRPr lang="en-US" dirty="0">
              <a:latin typeface="+mn-lt"/>
              <a:cs typeface="+mn-cs"/>
            </a:endParaRPr>
          </a:p>
        </p:txBody>
      </p:sp>
      <p:sp>
        <p:nvSpPr>
          <p:cNvPr id="8" name="Volný tvar 7"/>
          <p:cNvSpPr>
            <a:spLocks/>
          </p:cNvSpPr>
          <p:nvPr/>
        </p:nvSpPr>
        <p:spPr bwMode="auto">
          <a:xfrm flipV="1">
            <a:off x="4746625" y="6219825"/>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95782" tIns="47891" rIns="95782" bIns="47891"/>
          <a:lstStyle/>
          <a:p>
            <a:pPr eaLnBrk="1" fontAlgn="auto" hangingPunct="1">
              <a:spcBef>
                <a:spcPts val="0"/>
              </a:spcBef>
              <a:spcAft>
                <a:spcPts val="0"/>
              </a:spcAft>
              <a:defRPr/>
            </a:pPr>
            <a:endParaRPr lang="en-US" dirty="0">
              <a:latin typeface="+mn-lt"/>
              <a:cs typeface="+mn-cs"/>
            </a:endParaRPr>
          </a:p>
        </p:txBody>
      </p:sp>
      <p:sp>
        <p:nvSpPr>
          <p:cNvPr id="2" name="Nadpis 1"/>
          <p:cNvSpPr>
            <a:spLocks noGrp="1"/>
          </p:cNvSpPr>
          <p:nvPr>
            <p:ph type="title"/>
          </p:nvPr>
        </p:nvSpPr>
        <p:spPr>
          <a:xfrm>
            <a:off x="660400" y="1176997"/>
            <a:ext cx="2397252" cy="1582621"/>
          </a:xfrm>
        </p:spPr>
        <p:txBody>
          <a:bodyPr lIns="47891" rIns="47891" bIns="47891"/>
          <a:lstStyle>
            <a:lvl1pPr algn="l">
              <a:buNone/>
              <a:defRPr sz="2100" b="1">
                <a:solidFill>
                  <a:schemeClr val="tx2"/>
                </a:solidFill>
              </a:defRPr>
            </a:lvl1pPr>
          </a:lstStyle>
          <a:p>
            <a:r>
              <a:rPr lang="cs-CZ"/>
              <a:t>Klepnutím lze upravit styl předlohy nadpisů.</a:t>
            </a:r>
            <a:endParaRPr lang="en-US"/>
          </a:p>
        </p:txBody>
      </p:sp>
      <p:sp>
        <p:nvSpPr>
          <p:cNvPr id="4" name="Zástupný symbol pro text 3"/>
          <p:cNvSpPr>
            <a:spLocks noGrp="1"/>
          </p:cNvSpPr>
          <p:nvPr>
            <p:ph type="body" sz="half" idx="2"/>
          </p:nvPr>
        </p:nvSpPr>
        <p:spPr>
          <a:xfrm>
            <a:off x="660400" y="2828785"/>
            <a:ext cx="2393950" cy="2179320"/>
          </a:xfrm>
        </p:spPr>
        <p:txBody>
          <a:bodyPr lIns="67047" rIns="47891"/>
          <a:lstStyle>
            <a:lvl1pPr marL="0" indent="0" algn="l">
              <a:spcBef>
                <a:spcPts val="262"/>
              </a:spcBef>
              <a:buFontTx/>
              <a:buNone/>
              <a:defRPr sz="1300"/>
            </a:lvl1pPr>
            <a:lvl2pPr>
              <a:defRPr sz="1300"/>
            </a:lvl2pPr>
            <a:lvl3pPr>
              <a:defRPr sz="1000"/>
            </a:lvl3pPr>
            <a:lvl4pPr>
              <a:defRPr sz="1000"/>
            </a:lvl4pPr>
            <a:lvl5pPr>
              <a:defRPr sz="1000"/>
            </a:lvl5pPr>
          </a:lstStyle>
          <a:p>
            <a:pPr lvl="0"/>
            <a:r>
              <a:rPr lang="cs-CZ"/>
              <a:t>Klepnutím lze upravit styly předlohy textu.</a:t>
            </a:r>
          </a:p>
        </p:txBody>
      </p:sp>
      <p:sp>
        <p:nvSpPr>
          <p:cNvPr id="3" name="Zástupný symbol pro obrázek 2"/>
          <p:cNvSpPr>
            <a:spLocks noGrp="1"/>
          </p:cNvSpPr>
          <p:nvPr>
            <p:ph type="pic" idx="1"/>
          </p:nvPr>
        </p:nvSpPr>
        <p:spPr>
          <a:xfrm rot="420000">
            <a:off x="3776276" y="1199517"/>
            <a:ext cx="5002530" cy="3931920"/>
          </a:xfrm>
          <a:prstGeom prst="rect">
            <a:avLst/>
          </a:prstGeom>
          <a:solidFill>
            <a:schemeClr val="bg2"/>
          </a:solidFill>
          <a:ln w="3000" cap="rnd">
            <a:solidFill>
              <a:srgbClr val="C0C0C0"/>
            </a:solidFill>
            <a:round/>
          </a:ln>
          <a:effectLst/>
        </p:spPr>
        <p:txBody>
          <a:bodyPr>
            <a:normAutofit/>
          </a:bodyPr>
          <a:lstStyle>
            <a:lvl1pPr marL="0" indent="0">
              <a:buNone/>
              <a:defRPr sz="3400"/>
            </a:lvl1pPr>
          </a:lstStyle>
          <a:p>
            <a:pPr lvl="0"/>
            <a:r>
              <a:rPr lang="cs-CZ" noProof="0"/>
              <a:t>Klepnutím na ikonu přidáte obrázek.</a:t>
            </a:r>
            <a:endParaRPr lang="en-US" noProof="0" dirty="0"/>
          </a:p>
        </p:txBody>
      </p:sp>
      <p:sp>
        <p:nvSpPr>
          <p:cNvPr id="9" name="Zástupný symbol pro datum 4"/>
          <p:cNvSpPr>
            <a:spLocks noGrp="1"/>
          </p:cNvSpPr>
          <p:nvPr>
            <p:ph type="dt" sz="half" idx="10"/>
          </p:nvPr>
        </p:nvSpPr>
        <p:spPr/>
        <p:txBody>
          <a:bodyPr/>
          <a:lstStyle>
            <a:lvl1pPr>
              <a:defRPr/>
            </a:lvl1pPr>
          </a:lstStyle>
          <a:p>
            <a:pPr>
              <a:defRPr/>
            </a:pPr>
            <a:fld id="{F7EC44D5-1330-43ED-97F0-777C3CC2E0A0}" type="datetimeFigureOut">
              <a:rPr lang="cs-CZ"/>
              <a:pPr>
                <a:defRPr/>
              </a:pPr>
              <a:t>05.10.2023</a:t>
            </a:fld>
            <a:endParaRPr lang="cs-CZ"/>
          </a:p>
        </p:txBody>
      </p:sp>
      <p:sp>
        <p:nvSpPr>
          <p:cNvPr id="10" name="Zástupný symbol pro zápatí 5"/>
          <p:cNvSpPr>
            <a:spLocks noGrp="1"/>
          </p:cNvSpPr>
          <p:nvPr>
            <p:ph type="ftr" sz="quarter" idx="11"/>
          </p:nvPr>
        </p:nvSpPr>
        <p:spPr/>
        <p:txBody>
          <a:bodyPr/>
          <a:lstStyle>
            <a:lvl1pPr>
              <a:defRPr/>
            </a:lvl1pPr>
          </a:lstStyle>
          <a:p>
            <a:pPr>
              <a:defRPr/>
            </a:pPr>
            <a:endParaRPr lang="cs-CZ"/>
          </a:p>
        </p:txBody>
      </p:sp>
      <p:sp>
        <p:nvSpPr>
          <p:cNvPr id="11" name="Zástupný symbol pro číslo snímku 6"/>
          <p:cNvSpPr>
            <a:spLocks noGrp="1"/>
          </p:cNvSpPr>
          <p:nvPr>
            <p:ph type="sldNum" sz="quarter" idx="12"/>
          </p:nvPr>
        </p:nvSpPr>
        <p:spPr>
          <a:xfrm>
            <a:off x="8750300" y="6356350"/>
            <a:ext cx="660400" cy="365125"/>
          </a:xfrm>
        </p:spPr>
        <p:txBody>
          <a:bodyPr/>
          <a:lstStyle>
            <a:lvl1pPr>
              <a:defRPr smtClean="0"/>
            </a:lvl1pPr>
          </a:lstStyle>
          <a:p>
            <a:pPr>
              <a:defRPr/>
            </a:pPr>
            <a:fld id="{8D8F5D10-0FCF-4383-BF5B-22ECEDC41C4B}" type="slidenum">
              <a:rPr lang="cs-CZ" altLang="cs-CZ"/>
              <a:pPr>
                <a:defRPr/>
              </a:pPr>
              <a:t>‹#›</a:t>
            </a:fld>
            <a:endParaRPr lang="cs-CZ" altLang="cs-CZ"/>
          </a:p>
        </p:txBody>
      </p:sp>
    </p:spTree>
    <p:extLst>
      <p:ext uri="{BB962C8B-B14F-4D97-AF65-F5344CB8AC3E}">
        <p14:creationId xmlns:p14="http://schemas.microsoft.com/office/powerpoint/2010/main" val="662196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Volný tvar 6"/>
          <p:cNvSpPr>
            <a:spLocks/>
          </p:cNvSpPr>
          <p:nvPr/>
        </p:nvSpPr>
        <p:spPr bwMode="auto">
          <a:xfrm>
            <a:off x="-11113" y="-7938"/>
            <a:ext cx="9928226"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95782" tIns="47891" rIns="95782" bIns="47891"/>
          <a:lstStyle/>
          <a:p>
            <a:pPr eaLnBrk="1" fontAlgn="auto" hangingPunct="1">
              <a:spcBef>
                <a:spcPts val="0"/>
              </a:spcBef>
              <a:spcAft>
                <a:spcPts val="0"/>
              </a:spcAft>
              <a:defRPr/>
            </a:pPr>
            <a:endParaRPr lang="en-US" dirty="0">
              <a:latin typeface="+mn-lt"/>
              <a:cs typeface="+mn-cs"/>
            </a:endParaRPr>
          </a:p>
        </p:txBody>
      </p:sp>
      <p:sp>
        <p:nvSpPr>
          <p:cNvPr id="8" name="Volný tvar 7"/>
          <p:cNvSpPr>
            <a:spLocks/>
          </p:cNvSpPr>
          <p:nvPr/>
        </p:nvSpPr>
        <p:spPr bwMode="auto">
          <a:xfrm>
            <a:off x="4746625" y="-7938"/>
            <a:ext cx="5159375"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95782" tIns="47891" rIns="95782" bIns="47891"/>
          <a:lstStyle/>
          <a:p>
            <a:pPr eaLnBrk="1" fontAlgn="auto" hangingPunct="1">
              <a:spcBef>
                <a:spcPts val="0"/>
              </a:spcBef>
              <a:spcAft>
                <a:spcPts val="0"/>
              </a:spcAft>
              <a:defRPr/>
            </a:pPr>
            <a:endParaRPr lang="en-US" dirty="0">
              <a:latin typeface="+mn-lt"/>
              <a:cs typeface="+mn-cs"/>
            </a:endParaRPr>
          </a:p>
        </p:txBody>
      </p:sp>
      <p:sp>
        <p:nvSpPr>
          <p:cNvPr id="1028" name="Zástupný symbol pro nadpis 8"/>
          <p:cNvSpPr>
            <a:spLocks noGrp="1"/>
          </p:cNvSpPr>
          <p:nvPr>
            <p:ph type="title"/>
          </p:nvPr>
        </p:nvSpPr>
        <p:spPr bwMode="auto">
          <a:xfrm>
            <a:off x="495300" y="704850"/>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7891" rIns="0" bIns="0" numCol="1" anchor="b" anchorCtr="0" compatLnSpc="1">
            <a:prstTxWarp prst="textNoShape">
              <a:avLst/>
            </a:prstTxWarp>
          </a:bodyPr>
          <a:lstStyle/>
          <a:p>
            <a:pPr lvl="0"/>
            <a:r>
              <a:rPr lang="cs-CZ" altLang="cs-CZ"/>
              <a:t>Klepnutím lze upravit styl předlohy nadpisů.</a:t>
            </a:r>
            <a:endParaRPr lang="en-US" altLang="cs-CZ"/>
          </a:p>
        </p:txBody>
      </p:sp>
      <p:sp>
        <p:nvSpPr>
          <p:cNvPr id="1029" name="Zástupný symbol pro text 29"/>
          <p:cNvSpPr>
            <a:spLocks noGrp="1"/>
          </p:cNvSpPr>
          <p:nvPr>
            <p:ph type="body" idx="1"/>
          </p:nvPr>
        </p:nvSpPr>
        <p:spPr bwMode="auto">
          <a:xfrm>
            <a:off x="495300" y="1935163"/>
            <a:ext cx="89154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82" tIns="47891" rIns="95782" bIns="47891"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
        <p:nvSpPr>
          <p:cNvPr id="10" name="Zástupný symbol pro datum 9"/>
          <p:cNvSpPr>
            <a:spLocks noGrp="1"/>
          </p:cNvSpPr>
          <p:nvPr>
            <p:ph type="dt" sz="half" idx="2"/>
          </p:nvPr>
        </p:nvSpPr>
        <p:spPr>
          <a:xfrm>
            <a:off x="495300" y="6356350"/>
            <a:ext cx="2311400" cy="365125"/>
          </a:xfrm>
          <a:prstGeom prst="rect">
            <a:avLst/>
          </a:prstGeom>
        </p:spPr>
        <p:txBody>
          <a:bodyPr vert="horz" lIns="0" tIns="0" rIns="0" bIns="0" anchor="b"/>
          <a:lstStyle>
            <a:lvl1pPr algn="l" eaLnBrk="1" fontAlgn="auto" latinLnBrk="0" hangingPunct="1">
              <a:spcBef>
                <a:spcPts val="0"/>
              </a:spcBef>
              <a:spcAft>
                <a:spcPts val="0"/>
              </a:spcAft>
              <a:defRPr kumimoji="0" sz="1300">
                <a:solidFill>
                  <a:schemeClr val="tx2">
                    <a:shade val="90000"/>
                  </a:schemeClr>
                </a:solidFill>
                <a:latin typeface="+mn-lt"/>
                <a:cs typeface="+mn-cs"/>
              </a:defRPr>
            </a:lvl1pPr>
          </a:lstStyle>
          <a:p>
            <a:pPr>
              <a:defRPr/>
            </a:pPr>
            <a:fld id="{7F8FF858-4E65-43BE-96BE-11B4233ACE22}" type="datetimeFigureOut">
              <a:rPr lang="cs-CZ"/>
              <a:pPr>
                <a:defRPr/>
              </a:pPr>
              <a:t>05.10.2023</a:t>
            </a:fld>
            <a:endParaRPr lang="cs-CZ"/>
          </a:p>
        </p:txBody>
      </p:sp>
      <p:sp>
        <p:nvSpPr>
          <p:cNvPr id="22" name="Zástupný symbol pro zápatí 21"/>
          <p:cNvSpPr>
            <a:spLocks noGrp="1"/>
          </p:cNvSpPr>
          <p:nvPr>
            <p:ph type="ftr" sz="quarter" idx="3"/>
          </p:nvPr>
        </p:nvSpPr>
        <p:spPr>
          <a:xfrm>
            <a:off x="2889250" y="6356350"/>
            <a:ext cx="3632200" cy="365125"/>
          </a:xfrm>
          <a:prstGeom prst="rect">
            <a:avLst/>
          </a:prstGeom>
        </p:spPr>
        <p:txBody>
          <a:bodyPr vert="horz" lIns="0" tIns="0" rIns="0" bIns="0" anchor="b"/>
          <a:lstStyle>
            <a:lvl1pPr algn="l" eaLnBrk="1" fontAlgn="auto" latinLnBrk="0" hangingPunct="1">
              <a:spcBef>
                <a:spcPts val="0"/>
              </a:spcBef>
              <a:spcAft>
                <a:spcPts val="0"/>
              </a:spcAft>
              <a:defRPr kumimoji="0" sz="1300">
                <a:solidFill>
                  <a:schemeClr val="tx2">
                    <a:shade val="90000"/>
                  </a:schemeClr>
                </a:solidFill>
                <a:latin typeface="+mn-lt"/>
                <a:cs typeface="+mn-cs"/>
              </a:defRPr>
            </a:lvl1pPr>
          </a:lstStyle>
          <a:p>
            <a:pPr>
              <a:defRPr/>
            </a:pPr>
            <a:endParaRPr lang="cs-CZ"/>
          </a:p>
        </p:txBody>
      </p:sp>
      <p:sp>
        <p:nvSpPr>
          <p:cNvPr id="18" name="Zástupný symbol pro číslo snímku 17"/>
          <p:cNvSpPr>
            <a:spLocks noGrp="1"/>
          </p:cNvSpPr>
          <p:nvPr>
            <p:ph type="sldNum" sz="quarter" idx="4"/>
          </p:nvPr>
        </p:nvSpPr>
        <p:spPr>
          <a:xfrm>
            <a:off x="8585200" y="6356350"/>
            <a:ext cx="825500" cy="365125"/>
          </a:xfrm>
          <a:prstGeom prst="rect">
            <a:avLst/>
          </a:prstGeom>
        </p:spPr>
        <p:txBody>
          <a:bodyPr vert="horz" wrap="square" lIns="0" tIns="0" rIns="0" bIns="0" numCol="1" anchor="b" anchorCtr="0" compatLnSpc="1">
            <a:prstTxWarp prst="textNoShape">
              <a:avLst/>
            </a:prstTxWarp>
          </a:bodyPr>
          <a:lstStyle>
            <a:lvl1pPr algn="r" eaLnBrk="1" hangingPunct="1">
              <a:defRPr sz="1300" smtClean="0">
                <a:solidFill>
                  <a:srgbClr val="045C75"/>
                </a:solidFill>
                <a:latin typeface="Constantia" panose="02030602050306030303" pitchFamily="18" charset="0"/>
              </a:defRPr>
            </a:lvl1pPr>
          </a:lstStyle>
          <a:p>
            <a:pPr>
              <a:defRPr/>
            </a:pPr>
            <a:fld id="{358ADD41-F9CE-4119-8A17-267DE9CD201E}" type="slidenum">
              <a:rPr lang="cs-CZ" altLang="cs-CZ"/>
              <a:pPr>
                <a:defRPr/>
              </a:pPr>
              <a:t>‹#›</a:t>
            </a:fld>
            <a:endParaRPr lang="cs-CZ" altLang="cs-CZ"/>
          </a:p>
        </p:txBody>
      </p:sp>
      <p:grpSp>
        <p:nvGrpSpPr>
          <p:cNvPr id="1033" name="Skupina 1"/>
          <p:cNvGrpSpPr>
            <a:grpSpLocks/>
          </p:cNvGrpSpPr>
          <p:nvPr/>
        </p:nvGrpSpPr>
        <p:grpSpPr bwMode="auto">
          <a:xfrm>
            <a:off x="-20638" y="203200"/>
            <a:ext cx="9945688" cy="647700"/>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790" r:id="rId1"/>
    <p:sldLayoutId id="2147483782" r:id="rId2"/>
    <p:sldLayoutId id="2147483791" r:id="rId3"/>
    <p:sldLayoutId id="2147483783" r:id="rId4"/>
    <p:sldLayoutId id="2147483784" r:id="rId5"/>
    <p:sldLayoutId id="2147483785" r:id="rId6"/>
    <p:sldLayoutId id="2147483786" r:id="rId7"/>
    <p:sldLayoutId id="2147483787" r:id="rId8"/>
    <p:sldLayoutId id="2147483792" r:id="rId9"/>
    <p:sldLayoutId id="2147483788" r:id="rId10"/>
    <p:sldLayoutId id="2147483789" r:id="rId11"/>
  </p:sldLayoutIdLst>
  <p:txStyles>
    <p:titleStyle>
      <a:lvl1pPr algn="l" rtl="0" eaLnBrk="0" fontAlgn="base" hangingPunct="0">
        <a:spcBef>
          <a:spcPct val="0"/>
        </a:spcBef>
        <a:spcAft>
          <a:spcPct val="0"/>
        </a:spcAft>
        <a:defRPr sz="5200" kern="1200">
          <a:solidFill>
            <a:schemeClr val="tx2"/>
          </a:solidFill>
          <a:latin typeface="+mj-lt"/>
          <a:ea typeface="+mj-ea"/>
          <a:cs typeface="+mj-cs"/>
        </a:defRPr>
      </a:lvl1pPr>
      <a:lvl2pPr algn="l" rtl="0" eaLnBrk="0" fontAlgn="base" hangingPunct="0">
        <a:spcBef>
          <a:spcPct val="0"/>
        </a:spcBef>
        <a:spcAft>
          <a:spcPct val="0"/>
        </a:spcAft>
        <a:defRPr sz="5200">
          <a:solidFill>
            <a:schemeClr val="tx2"/>
          </a:solidFill>
          <a:latin typeface="Calibri" pitchFamily="34" charset="0"/>
        </a:defRPr>
      </a:lvl2pPr>
      <a:lvl3pPr algn="l" rtl="0" eaLnBrk="0" fontAlgn="base" hangingPunct="0">
        <a:spcBef>
          <a:spcPct val="0"/>
        </a:spcBef>
        <a:spcAft>
          <a:spcPct val="0"/>
        </a:spcAft>
        <a:defRPr sz="5200">
          <a:solidFill>
            <a:schemeClr val="tx2"/>
          </a:solidFill>
          <a:latin typeface="Calibri" pitchFamily="34" charset="0"/>
        </a:defRPr>
      </a:lvl3pPr>
      <a:lvl4pPr algn="l" rtl="0" eaLnBrk="0" fontAlgn="base" hangingPunct="0">
        <a:spcBef>
          <a:spcPct val="0"/>
        </a:spcBef>
        <a:spcAft>
          <a:spcPct val="0"/>
        </a:spcAft>
        <a:defRPr sz="5200">
          <a:solidFill>
            <a:schemeClr val="tx2"/>
          </a:solidFill>
          <a:latin typeface="Calibri" pitchFamily="34" charset="0"/>
        </a:defRPr>
      </a:lvl4pPr>
      <a:lvl5pPr algn="l" rtl="0" eaLnBrk="0" fontAlgn="base" hangingPunct="0">
        <a:spcBef>
          <a:spcPct val="0"/>
        </a:spcBef>
        <a:spcAft>
          <a:spcPct val="0"/>
        </a:spcAft>
        <a:defRPr sz="5200">
          <a:solidFill>
            <a:schemeClr val="tx2"/>
          </a:solidFill>
          <a:latin typeface="Calibri" pitchFamily="34" charset="0"/>
        </a:defRPr>
      </a:lvl5pPr>
      <a:lvl6pPr marL="478908" algn="l" rtl="0" fontAlgn="base">
        <a:spcBef>
          <a:spcPct val="0"/>
        </a:spcBef>
        <a:spcAft>
          <a:spcPct val="0"/>
        </a:spcAft>
        <a:defRPr sz="5200">
          <a:solidFill>
            <a:schemeClr val="tx2"/>
          </a:solidFill>
          <a:latin typeface="Calibri" pitchFamily="34" charset="0"/>
        </a:defRPr>
      </a:lvl6pPr>
      <a:lvl7pPr marL="957816" algn="l" rtl="0" fontAlgn="base">
        <a:spcBef>
          <a:spcPct val="0"/>
        </a:spcBef>
        <a:spcAft>
          <a:spcPct val="0"/>
        </a:spcAft>
        <a:defRPr sz="5200">
          <a:solidFill>
            <a:schemeClr val="tx2"/>
          </a:solidFill>
          <a:latin typeface="Calibri" pitchFamily="34" charset="0"/>
        </a:defRPr>
      </a:lvl7pPr>
      <a:lvl8pPr marL="1436724" algn="l" rtl="0" fontAlgn="base">
        <a:spcBef>
          <a:spcPct val="0"/>
        </a:spcBef>
        <a:spcAft>
          <a:spcPct val="0"/>
        </a:spcAft>
        <a:defRPr sz="5200">
          <a:solidFill>
            <a:schemeClr val="tx2"/>
          </a:solidFill>
          <a:latin typeface="Calibri" pitchFamily="34" charset="0"/>
        </a:defRPr>
      </a:lvl8pPr>
      <a:lvl9pPr marL="1915631" algn="l" rtl="0" fontAlgn="base">
        <a:spcBef>
          <a:spcPct val="0"/>
        </a:spcBef>
        <a:spcAft>
          <a:spcPct val="0"/>
        </a:spcAft>
        <a:defRPr sz="5200">
          <a:solidFill>
            <a:schemeClr val="tx2"/>
          </a:solidFill>
          <a:latin typeface="Calibri" pitchFamily="34" charset="0"/>
        </a:defRPr>
      </a:lvl9pPr>
    </p:titleStyle>
    <p:bodyStyle>
      <a:lvl1pPr marL="285750" indent="-285750" algn="l" rtl="0" eaLnBrk="0" fontAlgn="base" hangingPunct="0">
        <a:spcBef>
          <a:spcPct val="20000"/>
        </a:spcBef>
        <a:spcAft>
          <a:spcPct val="0"/>
        </a:spcAft>
        <a:buClr>
          <a:srgbClr val="0BD0D9"/>
        </a:buClr>
        <a:buSzPct val="95000"/>
        <a:buFont typeface="Wingdings 2" panose="05020102010507070707" pitchFamily="18" charset="2"/>
        <a:buChar char=""/>
        <a:defRPr sz="2700" kern="1200">
          <a:solidFill>
            <a:schemeClr val="tx1"/>
          </a:solidFill>
          <a:latin typeface="+mn-lt"/>
          <a:ea typeface="+mn-ea"/>
          <a:cs typeface="+mn-cs"/>
        </a:defRPr>
      </a:lvl1pPr>
      <a:lvl2pPr marL="669925" indent="-257175" algn="l" rtl="0" eaLnBrk="0" fontAlgn="base" hangingPunct="0">
        <a:spcBef>
          <a:spcPct val="20000"/>
        </a:spcBef>
        <a:spcAft>
          <a:spcPct val="0"/>
        </a:spcAft>
        <a:buClr>
          <a:schemeClr val="accent1"/>
        </a:buClr>
        <a:buSzPct val="85000"/>
        <a:buFont typeface="Wingdings 2" panose="05020102010507070707" pitchFamily="18" charset="2"/>
        <a:buChar char=""/>
        <a:defRPr sz="2500" kern="1200">
          <a:solidFill>
            <a:schemeClr val="tx1"/>
          </a:solidFill>
          <a:latin typeface="+mn-lt"/>
          <a:ea typeface="+mn-ea"/>
          <a:cs typeface="+mn-cs"/>
        </a:defRPr>
      </a:lvl2pPr>
      <a:lvl3pPr marL="957263" indent="-257175" algn="l" rtl="0" eaLnBrk="0" fontAlgn="base" hangingPunct="0">
        <a:spcBef>
          <a:spcPct val="20000"/>
        </a:spcBef>
        <a:spcAft>
          <a:spcPct val="0"/>
        </a:spcAft>
        <a:buClr>
          <a:schemeClr val="accent2"/>
        </a:buClr>
        <a:buSzPct val="70000"/>
        <a:buFont typeface="Wingdings 2" panose="05020102010507070707" pitchFamily="18" charset="2"/>
        <a:buChar char=""/>
        <a:defRPr sz="2200" kern="1200">
          <a:solidFill>
            <a:schemeClr val="tx1"/>
          </a:solidFill>
          <a:latin typeface="+mn-lt"/>
          <a:ea typeface="+mn-ea"/>
          <a:cs typeface="+mn-cs"/>
        </a:defRPr>
      </a:lvl3pPr>
      <a:lvl4pPr marL="1243013" indent="-219075" algn="l" rtl="0" eaLnBrk="0" fontAlgn="base" hangingPunct="0">
        <a:spcBef>
          <a:spcPct val="20000"/>
        </a:spcBef>
        <a:spcAft>
          <a:spcPct val="0"/>
        </a:spcAft>
        <a:buClr>
          <a:srgbClr val="0BD0D9"/>
        </a:buClr>
        <a:buSzPct val="65000"/>
        <a:buFont typeface="Wingdings 2" panose="05020102010507070707" pitchFamily="18" charset="2"/>
        <a:buChar char=""/>
        <a:defRPr sz="2100" kern="1200">
          <a:solidFill>
            <a:schemeClr val="tx1"/>
          </a:solidFill>
          <a:latin typeface="+mn-lt"/>
          <a:ea typeface="+mn-ea"/>
          <a:cs typeface="+mn-cs"/>
        </a:defRPr>
      </a:lvl4pPr>
      <a:lvl5pPr marL="1530350" indent="-219075" algn="l" rtl="0" eaLnBrk="0" fontAlgn="base" hangingPunct="0">
        <a:spcBef>
          <a:spcPct val="20000"/>
        </a:spcBef>
        <a:spcAft>
          <a:spcPct val="0"/>
        </a:spcAft>
        <a:buClr>
          <a:srgbClr val="10CF9B"/>
        </a:buClr>
        <a:buSzPct val="65000"/>
        <a:buFont typeface="Wingdings 2" panose="05020102010507070707" pitchFamily="18" charset="2"/>
        <a:buChar char=""/>
        <a:defRPr sz="2100" kern="1200">
          <a:solidFill>
            <a:schemeClr val="tx1"/>
          </a:solidFill>
          <a:latin typeface="+mn-lt"/>
          <a:ea typeface="+mn-ea"/>
          <a:cs typeface="+mn-cs"/>
        </a:defRPr>
      </a:lvl5pPr>
      <a:lvl6pPr marL="1819850" indent="-220298" algn="l" rtl="0" eaLnBrk="1" latinLnBrk="0" hangingPunct="1">
        <a:spcBef>
          <a:spcPct val="20000"/>
        </a:spcBef>
        <a:buClr>
          <a:schemeClr val="accent5"/>
        </a:buClr>
        <a:buSzPct val="80000"/>
        <a:buFont typeface="Wingdings 2"/>
        <a:buChar char=""/>
        <a:defRPr kumimoji="0" sz="1900" kern="1200">
          <a:solidFill>
            <a:schemeClr val="tx1"/>
          </a:solidFill>
          <a:latin typeface="+mn-lt"/>
          <a:ea typeface="+mn-ea"/>
          <a:cs typeface="+mn-cs"/>
        </a:defRPr>
      </a:lvl6pPr>
      <a:lvl7pPr marL="2011413" indent="-191563"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298758" indent="-191563"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586102" indent="-191563" algn="l" rtl="0" eaLnBrk="1" latinLnBrk="0" hangingPunct="1">
        <a:spcBef>
          <a:spcPct val="20000"/>
        </a:spcBef>
        <a:buClr>
          <a:schemeClr val="tx2"/>
        </a:buClr>
        <a:buFontTx/>
        <a:buChar char="•"/>
        <a:defRPr kumimoji="0" sz="1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78908" algn="l" rtl="0" eaLnBrk="1" latinLnBrk="0" hangingPunct="1">
        <a:defRPr kumimoji="0" kern="1200">
          <a:solidFill>
            <a:schemeClr val="tx1"/>
          </a:solidFill>
          <a:latin typeface="+mn-lt"/>
          <a:ea typeface="+mn-ea"/>
          <a:cs typeface="+mn-cs"/>
        </a:defRPr>
      </a:lvl2pPr>
      <a:lvl3pPr marL="957816" algn="l" rtl="0" eaLnBrk="1" latinLnBrk="0" hangingPunct="1">
        <a:defRPr kumimoji="0" kern="1200">
          <a:solidFill>
            <a:schemeClr val="tx1"/>
          </a:solidFill>
          <a:latin typeface="+mn-lt"/>
          <a:ea typeface="+mn-ea"/>
          <a:cs typeface="+mn-cs"/>
        </a:defRPr>
      </a:lvl3pPr>
      <a:lvl4pPr marL="1436724" algn="l" rtl="0" eaLnBrk="1" latinLnBrk="0" hangingPunct="1">
        <a:defRPr kumimoji="0" kern="1200">
          <a:solidFill>
            <a:schemeClr val="tx1"/>
          </a:solidFill>
          <a:latin typeface="+mn-lt"/>
          <a:ea typeface="+mn-ea"/>
          <a:cs typeface="+mn-cs"/>
        </a:defRPr>
      </a:lvl4pPr>
      <a:lvl5pPr marL="1915631" algn="l" rtl="0" eaLnBrk="1" latinLnBrk="0" hangingPunct="1">
        <a:defRPr kumimoji="0" kern="1200">
          <a:solidFill>
            <a:schemeClr val="tx1"/>
          </a:solidFill>
          <a:latin typeface="+mn-lt"/>
          <a:ea typeface="+mn-ea"/>
          <a:cs typeface="+mn-cs"/>
        </a:defRPr>
      </a:lvl5pPr>
      <a:lvl6pPr marL="2394539" algn="l" rtl="0" eaLnBrk="1" latinLnBrk="0" hangingPunct="1">
        <a:defRPr kumimoji="0" kern="1200">
          <a:solidFill>
            <a:schemeClr val="tx1"/>
          </a:solidFill>
          <a:latin typeface="+mn-lt"/>
          <a:ea typeface="+mn-ea"/>
          <a:cs typeface="+mn-cs"/>
        </a:defRPr>
      </a:lvl6pPr>
      <a:lvl7pPr marL="2873447" algn="l" rtl="0" eaLnBrk="1" latinLnBrk="0" hangingPunct="1">
        <a:defRPr kumimoji="0" kern="1200">
          <a:solidFill>
            <a:schemeClr val="tx1"/>
          </a:solidFill>
          <a:latin typeface="+mn-lt"/>
          <a:ea typeface="+mn-ea"/>
          <a:cs typeface="+mn-cs"/>
        </a:defRPr>
      </a:lvl7pPr>
      <a:lvl8pPr marL="3352355" algn="l" rtl="0" eaLnBrk="1" latinLnBrk="0" hangingPunct="1">
        <a:defRPr kumimoji="0" kern="1200">
          <a:solidFill>
            <a:schemeClr val="tx1"/>
          </a:solidFill>
          <a:latin typeface="+mn-lt"/>
          <a:ea typeface="+mn-ea"/>
          <a:cs typeface="+mn-cs"/>
        </a:defRPr>
      </a:lvl8pPr>
      <a:lvl9pPr marL="383126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0" y="1500175"/>
            <a:ext cx="9906000" cy="2343168"/>
          </a:xfrm>
          <a:ln>
            <a:miter lim="800000"/>
            <a:headEnd/>
            <a:tailEnd/>
          </a:ln>
          <a:extLst/>
        </p:spPr>
        <p:txBody>
          <a:bodyPr/>
          <a:lstStyle/>
          <a:p>
            <a:pPr algn="ctr" eaLnBrk="1" fontAlgn="auto" hangingPunct="1">
              <a:spcAft>
                <a:spcPts val="0"/>
              </a:spcAft>
              <a:defRPr/>
            </a:pPr>
            <a:r>
              <a:rPr lang="cs-CZ"/>
              <a:t>Česká </a:t>
            </a:r>
            <a:r>
              <a:rPr lang="cs-CZ" dirty="0"/>
              <a:t>bezpečnostní terminologie</a:t>
            </a:r>
            <a:endParaRPr lang="cs-CZ" sz="3400" dirty="0"/>
          </a:p>
        </p:txBody>
      </p:sp>
      <p:sp>
        <p:nvSpPr>
          <p:cNvPr id="4" name="TextovéPole 3"/>
          <p:cNvSpPr txBox="1"/>
          <p:nvPr/>
        </p:nvSpPr>
        <p:spPr>
          <a:xfrm>
            <a:off x="0" y="4392613"/>
            <a:ext cx="9906000" cy="51117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lIns="95782" tIns="47891" rIns="95782" bIns="47891">
            <a:spAutoFit/>
          </a:bodyPr>
          <a:lstStyle/>
          <a:p>
            <a:pPr algn="ctr" eaLnBrk="1" hangingPunct="1">
              <a:defRPr/>
            </a:pPr>
            <a:r>
              <a:rPr lang="cs-CZ" sz="2700" b="1" dirty="0">
                <a:solidFill>
                  <a:schemeClr val="bg2"/>
                </a:solidFill>
                <a:effectLst>
                  <a:outerShdw blurRad="38100" dist="25400" dir="5400000" algn="tl" rotWithShape="0">
                    <a:srgbClr val="000000">
                      <a:alpha val="43000"/>
                    </a:srgbClr>
                  </a:outerShdw>
                </a:effectLst>
                <a:latin typeface="+mj-lt"/>
                <a:ea typeface="+mj-ea"/>
                <a:cs typeface="+mj-cs"/>
              </a:rPr>
              <a:t>PhDr. Libor Frank, Ph.D.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000" y="792000"/>
            <a:ext cx="8496000" cy="576000"/>
          </a:xfrm>
        </p:spPr>
        <p:txBody>
          <a:bodyPr/>
          <a:lstStyle/>
          <a:p>
            <a:r>
              <a:rPr lang="cs-CZ" sz="4000" dirty="0">
                <a:effectLst>
                  <a:outerShdw blurRad="38100" dist="38100" dir="2700000" algn="tl">
                    <a:srgbClr val="000000">
                      <a:alpha val="43137"/>
                    </a:srgbClr>
                  </a:outerShdw>
                </a:effectLst>
              </a:rPr>
              <a:t>Bezpečnost</a:t>
            </a:r>
          </a:p>
        </p:txBody>
      </p:sp>
      <p:sp>
        <p:nvSpPr>
          <p:cNvPr id="6147" name="Zástupný symbol pro obsah 2"/>
          <p:cNvSpPr>
            <a:spLocks noGrp="1"/>
          </p:cNvSpPr>
          <p:nvPr>
            <p:ph idx="1"/>
          </p:nvPr>
        </p:nvSpPr>
        <p:spPr>
          <a:xfrm>
            <a:off x="396000" y="1512000"/>
            <a:ext cx="9108000" cy="5076000"/>
          </a:xfrm>
        </p:spPr>
        <p:txBody>
          <a:bodyPr/>
          <a:lstStyle/>
          <a:p>
            <a:pPr marL="252000" indent="-252000">
              <a:lnSpc>
                <a:spcPct val="80000"/>
              </a:lnSpc>
              <a:spcBef>
                <a:spcPts val="600"/>
              </a:spcBef>
              <a:spcAft>
                <a:spcPts val="600"/>
              </a:spcAft>
              <a:defRPr/>
            </a:pPr>
            <a:r>
              <a:rPr lang="cs-CZ" sz="2500" i="1" dirty="0">
                <a:latin typeface="+mj-lt"/>
              </a:rPr>
              <a:t>„Ve společnostech nadbytku, kde by bylo možné očekávat ubývání existenčních starostí, a tím i zájmu o zabezpečení, pozorujeme pravý opak. Energetickou bázi nekonečné zabezpečovací spirály, která charakterizuje moderní společnosti, představují především tyto skutečnosti: </a:t>
            </a:r>
          </a:p>
          <a:p>
            <a:pPr marL="636125" lvl="1" indent="-252000">
              <a:lnSpc>
                <a:spcPct val="80000"/>
              </a:lnSpc>
              <a:spcBef>
                <a:spcPts val="600"/>
              </a:spcBef>
              <a:spcAft>
                <a:spcPts val="600"/>
              </a:spcAft>
              <a:defRPr/>
            </a:pPr>
            <a:r>
              <a:rPr lang="cs-CZ" i="1" dirty="0">
                <a:latin typeface="+mj-lt"/>
              </a:rPr>
              <a:t>Zdá se, že rozvinuté společnosti projevují zvýšenou citlivost vůči rizikům;</a:t>
            </a:r>
          </a:p>
          <a:p>
            <a:pPr marL="636125" lvl="1" indent="-252000">
              <a:lnSpc>
                <a:spcPct val="80000"/>
              </a:lnSpc>
              <a:spcBef>
                <a:spcPts val="600"/>
              </a:spcBef>
              <a:spcAft>
                <a:spcPts val="600"/>
              </a:spcAft>
              <a:defRPr/>
            </a:pPr>
            <a:r>
              <a:rPr lang="cs-CZ" i="1" dirty="0">
                <a:latin typeface="+mj-lt"/>
              </a:rPr>
              <a:t>V tom okamžiku, kdy se podaří riziko snížit, stoupá ochota k riskantnějšímu chování;</a:t>
            </a:r>
          </a:p>
          <a:p>
            <a:pPr marL="636125" lvl="1" indent="-252000">
              <a:lnSpc>
                <a:spcPct val="80000"/>
              </a:lnSpc>
              <a:spcBef>
                <a:spcPts val="600"/>
              </a:spcBef>
              <a:spcAft>
                <a:spcPts val="600"/>
              </a:spcAft>
              <a:defRPr/>
            </a:pPr>
            <a:r>
              <a:rPr lang="cs-CZ" i="1" dirty="0">
                <a:latin typeface="+mj-lt"/>
              </a:rPr>
              <a:t>Rozvinuté společnosti produkují četná vlastní rizika, která jsou důsledkem vlastního rozvoje.“ </a:t>
            </a:r>
          </a:p>
          <a:p>
            <a:pPr marL="252000" lvl="1" indent="-252000" eaLnBrk="1" hangingPunct="1">
              <a:lnSpc>
                <a:spcPct val="80000"/>
              </a:lnSpc>
              <a:spcBef>
                <a:spcPts val="600"/>
              </a:spcBef>
              <a:spcAft>
                <a:spcPts val="600"/>
              </a:spcAft>
              <a:buClr>
                <a:srgbClr val="0BD0D9"/>
              </a:buClr>
              <a:buSzPct val="95000"/>
              <a:buNone/>
              <a:defRPr/>
            </a:pPr>
            <a:r>
              <a:rPr lang="cs-CZ" dirty="0">
                <a:latin typeface="+mj-lt"/>
              </a:rPr>
              <a:t>	ROBEJŠEK, Petr. Bezpečnost : K morfologii klasického pojmu. Mezinárodní politika. 1998, </a:t>
            </a:r>
            <a:r>
              <a:rPr lang="cs-CZ" dirty="0" err="1">
                <a:latin typeface="+mj-lt"/>
              </a:rPr>
              <a:t>roč</a:t>
            </a:r>
            <a:r>
              <a:rPr lang="cs-CZ" dirty="0">
                <a:latin typeface="+mj-lt"/>
              </a:rPr>
              <a:t>. 22, č. 12, s. 21.</a:t>
            </a:r>
          </a:p>
          <a:p>
            <a:pPr marL="252000" indent="-252000">
              <a:lnSpc>
                <a:spcPct val="80000"/>
              </a:lnSpc>
              <a:spcBef>
                <a:spcPts val="600"/>
              </a:spcBef>
              <a:spcAft>
                <a:spcPts val="600"/>
              </a:spcAft>
              <a:defRPr/>
            </a:pPr>
            <a:endParaRPr lang="cs-CZ" sz="2300" dirty="0">
              <a:latin typeface="+mj-lt"/>
            </a:endParaRPr>
          </a:p>
        </p:txBody>
      </p:sp>
    </p:spTree>
    <p:extLst>
      <p:ext uri="{BB962C8B-B14F-4D97-AF65-F5344CB8AC3E}">
        <p14:creationId xmlns:p14="http://schemas.microsoft.com/office/powerpoint/2010/main" val="191318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fade">
                                      <p:cBhvr>
                                        <p:cTn id="23" dur="20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Referenční objekt</a:t>
            </a:r>
          </a:p>
        </p:txBody>
      </p:sp>
      <p:sp>
        <p:nvSpPr>
          <p:cNvPr id="6147" name="Zástupný symbol pro obsah 2"/>
          <p:cNvSpPr>
            <a:spLocks noGrp="1"/>
          </p:cNvSpPr>
          <p:nvPr>
            <p:ph idx="1"/>
          </p:nvPr>
        </p:nvSpPr>
        <p:spPr>
          <a:xfrm>
            <a:off x="395288" y="1511300"/>
            <a:ext cx="9109075" cy="5076825"/>
          </a:xfrm>
        </p:spPr>
        <p:txBody>
          <a:bodyPr/>
          <a:lstStyle/>
          <a:p>
            <a:pPr marL="250825" indent="-250825" eaLnBrk="1" hangingPunct="1">
              <a:lnSpc>
                <a:spcPct val="80000"/>
              </a:lnSpc>
              <a:spcBef>
                <a:spcPts val="600"/>
              </a:spcBef>
              <a:spcAft>
                <a:spcPts val="600"/>
              </a:spcAft>
            </a:pPr>
            <a:r>
              <a:rPr lang="cs-CZ" altLang="cs-CZ" sz="2500" dirty="0">
                <a:latin typeface="Calibri" panose="020F0502020204030204" pitchFamily="34" charset="0"/>
              </a:rPr>
              <a:t>Referenční objekt je jednotka, na jejíž bezpečnostní zájmy se odvolávají činitelé bezpečnostní politiky. Jménem referenčního objektu a jeho zájmů se zdůvodňují všechna důležitá rozhodnutí </a:t>
            </a:r>
            <a:br>
              <a:rPr lang="cs-CZ" altLang="cs-CZ" sz="2500" dirty="0">
                <a:latin typeface="Calibri" panose="020F0502020204030204" pitchFamily="34" charset="0"/>
              </a:rPr>
            </a:br>
            <a:r>
              <a:rPr lang="cs-CZ" altLang="cs-CZ" sz="2500" dirty="0">
                <a:latin typeface="Calibri" panose="020F0502020204030204" pitchFamily="34" charset="0"/>
              </a:rPr>
              <a:t>v oblasti bezpečnostní politiky</a:t>
            </a:r>
          </a:p>
          <a:p>
            <a:pPr marL="250825" indent="-250825" eaLnBrk="1" hangingPunct="1">
              <a:lnSpc>
                <a:spcPct val="80000"/>
              </a:lnSpc>
              <a:spcBef>
                <a:spcPts val="600"/>
              </a:spcBef>
              <a:spcAft>
                <a:spcPts val="600"/>
              </a:spcAft>
            </a:pPr>
            <a:r>
              <a:rPr lang="cs-CZ" altLang="cs-CZ" sz="2500" dirty="0">
                <a:latin typeface="Calibri" panose="020F0502020204030204" pitchFamily="34" charset="0"/>
              </a:rPr>
              <a:t>Nejvýznamnějším a </a:t>
            </a:r>
            <a:r>
              <a:rPr lang="cs-CZ" altLang="cs-CZ" sz="2500" u="sng" dirty="0">
                <a:latin typeface="Calibri" panose="020F0502020204030204" pitchFamily="34" charset="0"/>
              </a:rPr>
              <a:t>nejčastějším referenčním objektem je stát</a:t>
            </a:r>
            <a:r>
              <a:rPr lang="cs-CZ" altLang="cs-CZ" sz="2500" dirty="0">
                <a:latin typeface="Calibri" panose="020F0502020204030204" pitchFamily="34" charset="0"/>
              </a:rPr>
              <a:t>. </a:t>
            </a:r>
            <a:br>
              <a:rPr lang="cs-CZ" altLang="cs-CZ" sz="2500" dirty="0">
                <a:latin typeface="Calibri" panose="020F0502020204030204" pitchFamily="34" charset="0"/>
              </a:rPr>
            </a:br>
            <a:r>
              <a:rPr lang="cs-CZ" altLang="cs-CZ" sz="2500" dirty="0">
                <a:latin typeface="Calibri" panose="020F0502020204030204" pitchFamily="34" charset="0"/>
              </a:rPr>
              <a:t>Je nejlépe strukturován k tomu, aby čelil hrozbě</a:t>
            </a:r>
          </a:p>
          <a:p>
            <a:pPr marL="250825" indent="-250825" eaLnBrk="1" hangingPunct="1">
              <a:lnSpc>
                <a:spcPct val="80000"/>
              </a:lnSpc>
              <a:spcBef>
                <a:spcPts val="600"/>
              </a:spcBef>
              <a:spcAft>
                <a:spcPts val="600"/>
              </a:spcAft>
            </a:pPr>
            <a:r>
              <a:rPr lang="cs-CZ" altLang="cs-CZ" sz="2500" dirty="0">
                <a:latin typeface="Calibri" panose="020F0502020204030204" pitchFamily="34" charset="0"/>
              </a:rPr>
              <a:t>Po skončení Studené války se referenčním objektem stávají </a:t>
            </a:r>
            <a:br>
              <a:rPr lang="cs-CZ" altLang="cs-CZ" sz="2500" dirty="0">
                <a:latin typeface="Calibri" panose="020F0502020204030204" pitchFamily="34" charset="0"/>
              </a:rPr>
            </a:br>
            <a:r>
              <a:rPr lang="cs-CZ" altLang="cs-CZ" sz="2500" dirty="0">
                <a:latin typeface="Calibri" panose="020F0502020204030204" pitchFamily="34" charset="0"/>
              </a:rPr>
              <a:t>i nestátní jednotky a entity - ochrana lidských práv, zájmy, hodnoty</a:t>
            </a:r>
          </a:p>
          <a:p>
            <a:pPr marL="250825" indent="-250825" eaLnBrk="1" hangingPunct="1">
              <a:lnSpc>
                <a:spcPct val="80000"/>
              </a:lnSpc>
              <a:spcBef>
                <a:spcPts val="600"/>
              </a:spcBef>
              <a:spcAft>
                <a:spcPts val="600"/>
              </a:spcAft>
            </a:pPr>
            <a:r>
              <a:rPr lang="cs-CZ" altLang="cs-CZ" sz="2500" dirty="0">
                <a:latin typeface="Calibri" panose="020F0502020204030204" pitchFamily="34" charset="0"/>
              </a:rPr>
              <a:t>V současnosti: občan – jedinec</a:t>
            </a:r>
          </a:p>
          <a:p>
            <a:pPr marL="250825" indent="-250825" eaLnBrk="1" hangingPunct="1">
              <a:lnSpc>
                <a:spcPct val="80000"/>
              </a:lnSpc>
              <a:spcBef>
                <a:spcPts val="600"/>
              </a:spcBef>
              <a:spcAft>
                <a:spcPts val="600"/>
              </a:spcAft>
            </a:pPr>
            <a:r>
              <a:rPr lang="cs-CZ" sz="2500" i="1" dirty="0">
                <a:latin typeface="+mj-lt"/>
              </a:rPr>
              <a:t>„Bezpečnost ČR je založena na principu zajištění bezpečnosti jednotlivce, ochrany jeho života, zdraví, svobody, lidské důstojnosti a majetku.“ </a:t>
            </a:r>
            <a:r>
              <a:rPr lang="cs-CZ" sz="2500" dirty="0">
                <a:latin typeface="+mj-lt"/>
              </a:rPr>
              <a:t>(Bezpečnostní strategie ČR 2011)</a:t>
            </a:r>
          </a:p>
          <a:p>
            <a:pPr marL="250825" indent="-250825" eaLnBrk="1" hangingPunct="1">
              <a:lnSpc>
                <a:spcPct val="80000"/>
              </a:lnSpc>
              <a:spcBef>
                <a:spcPts val="600"/>
              </a:spcBef>
              <a:spcAft>
                <a:spcPts val="600"/>
              </a:spcAft>
            </a:pPr>
            <a:r>
              <a:rPr lang="cs-CZ" sz="2500" i="1" dirty="0">
                <a:latin typeface="+mj-lt"/>
              </a:rPr>
              <a:t>„Je nutné zvýšit </a:t>
            </a:r>
            <a:r>
              <a:rPr lang="cs-CZ" sz="2500" i="1" u="sng" dirty="0">
                <a:latin typeface="+mj-lt"/>
              </a:rPr>
              <a:t>subjektivní</a:t>
            </a:r>
            <a:r>
              <a:rPr lang="cs-CZ" sz="2500" i="1" dirty="0">
                <a:latin typeface="+mj-lt"/>
              </a:rPr>
              <a:t> pocit bezpečí občanů a odebrat tak téma politickým extremistům.“</a:t>
            </a:r>
            <a:r>
              <a:rPr lang="cs-CZ" sz="2500" dirty="0">
                <a:latin typeface="+mj-lt"/>
              </a:rPr>
              <a:t> (Bezpečnostní strategie ČR 2015)</a:t>
            </a:r>
          </a:p>
          <a:p>
            <a:pPr marL="250825" indent="-250825" eaLnBrk="1" hangingPunct="1">
              <a:lnSpc>
                <a:spcPct val="80000"/>
              </a:lnSpc>
              <a:spcBef>
                <a:spcPts val="600"/>
              </a:spcBef>
              <a:spcAft>
                <a:spcPts val="600"/>
              </a:spcAft>
            </a:pPr>
            <a:endParaRPr lang="cs-CZ" altLang="cs-CZ" sz="2500" dirty="0">
              <a:latin typeface="Calibri" panose="020F0502020204030204" pitchFamily="34" charset="0"/>
            </a:endParaRPr>
          </a:p>
          <a:p>
            <a:pPr marL="250825" indent="-250825" eaLnBrk="1" hangingPunct="1">
              <a:lnSpc>
                <a:spcPct val="80000"/>
              </a:lnSpc>
              <a:spcBef>
                <a:spcPts val="600"/>
              </a:spcBef>
              <a:spcAft>
                <a:spcPts val="600"/>
              </a:spcAft>
            </a:pPr>
            <a:endParaRPr lang="cs-CZ" altLang="cs-CZ" sz="25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fade">
                                      <p:cBhvr>
                                        <p:cTn id="23" dur="2000"/>
                                        <p:tgtEl>
                                          <p:spTgt spid="6147">
                                            <p:txEl>
                                              <p:pRg st="4" end="4"/>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fade">
                                      <p:cBhvr>
                                        <p:cTn id="27" dur="20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000" y="792000"/>
            <a:ext cx="8496000" cy="576000"/>
          </a:xfrm>
        </p:spPr>
        <p:txBody>
          <a:bodyPr/>
          <a:lstStyle/>
          <a:p>
            <a:r>
              <a:rPr lang="cs-CZ" sz="4000" dirty="0">
                <a:effectLst>
                  <a:outerShdw blurRad="38100" dist="38100" dir="2700000" algn="tl">
                    <a:srgbClr val="000000">
                      <a:alpha val="43137"/>
                    </a:srgbClr>
                  </a:outerShdw>
                </a:effectLst>
              </a:rPr>
              <a:t>Sekuritizace a její aktéři</a:t>
            </a:r>
          </a:p>
        </p:txBody>
      </p:sp>
      <p:sp>
        <p:nvSpPr>
          <p:cNvPr id="6147" name="Zástupný symbol pro obsah 2"/>
          <p:cNvSpPr>
            <a:spLocks noGrp="1"/>
          </p:cNvSpPr>
          <p:nvPr>
            <p:ph idx="1"/>
          </p:nvPr>
        </p:nvSpPr>
        <p:spPr>
          <a:xfrm>
            <a:off x="396000" y="1512000"/>
            <a:ext cx="9108000" cy="5076000"/>
          </a:xfrm>
        </p:spPr>
        <p:txBody>
          <a:bodyPr/>
          <a:lstStyle/>
          <a:p>
            <a:pPr marL="252000" indent="-252000">
              <a:lnSpc>
                <a:spcPct val="80000"/>
              </a:lnSpc>
              <a:spcBef>
                <a:spcPts val="600"/>
              </a:spcBef>
              <a:spcAft>
                <a:spcPts val="600"/>
              </a:spcAft>
              <a:defRPr/>
            </a:pPr>
            <a:r>
              <a:rPr lang="cs-CZ" sz="2500" u="sng" dirty="0">
                <a:latin typeface="+mj-lt"/>
              </a:rPr>
              <a:t>Sekuritizace je dynamickým procesem sociálního konstruování hrozby</a:t>
            </a:r>
            <a:r>
              <a:rPr lang="cs-CZ" sz="2500" dirty="0">
                <a:latin typeface="+mj-lt"/>
              </a:rPr>
              <a:t>, kdy se určité </a:t>
            </a:r>
            <a:r>
              <a:rPr lang="cs-CZ" sz="2500" u="sng" dirty="0">
                <a:latin typeface="+mj-lt"/>
              </a:rPr>
              <a:t>téma</a:t>
            </a:r>
            <a:r>
              <a:rPr lang="cs-CZ" sz="2500" dirty="0">
                <a:latin typeface="+mj-lt"/>
              </a:rPr>
              <a:t> stává otázkou bezpečnosti, a to buď proto, že existuje objektivní poznatek o reálném nebezpečí (objektivistický přístup), nebo protože je jako </a:t>
            </a:r>
            <a:r>
              <a:rPr lang="cs-CZ" sz="2500" u="sng" dirty="0">
                <a:latin typeface="+mj-lt"/>
              </a:rPr>
              <a:t>hrozba prezentováno a tato prezentace je cílovým publikem přijata </a:t>
            </a:r>
            <a:r>
              <a:rPr lang="cs-CZ" sz="2500" dirty="0">
                <a:latin typeface="+mj-lt"/>
              </a:rPr>
              <a:t>(subjektivistický přístup). Bezpečnostní hrozbou se daný jev stává tehdy, když lze přesvědčivě (nikoliv nutně pravdivě a objektivně) argumentovat, že je významnější než jiné jevy a měla by mu být přiznána priorita</a:t>
            </a:r>
          </a:p>
          <a:p>
            <a:pPr marL="252000" indent="-252000">
              <a:lnSpc>
                <a:spcPct val="80000"/>
              </a:lnSpc>
              <a:spcBef>
                <a:spcPts val="600"/>
              </a:spcBef>
              <a:spcAft>
                <a:spcPts val="600"/>
              </a:spcAft>
              <a:defRPr/>
            </a:pPr>
            <a:r>
              <a:rPr lang="cs-CZ" sz="2500" dirty="0">
                <a:latin typeface="+mj-lt"/>
              </a:rPr>
              <a:t>Takto prezentovaný jev je pak často prezentován jako existenční nebo mimořádně aktuální hrozba. Aktéři, kteří prohlašují referenční objekty za existenčně ohrožené a jsou tak hybateli procesu </a:t>
            </a:r>
            <a:r>
              <a:rPr lang="cs-CZ" sz="2500" dirty="0" err="1">
                <a:latin typeface="+mj-lt"/>
              </a:rPr>
              <a:t>sekuritizace</a:t>
            </a:r>
            <a:r>
              <a:rPr lang="cs-CZ" sz="2500" dirty="0">
                <a:latin typeface="+mj-lt"/>
              </a:rPr>
              <a:t>, jsou označováni jako aktéři </a:t>
            </a:r>
            <a:r>
              <a:rPr lang="cs-CZ" sz="2500" dirty="0" err="1">
                <a:latin typeface="+mj-lt"/>
              </a:rPr>
              <a:t>sekuritizace</a:t>
            </a:r>
            <a:r>
              <a:rPr lang="cs-CZ" sz="2500" dirty="0">
                <a:latin typeface="+mj-lt"/>
              </a:rPr>
              <a:t> (</a:t>
            </a:r>
            <a:r>
              <a:rPr lang="cs-CZ" sz="2500" dirty="0" err="1">
                <a:latin typeface="+mj-lt"/>
              </a:rPr>
              <a:t>Waisová</a:t>
            </a:r>
            <a:r>
              <a:rPr lang="cs-CZ" sz="2500" dirty="0">
                <a:latin typeface="+mj-lt"/>
              </a:rPr>
              <a:t>) nebo činitelé bezpečnostní politiky (Eichler)</a:t>
            </a:r>
          </a:p>
          <a:p>
            <a:pPr marL="252000" indent="-252000">
              <a:lnSpc>
                <a:spcPct val="80000"/>
              </a:lnSpc>
              <a:spcBef>
                <a:spcPts val="600"/>
              </a:spcBef>
              <a:spcAft>
                <a:spcPts val="600"/>
              </a:spcAft>
              <a:defRPr/>
            </a:pPr>
            <a:r>
              <a:rPr lang="cs-CZ" sz="2500" dirty="0">
                <a:latin typeface="+mj-lt"/>
              </a:rPr>
              <a:t>Významnými aktéry </a:t>
            </a:r>
            <a:r>
              <a:rPr lang="cs-CZ" sz="2500" dirty="0" err="1">
                <a:latin typeface="+mj-lt"/>
              </a:rPr>
              <a:t>sekuritizace</a:t>
            </a:r>
            <a:r>
              <a:rPr lang="cs-CZ" sz="2500" dirty="0">
                <a:latin typeface="+mj-lt"/>
              </a:rPr>
              <a:t> jsou, kromě politických elit nebo expertní komunity, rovněž média</a:t>
            </a:r>
          </a:p>
          <a:p>
            <a:pPr marL="252000" indent="-252000">
              <a:lnSpc>
                <a:spcPct val="80000"/>
              </a:lnSpc>
              <a:spcBef>
                <a:spcPts val="600"/>
              </a:spcBef>
              <a:spcAft>
                <a:spcPts val="600"/>
              </a:spcAft>
            </a:pPr>
            <a:endParaRPr lang="cs-CZ" sz="2500" dirty="0">
              <a:latin typeface="+mj-lt"/>
            </a:endParaRPr>
          </a:p>
        </p:txBody>
      </p:sp>
    </p:spTree>
    <p:extLst>
      <p:ext uri="{BB962C8B-B14F-4D97-AF65-F5344CB8AC3E}">
        <p14:creationId xmlns:p14="http://schemas.microsoft.com/office/powerpoint/2010/main" val="81587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altLang="cs-CZ" sz="4000" dirty="0">
                <a:effectLst>
                  <a:outerShdw blurRad="38100" dist="38100" dir="2700000" algn="tl">
                    <a:srgbClr val="C0C0C0"/>
                  </a:outerShdw>
                </a:effectLst>
              </a:rPr>
              <a:t>Bezpečnostní politika</a:t>
            </a:r>
          </a:p>
        </p:txBody>
      </p:sp>
      <p:sp>
        <p:nvSpPr>
          <p:cNvPr id="6147" name="Zástupný symbol pro obsah 2"/>
          <p:cNvSpPr>
            <a:spLocks noGrp="1"/>
          </p:cNvSpPr>
          <p:nvPr>
            <p:ph idx="1"/>
          </p:nvPr>
        </p:nvSpPr>
        <p:spPr>
          <a:xfrm>
            <a:off x="395288" y="1511300"/>
            <a:ext cx="9109075" cy="5076825"/>
          </a:xfrm>
        </p:spPr>
        <p:txBody>
          <a:bodyPr/>
          <a:lstStyle/>
          <a:p>
            <a:pPr marL="252000" indent="-252000" eaLnBrk="1" hangingPunct="1">
              <a:lnSpc>
                <a:spcPct val="80000"/>
              </a:lnSpc>
              <a:spcBef>
                <a:spcPts val="600"/>
              </a:spcBef>
              <a:spcAft>
                <a:spcPts val="600"/>
              </a:spcAft>
              <a:defRPr/>
            </a:pPr>
            <a:r>
              <a:rPr lang="cs-CZ" sz="2500" dirty="0">
                <a:latin typeface="+mj-lt"/>
              </a:rPr>
              <a:t>Bezpečnostní politika je </a:t>
            </a:r>
            <a:r>
              <a:rPr lang="cs-CZ" sz="2500" u="sng" dirty="0">
                <a:latin typeface="+mj-lt"/>
              </a:rPr>
              <a:t>nejobecnější a vrcholný program referenčního objektu</a:t>
            </a:r>
            <a:r>
              <a:rPr lang="cs-CZ" sz="2500" dirty="0">
                <a:latin typeface="+mj-lt"/>
              </a:rPr>
              <a:t> (státu, aliance, firmy, komunity, rodiny) </a:t>
            </a:r>
            <a:br>
              <a:rPr lang="cs-CZ" sz="2500" dirty="0">
                <a:latin typeface="+mj-lt"/>
              </a:rPr>
            </a:br>
            <a:r>
              <a:rPr lang="cs-CZ" sz="2500" dirty="0">
                <a:latin typeface="+mj-lt"/>
              </a:rPr>
              <a:t>v oblasti obhajoby a obrany (národních/bezpečnostních) zájmů</a:t>
            </a:r>
          </a:p>
          <a:p>
            <a:pPr marL="252000" indent="-252000" eaLnBrk="1" hangingPunct="1">
              <a:lnSpc>
                <a:spcPct val="80000"/>
              </a:lnSpc>
              <a:spcBef>
                <a:spcPts val="600"/>
              </a:spcBef>
              <a:spcAft>
                <a:spcPts val="600"/>
              </a:spcAft>
              <a:defRPr/>
            </a:pPr>
            <a:r>
              <a:rPr lang="cs-CZ" sz="2500" dirty="0">
                <a:latin typeface="+mj-lt"/>
              </a:rPr>
              <a:t>Je obvykle (v případě státu) stanovena </a:t>
            </a:r>
            <a:r>
              <a:rPr lang="cs-CZ" sz="2500" u="sng" dirty="0">
                <a:latin typeface="+mj-lt"/>
              </a:rPr>
              <a:t>na základě definice národních zájmů</a:t>
            </a:r>
            <a:r>
              <a:rPr lang="cs-CZ" sz="2500" dirty="0">
                <a:latin typeface="+mj-lt"/>
              </a:rPr>
              <a:t>, analýzy bezpečnostního prostředí, klasifikace hrozeb a rizik a mezinárodních závazků, přičemž věnuje pozornost jak bezpečnosti vnější, tak vnitřní</a:t>
            </a:r>
          </a:p>
          <a:p>
            <a:pPr marL="252000" indent="-252000" eaLnBrk="1" hangingPunct="1">
              <a:lnSpc>
                <a:spcPct val="80000"/>
              </a:lnSpc>
              <a:spcBef>
                <a:spcPts val="600"/>
              </a:spcBef>
              <a:spcAft>
                <a:spcPts val="600"/>
              </a:spcAft>
              <a:defRPr/>
            </a:pPr>
            <a:r>
              <a:rPr lang="cs-CZ" sz="2500" dirty="0">
                <a:latin typeface="+mj-lt"/>
              </a:rPr>
              <a:t>Deklaruje, jakým způsobem a při použití jakých prostředků hodlá aktér definující a provádějící bezpečnostní politiku hájit své zájmy</a:t>
            </a:r>
          </a:p>
          <a:p>
            <a:pPr marL="252000" indent="-252000" eaLnBrk="1" hangingPunct="1">
              <a:lnSpc>
                <a:spcPct val="80000"/>
              </a:lnSpc>
              <a:spcBef>
                <a:spcPts val="600"/>
              </a:spcBef>
              <a:spcAft>
                <a:spcPts val="600"/>
              </a:spcAft>
              <a:defRPr/>
            </a:pPr>
            <a:r>
              <a:rPr lang="cs-CZ" sz="2500" dirty="0">
                <a:latin typeface="+mj-lt"/>
              </a:rPr>
              <a:t>Bezpečnostní politika </a:t>
            </a:r>
            <a:r>
              <a:rPr lang="cs-CZ" sz="2500" u="sng" dirty="0">
                <a:latin typeface="+mj-lt"/>
              </a:rPr>
              <a:t>České republiky </a:t>
            </a:r>
            <a:r>
              <a:rPr lang="cs-CZ" sz="2500" dirty="0">
                <a:latin typeface="+mj-lt"/>
              </a:rPr>
              <a:t>vychází z definice </a:t>
            </a:r>
            <a:r>
              <a:rPr lang="cs-CZ" sz="2500" u="sng" dirty="0">
                <a:latin typeface="+mj-lt"/>
              </a:rPr>
              <a:t>národních zájmů</a:t>
            </a:r>
            <a:r>
              <a:rPr lang="cs-CZ" sz="2500" dirty="0">
                <a:latin typeface="+mj-lt"/>
              </a:rPr>
              <a:t>, z </a:t>
            </a:r>
            <a:r>
              <a:rPr lang="cs-CZ" sz="2500" u="sng" dirty="0">
                <a:latin typeface="+mj-lt"/>
              </a:rPr>
              <a:t>analýzy bezpečnostního prostředí </a:t>
            </a:r>
            <a:r>
              <a:rPr lang="cs-CZ" sz="2500" dirty="0">
                <a:latin typeface="+mj-lt"/>
              </a:rPr>
              <a:t>a svých </a:t>
            </a:r>
            <a:r>
              <a:rPr lang="cs-CZ" sz="2500" u="sng" dirty="0">
                <a:latin typeface="+mj-lt"/>
              </a:rPr>
              <a:t>morálních a právních závazků</a:t>
            </a:r>
            <a:r>
              <a:rPr lang="cs-CZ" sz="2500" dirty="0">
                <a:latin typeface="+mj-lt"/>
              </a:rPr>
              <a:t> a jejím cílem je příprava státu a občanů čelit bezpečnostním hrozbám a rizikům. Bezpečnostní politika zahrnuje jednak oblast vnitřní bezpečnosti (vnitro, justice aj.) a jednak oblast vnější bezpečnosti (zahraniční věci, obrana)</a:t>
            </a:r>
          </a:p>
          <a:p>
            <a:pPr marL="252000" lvl="1" indent="-252000" eaLnBrk="1" hangingPunct="1">
              <a:lnSpc>
                <a:spcPct val="80000"/>
              </a:lnSpc>
              <a:spcBef>
                <a:spcPts val="600"/>
              </a:spcBef>
              <a:spcAft>
                <a:spcPts val="600"/>
              </a:spcAft>
              <a:buClr>
                <a:srgbClr val="0BD0D9"/>
              </a:buClr>
              <a:buSzPct val="95000"/>
              <a:defRPr/>
            </a:pPr>
            <a:endParaRPr lang="cs-CZ"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Hrozba</a:t>
            </a:r>
          </a:p>
        </p:txBody>
      </p:sp>
      <p:sp>
        <p:nvSpPr>
          <p:cNvPr id="6147" name="Zástupný symbol pro obsah 2"/>
          <p:cNvSpPr>
            <a:spLocks noGrp="1"/>
          </p:cNvSpPr>
          <p:nvPr>
            <p:ph idx="1"/>
          </p:nvPr>
        </p:nvSpPr>
        <p:spPr>
          <a:xfrm>
            <a:off x="395288" y="1511300"/>
            <a:ext cx="9109075" cy="5076825"/>
          </a:xfrm>
        </p:spPr>
        <p:txBody>
          <a:bodyPr/>
          <a:lstStyle/>
          <a:p>
            <a:pPr marL="252000" indent="-252000" eaLnBrk="1" hangingPunct="1">
              <a:lnSpc>
                <a:spcPct val="80000"/>
              </a:lnSpc>
              <a:spcBef>
                <a:spcPts val="600"/>
              </a:spcBef>
              <a:spcAft>
                <a:spcPts val="600"/>
              </a:spcAft>
              <a:defRPr/>
            </a:pPr>
            <a:r>
              <a:rPr lang="cs-CZ" sz="2500" dirty="0">
                <a:latin typeface="+mj-lt"/>
              </a:rPr>
              <a:t>Hrozba je primární, mimo nás nezávisle existující a neodvozený vnější činitel, který může nebo chce poškodit chráněnou hodnotu. Tento činitel je nadán významným destrukčním potenciálem</a:t>
            </a:r>
          </a:p>
          <a:p>
            <a:pPr marL="252000" indent="-252000" eaLnBrk="1" hangingPunct="1">
              <a:lnSpc>
                <a:spcPct val="80000"/>
              </a:lnSpc>
              <a:spcBef>
                <a:spcPts val="600"/>
              </a:spcBef>
              <a:spcAft>
                <a:spcPts val="600"/>
              </a:spcAft>
              <a:defRPr/>
            </a:pPr>
            <a:r>
              <a:rPr lang="cs-CZ" sz="2500" dirty="0">
                <a:latin typeface="+mj-lt"/>
              </a:rPr>
              <a:t>Hrozby se dělí na intencionální a neintencionální</a:t>
            </a:r>
          </a:p>
          <a:p>
            <a:pPr marL="252000" indent="-252000" eaLnBrk="1" hangingPunct="1">
              <a:lnSpc>
                <a:spcPct val="80000"/>
              </a:lnSpc>
              <a:spcBef>
                <a:spcPts val="600"/>
              </a:spcBef>
              <a:spcAft>
                <a:spcPts val="600"/>
              </a:spcAft>
              <a:defRPr/>
            </a:pPr>
            <a:r>
              <a:rPr lang="cs-CZ" sz="2500" u="sng" dirty="0">
                <a:latin typeface="+mj-lt"/>
              </a:rPr>
              <a:t>Intencionální hrozby:</a:t>
            </a:r>
            <a:r>
              <a:rPr lang="cs-CZ" sz="2500" dirty="0">
                <a:latin typeface="+mj-lt"/>
              </a:rPr>
              <a:t> objekty nadané úmyslem a vůlí (jedinec, skupina, stát apod.)</a:t>
            </a:r>
          </a:p>
          <a:p>
            <a:pPr marL="252000" indent="-252000" eaLnBrk="1" hangingPunct="1">
              <a:lnSpc>
                <a:spcPct val="80000"/>
              </a:lnSpc>
              <a:spcBef>
                <a:spcPts val="600"/>
              </a:spcBef>
              <a:spcAft>
                <a:spcPts val="600"/>
              </a:spcAft>
              <a:defRPr/>
            </a:pPr>
            <a:r>
              <a:rPr lang="cs-CZ" sz="2500" u="sng" dirty="0">
                <a:latin typeface="+mj-lt"/>
              </a:rPr>
              <a:t>Neintencionální hrozby:</a:t>
            </a:r>
            <a:r>
              <a:rPr lang="cs-CZ" sz="2500" dirty="0">
                <a:latin typeface="+mj-lt"/>
              </a:rPr>
              <a:t> přírodní jevy, negativní externality, živelní katastrofy apod. (sopka, povodně, jaderná elektrárna)</a:t>
            </a:r>
          </a:p>
          <a:p>
            <a:pPr marL="252000" indent="-252000" eaLnBrk="1" hangingPunct="1">
              <a:lnSpc>
                <a:spcPct val="80000"/>
              </a:lnSpc>
              <a:spcBef>
                <a:spcPts val="600"/>
              </a:spcBef>
              <a:spcAft>
                <a:spcPts val="600"/>
              </a:spcAft>
              <a:defRPr/>
            </a:pPr>
            <a:endParaRPr lang="cs-CZ" sz="2500" dirty="0">
              <a:latin typeface="+mj-lt"/>
            </a:endParaRPr>
          </a:p>
          <a:p>
            <a:pPr marL="252000" indent="-252000" eaLnBrk="1" hangingPunct="1">
              <a:lnSpc>
                <a:spcPct val="80000"/>
              </a:lnSpc>
              <a:spcBef>
                <a:spcPts val="600"/>
              </a:spcBef>
              <a:spcAft>
                <a:spcPts val="600"/>
              </a:spcAft>
              <a:defRPr/>
            </a:pPr>
            <a:endParaRPr lang="cs-CZ" sz="25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Riziko</a:t>
            </a:r>
          </a:p>
        </p:txBody>
      </p:sp>
      <p:sp>
        <p:nvSpPr>
          <p:cNvPr id="20483" name="Zástupný symbol pro obsah 2"/>
          <p:cNvSpPr>
            <a:spLocks noGrp="1"/>
          </p:cNvSpPr>
          <p:nvPr>
            <p:ph idx="1"/>
          </p:nvPr>
        </p:nvSpPr>
        <p:spPr>
          <a:xfrm>
            <a:off x="395288" y="1511300"/>
            <a:ext cx="9109075" cy="5076825"/>
          </a:xfrm>
        </p:spPr>
        <p:txBody>
          <a:bodyPr/>
          <a:lstStyle/>
          <a:p>
            <a:pPr marL="250825" indent="-250825" eaLnBrk="1" hangingPunct="1">
              <a:lnSpc>
                <a:spcPct val="80000"/>
              </a:lnSpc>
              <a:spcBef>
                <a:spcPts val="600"/>
              </a:spcBef>
              <a:spcAft>
                <a:spcPts val="600"/>
              </a:spcAft>
            </a:pPr>
            <a:r>
              <a:rPr lang="cs-CZ" altLang="cs-CZ" sz="2500" dirty="0">
                <a:latin typeface="Calibri" panose="020F0502020204030204" pitchFamily="34" charset="0"/>
              </a:rPr>
              <a:t>Riziko je pravděpodobnost realizace destrukčního potenciálu hrozby. Je to možnost, že s určitou pravděpodobností vznikne událost, jež se liší od toho, co si přejeme. Riziko je kvantifikátor hrozby (lze jej spočítat) (Petr Zeman)</a:t>
            </a:r>
          </a:p>
          <a:p>
            <a:pPr marL="250825" indent="-250825" eaLnBrk="1" hangingPunct="1">
              <a:lnSpc>
                <a:spcPct val="80000"/>
              </a:lnSpc>
              <a:spcBef>
                <a:spcPts val="600"/>
              </a:spcBef>
              <a:spcAft>
                <a:spcPts val="600"/>
              </a:spcAft>
            </a:pPr>
            <a:r>
              <a:rPr lang="cs-CZ" altLang="cs-CZ" sz="2500" dirty="0">
                <a:latin typeface="Calibri" panose="020F0502020204030204" pitchFamily="34" charset="0"/>
              </a:rPr>
              <a:t>Hodnota rizika je závislá na velikosti destrukčního potenciálu hrozby, ocenění chráněné hodnoty a efektivnosti protiopatření</a:t>
            </a:r>
          </a:p>
          <a:p>
            <a:pPr marL="250825" indent="-250825" eaLnBrk="1" hangingPunct="1">
              <a:lnSpc>
                <a:spcPct val="80000"/>
              </a:lnSpc>
              <a:spcBef>
                <a:spcPts val="600"/>
              </a:spcBef>
              <a:spcAft>
                <a:spcPts val="600"/>
              </a:spcAft>
            </a:pPr>
            <a:r>
              <a:rPr lang="cs-CZ" altLang="cs-CZ" sz="2500" dirty="0">
                <a:latin typeface="Calibri" panose="020F0502020204030204" pitchFamily="34" charset="0"/>
              </a:rPr>
              <a:t>Existují proto hrozby s významným destrukčním potenciálem, </a:t>
            </a:r>
            <a:br>
              <a:rPr lang="cs-CZ" altLang="cs-CZ" sz="2500" dirty="0">
                <a:latin typeface="Calibri" panose="020F0502020204030204" pitchFamily="34" charset="0"/>
              </a:rPr>
            </a:br>
            <a:r>
              <a:rPr lang="cs-CZ" altLang="cs-CZ" sz="2500" dirty="0">
                <a:latin typeface="Calibri" panose="020F0502020204030204" pitchFamily="34" charset="0"/>
              </a:rPr>
              <a:t>ale s nízkým rizikem jeho realizace (např. JETE, AČR, pád meteoritu apod.) a naopak hrozby s relativně nízkým destrukčním potenciálem, ale vysokým rizikem (dopravní prostředek, teroristická skupina, organizovaný zločin apod.)</a:t>
            </a:r>
          </a:p>
          <a:p>
            <a:pPr marL="250825" indent="-250825" eaLnBrk="1" hangingPunct="1">
              <a:lnSpc>
                <a:spcPct val="80000"/>
              </a:lnSpc>
              <a:spcBef>
                <a:spcPts val="600"/>
              </a:spcBef>
              <a:spcAft>
                <a:spcPts val="600"/>
              </a:spcAft>
            </a:pPr>
            <a:r>
              <a:rPr lang="cs-CZ" altLang="cs-CZ" sz="2500" dirty="0">
                <a:latin typeface="Calibri" panose="020F0502020204030204" pitchFamily="34" charset="0"/>
              </a:rPr>
              <a:t>Riziko je v proměnlivé v čase a jeho hodnota je extrémně závislá </a:t>
            </a:r>
            <a:br>
              <a:rPr lang="cs-CZ" altLang="cs-CZ" sz="2500" dirty="0">
                <a:latin typeface="Calibri" panose="020F0502020204030204" pitchFamily="34" charset="0"/>
              </a:rPr>
            </a:br>
            <a:r>
              <a:rPr lang="cs-CZ" altLang="cs-CZ" sz="2500" dirty="0">
                <a:latin typeface="Calibri" panose="020F0502020204030204" pitchFamily="34" charset="0"/>
              </a:rPr>
              <a:t>na analýze rizik a dostupnosti informačních zdrojů. (Příklad: terorismus před 11. zářím a po něm.)</a:t>
            </a:r>
          </a:p>
          <a:p>
            <a:pPr marL="250825" indent="-250825" eaLnBrk="1" hangingPunct="1">
              <a:lnSpc>
                <a:spcPct val="80000"/>
              </a:lnSpc>
              <a:spcBef>
                <a:spcPts val="600"/>
              </a:spcBef>
              <a:spcAft>
                <a:spcPts val="600"/>
              </a:spcAft>
            </a:pPr>
            <a:endParaRPr lang="cs-CZ" altLang="cs-CZ" sz="25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animEffect transition="in" filter="fade">
                                      <p:cBhvr>
                                        <p:cTn id="11" dur="2000"/>
                                        <p:tgtEl>
                                          <p:spTgt spid="20483">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fade">
                                      <p:cBhvr>
                                        <p:cTn id="15" dur="2000"/>
                                        <p:tgtEl>
                                          <p:spTgt spid="20483">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Effect transition="in" filter="fade">
                                      <p:cBhvr>
                                        <p:cTn id="19" dur="20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Hybridní hrozba (působení)</a:t>
            </a:r>
          </a:p>
        </p:txBody>
      </p:sp>
      <p:sp>
        <p:nvSpPr>
          <p:cNvPr id="20483" name="Zástupný symbol pro obsah 2"/>
          <p:cNvSpPr>
            <a:spLocks noGrp="1"/>
          </p:cNvSpPr>
          <p:nvPr>
            <p:ph idx="1"/>
          </p:nvPr>
        </p:nvSpPr>
        <p:spPr>
          <a:xfrm>
            <a:off x="395288" y="1511300"/>
            <a:ext cx="9109075" cy="5076825"/>
          </a:xfrm>
        </p:spPr>
        <p:txBody>
          <a:bodyPr/>
          <a:lstStyle/>
          <a:p>
            <a:pPr marL="250825" indent="-250825" eaLnBrk="1" hangingPunct="1">
              <a:lnSpc>
                <a:spcPct val="80000"/>
              </a:lnSpc>
              <a:spcBef>
                <a:spcPts val="600"/>
              </a:spcBef>
              <a:spcAft>
                <a:spcPts val="600"/>
              </a:spcAft>
            </a:pPr>
            <a:r>
              <a:rPr lang="cs-CZ" altLang="cs-CZ" sz="2500" i="1" dirty="0">
                <a:latin typeface="Calibri" panose="020F0502020204030204" pitchFamily="34" charset="0"/>
              </a:rPr>
              <a:t>„Hybridní hrozby jsou </a:t>
            </a:r>
            <a:r>
              <a:rPr lang="cs-CZ" altLang="cs-CZ" sz="2500" i="1" u="sng" dirty="0">
                <a:latin typeface="Calibri" panose="020F0502020204030204" pitchFamily="34" charset="0"/>
              </a:rPr>
              <a:t>metody a aktivity</a:t>
            </a:r>
            <a:r>
              <a:rPr lang="cs-CZ" altLang="cs-CZ" sz="2500" i="1" dirty="0">
                <a:latin typeface="Calibri" panose="020F0502020204030204" pitchFamily="34" charset="0"/>
              </a:rPr>
              <a:t>, které cílí na slabiny protivníka. Slabiny mohou být vytvářeny nebo zneužívány mnoha způsoby, včetně ovlivňování historické paměti, legislativy, zneužíváním zastaralé praxe, geostrategickými faktory, silnou polarizací společnosti, technologickým znevýhodněním nebo ideologickými rozpory. Pokud zájmů a cílů uživatele hybridních metod není dosaženo, situace může eskalovat do podoby hybridní války, kde role ozbrojených sil a násilí významně stoupá.“</a:t>
            </a:r>
            <a:r>
              <a:rPr lang="en-US" sz="2500" i="1" dirty="0">
                <a:latin typeface="Calibri" panose="020F0502020204030204" pitchFamily="34" charset="0"/>
              </a:rPr>
              <a:t> </a:t>
            </a:r>
            <a:br>
              <a:rPr lang="cs-CZ" sz="2500" i="1" dirty="0">
                <a:latin typeface="Calibri" panose="020F0502020204030204" pitchFamily="34" charset="0"/>
              </a:rPr>
            </a:br>
            <a:r>
              <a:rPr lang="cs-CZ" sz="2500" dirty="0">
                <a:latin typeface="Calibri" panose="020F0502020204030204" pitchFamily="34" charset="0"/>
              </a:rPr>
              <a:t>(</a:t>
            </a:r>
            <a:r>
              <a:rPr lang="en-US" sz="2500" dirty="0">
                <a:latin typeface="Calibri" panose="020F0502020204030204" pitchFamily="34" charset="0"/>
              </a:rPr>
              <a:t>The European Centre of Excellence for Countering Hybrid Threats</a:t>
            </a:r>
            <a:r>
              <a:rPr lang="cs-CZ" sz="2500" dirty="0">
                <a:latin typeface="Calibri" panose="020F0502020204030204" pitchFamily="34" charset="0"/>
              </a:rPr>
              <a:t>)</a:t>
            </a:r>
          </a:p>
          <a:p>
            <a:pPr marL="250825" indent="-250825" eaLnBrk="1" hangingPunct="1">
              <a:lnSpc>
                <a:spcPct val="80000"/>
              </a:lnSpc>
              <a:spcBef>
                <a:spcPts val="600"/>
              </a:spcBef>
              <a:spcAft>
                <a:spcPts val="600"/>
              </a:spcAft>
            </a:pPr>
            <a:r>
              <a:rPr lang="cs-CZ" sz="2500" i="1" dirty="0">
                <a:latin typeface="Calibri" panose="020F0502020204030204" pitchFamily="34" charset="0"/>
              </a:rPr>
              <a:t>„Typ hrozby, který kombinuje konvenční, </a:t>
            </a:r>
            <a:r>
              <a:rPr lang="cs-CZ" sz="2500" i="1">
                <a:latin typeface="Calibri" panose="020F0502020204030204" pitchFamily="34" charset="0"/>
              </a:rPr>
              <a:t>nepravidelné </a:t>
            </a:r>
            <a:br>
              <a:rPr lang="cs-CZ" sz="2500" i="1">
                <a:latin typeface="Calibri" panose="020F0502020204030204" pitchFamily="34" charset="0"/>
              </a:rPr>
            </a:br>
            <a:r>
              <a:rPr lang="cs-CZ" sz="2500" i="1">
                <a:latin typeface="Calibri" panose="020F0502020204030204" pitchFamily="34" charset="0"/>
              </a:rPr>
              <a:t>a </a:t>
            </a:r>
            <a:r>
              <a:rPr lang="cs-CZ" sz="2500" i="1" dirty="0">
                <a:latin typeface="Calibri" panose="020F0502020204030204" pitchFamily="34" charset="0"/>
              </a:rPr>
              <a:t>asymetrické aktivity v čase a prostoru“</a:t>
            </a:r>
            <a:r>
              <a:rPr lang="cs-CZ" sz="2500" dirty="0">
                <a:latin typeface="Calibri" panose="020F0502020204030204" pitchFamily="34" charset="0"/>
              </a:rPr>
              <a:t> (</a:t>
            </a:r>
            <a:r>
              <a:rPr lang="en-US" sz="2500" dirty="0">
                <a:latin typeface="Calibri" panose="020F0502020204030204" pitchFamily="34" charset="0"/>
              </a:rPr>
              <a:t>A type of threat that combines conventional, irregular and asymmetric activities in time and space</a:t>
            </a:r>
            <a:r>
              <a:rPr lang="cs-CZ" sz="2500" dirty="0">
                <a:latin typeface="Calibri" panose="020F0502020204030204" pitchFamily="34" charset="0"/>
              </a:rPr>
              <a:t> - </a:t>
            </a:r>
            <a:r>
              <a:rPr lang="en-US" sz="2500" dirty="0">
                <a:latin typeface="Calibri" panose="020F0502020204030204" pitchFamily="34" charset="0"/>
              </a:rPr>
              <a:t>NATO G</a:t>
            </a:r>
            <a:r>
              <a:rPr lang="cs-CZ" sz="2500" dirty="0" err="1">
                <a:latin typeface="Calibri" panose="020F0502020204030204" pitchFamily="34" charset="0"/>
              </a:rPr>
              <a:t>lossary</a:t>
            </a:r>
            <a:r>
              <a:rPr lang="cs-CZ" sz="2500" dirty="0">
                <a:latin typeface="Calibri" panose="020F0502020204030204" pitchFamily="34" charset="0"/>
              </a:rPr>
              <a:t> of </a:t>
            </a:r>
            <a:r>
              <a:rPr lang="cs-CZ" sz="2500" dirty="0" err="1">
                <a:latin typeface="Calibri" panose="020F0502020204030204" pitchFamily="34" charset="0"/>
              </a:rPr>
              <a:t>Terms</a:t>
            </a:r>
            <a:r>
              <a:rPr lang="cs-CZ" sz="2500" dirty="0">
                <a:latin typeface="Calibri" panose="020F0502020204030204" pitchFamily="34" charset="0"/>
              </a:rPr>
              <a:t> and </a:t>
            </a:r>
            <a:r>
              <a:rPr lang="cs-CZ" sz="2500" dirty="0" err="1">
                <a:latin typeface="Calibri" panose="020F0502020204030204" pitchFamily="34" charset="0"/>
              </a:rPr>
              <a:t>Definitios</a:t>
            </a:r>
            <a:r>
              <a:rPr lang="cs-CZ" sz="2500" dirty="0">
                <a:latin typeface="Calibri" panose="020F0502020204030204" pitchFamily="34" charset="0"/>
              </a:rPr>
              <a:t> AAP-06 </a:t>
            </a:r>
            <a:r>
              <a:rPr lang="cs-CZ" sz="2500" dirty="0" err="1">
                <a:latin typeface="Calibri" panose="020F0502020204030204" pitchFamily="34" charset="0"/>
              </a:rPr>
              <a:t>ed</a:t>
            </a:r>
            <a:r>
              <a:rPr lang="cs-CZ" sz="2500" dirty="0">
                <a:latin typeface="Calibri" panose="020F0502020204030204" pitchFamily="34" charset="0"/>
              </a:rPr>
              <a:t>. 2019)</a:t>
            </a:r>
            <a:endParaRPr lang="en-US" sz="2500" dirty="0">
              <a:latin typeface="Calibri" panose="020F0502020204030204" pitchFamily="34" charset="0"/>
            </a:endParaRPr>
          </a:p>
          <a:p>
            <a:pPr marL="250825" indent="-250825" eaLnBrk="1" hangingPunct="1">
              <a:lnSpc>
                <a:spcPct val="80000"/>
              </a:lnSpc>
              <a:spcBef>
                <a:spcPts val="600"/>
              </a:spcBef>
              <a:spcAft>
                <a:spcPts val="600"/>
              </a:spcAft>
            </a:pPr>
            <a:endParaRPr lang="cs-CZ" altLang="cs-CZ" sz="2500" dirty="0">
              <a:latin typeface="Calibri" panose="020F0502020204030204" pitchFamily="34" charset="0"/>
            </a:endParaRPr>
          </a:p>
        </p:txBody>
      </p:sp>
    </p:spTree>
    <p:extLst>
      <p:ext uri="{BB962C8B-B14F-4D97-AF65-F5344CB8AC3E}">
        <p14:creationId xmlns:p14="http://schemas.microsoft.com/office/powerpoint/2010/main" val="168796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animEffect transition="in" filter="fade">
                                      <p:cBhvr>
                                        <p:cTn id="11" dur="20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Národní (bezpečnostní) zájem</a:t>
            </a:r>
          </a:p>
        </p:txBody>
      </p:sp>
      <p:sp>
        <p:nvSpPr>
          <p:cNvPr id="6147" name="Zástupný symbol pro obsah 2"/>
          <p:cNvSpPr>
            <a:spLocks noGrp="1"/>
          </p:cNvSpPr>
          <p:nvPr>
            <p:ph idx="1"/>
          </p:nvPr>
        </p:nvSpPr>
        <p:spPr>
          <a:xfrm>
            <a:off x="395288" y="1511300"/>
            <a:ext cx="9109075" cy="5076825"/>
          </a:xfrm>
        </p:spPr>
        <p:txBody>
          <a:bodyPr/>
          <a:lstStyle/>
          <a:p>
            <a:pPr marL="252000" indent="-252000" eaLnBrk="1" hangingPunct="1">
              <a:lnSpc>
                <a:spcPct val="80000"/>
              </a:lnSpc>
              <a:spcBef>
                <a:spcPts val="600"/>
              </a:spcBef>
              <a:spcAft>
                <a:spcPts val="600"/>
              </a:spcAft>
              <a:defRPr/>
            </a:pPr>
            <a:r>
              <a:rPr lang="cs-CZ" sz="2500" dirty="0">
                <a:latin typeface="+mj-lt"/>
              </a:rPr>
              <a:t>Životní (národní) zájmy</a:t>
            </a:r>
          </a:p>
          <a:p>
            <a:pPr marL="636125" lvl="1" indent="-252000" eaLnBrk="1" hangingPunct="1">
              <a:lnSpc>
                <a:spcPct val="80000"/>
              </a:lnSpc>
              <a:spcBef>
                <a:spcPts val="600"/>
              </a:spcBef>
              <a:spcAft>
                <a:spcPts val="600"/>
              </a:spcAft>
              <a:defRPr/>
            </a:pPr>
            <a:r>
              <a:rPr lang="cs-CZ" sz="2300" u="sng" dirty="0">
                <a:latin typeface="+mj-lt"/>
              </a:rPr>
              <a:t>Představují</a:t>
            </a:r>
            <a:r>
              <a:rPr lang="cs-CZ" sz="2300" dirty="0">
                <a:latin typeface="+mj-lt"/>
              </a:rPr>
              <a:t> </a:t>
            </a:r>
            <a:r>
              <a:rPr lang="cs-CZ" sz="2300" dirty="0" err="1">
                <a:latin typeface="+mj-lt"/>
              </a:rPr>
              <a:t>raison</a:t>
            </a:r>
            <a:r>
              <a:rPr lang="cs-CZ" sz="2300" dirty="0">
                <a:latin typeface="+mj-lt"/>
              </a:rPr>
              <a:t> </a:t>
            </a:r>
            <a:r>
              <a:rPr lang="cs-CZ" sz="2300" dirty="0" err="1">
                <a:latin typeface="+mj-lt"/>
              </a:rPr>
              <a:t>d´etat</a:t>
            </a:r>
            <a:r>
              <a:rPr lang="cs-CZ" sz="2300" dirty="0">
                <a:latin typeface="+mj-lt"/>
              </a:rPr>
              <a:t>, „</a:t>
            </a:r>
            <a:r>
              <a:rPr lang="cs-CZ" sz="2300" u="sng" dirty="0">
                <a:latin typeface="+mj-lt"/>
              </a:rPr>
              <a:t>důvod státu“</a:t>
            </a:r>
            <a:r>
              <a:rPr lang="cs-CZ" sz="2300" dirty="0">
                <a:latin typeface="+mj-lt"/>
              </a:rPr>
              <a:t>. Obsahují pro existenci státu zásadní program. Bez obhajoby těchto zájmů by stát postrádal smysl </a:t>
            </a:r>
            <a:br>
              <a:rPr lang="cs-CZ" sz="2300" dirty="0">
                <a:latin typeface="+mj-lt"/>
              </a:rPr>
            </a:br>
            <a:r>
              <a:rPr lang="cs-CZ" sz="2300" dirty="0">
                <a:latin typeface="+mj-lt"/>
              </a:rPr>
              <a:t>a zanikl by. Nejčastějšími životními zájmy bývá zachování suverenity, územní celistvosti, politického systému (režimu), ochrana národa nebo etnické skupiny. Jsou trvalé, v čase jen minimálně proměnlivé. Na jejich obhajobu je stát ochoten použít všech prostředků, včetně vojenské síly.</a:t>
            </a:r>
          </a:p>
          <a:p>
            <a:pPr marL="636125" lvl="1" indent="-252000" eaLnBrk="1" hangingPunct="1">
              <a:lnSpc>
                <a:spcPct val="80000"/>
              </a:lnSpc>
              <a:spcBef>
                <a:spcPts val="600"/>
              </a:spcBef>
              <a:spcAft>
                <a:spcPts val="600"/>
              </a:spcAft>
              <a:defRPr/>
            </a:pPr>
            <a:r>
              <a:rPr lang="cs-CZ" sz="2300" i="1" dirty="0">
                <a:latin typeface="+mj-lt"/>
              </a:rPr>
              <a:t>„Životním zájmem je zajištění svrchovanosti, územní celistvosti </a:t>
            </a:r>
            <a:br>
              <a:rPr lang="cs-CZ" sz="2300" i="1" dirty="0">
                <a:latin typeface="+mj-lt"/>
              </a:rPr>
            </a:br>
            <a:r>
              <a:rPr lang="cs-CZ" sz="2300" i="1" dirty="0">
                <a:latin typeface="+mj-lt"/>
              </a:rPr>
              <a:t>a politické nezávislosti České republiky, formální i faktické zachování všech náležitostí demokratického právního státu včetně záruky </a:t>
            </a:r>
            <a:br>
              <a:rPr lang="cs-CZ" sz="2300" i="1" dirty="0">
                <a:latin typeface="+mj-lt"/>
              </a:rPr>
            </a:br>
            <a:r>
              <a:rPr lang="cs-CZ" sz="2300" i="1" dirty="0">
                <a:latin typeface="+mj-lt"/>
              </a:rPr>
              <a:t>a ochrany základních lidských práv a svobod obyvatel. Ochrana životních zájmů státu a jeho občanů je základní povinností vlády </a:t>
            </a:r>
            <a:br>
              <a:rPr lang="cs-CZ" sz="2300" i="1" dirty="0">
                <a:latin typeface="+mj-lt"/>
              </a:rPr>
            </a:br>
            <a:r>
              <a:rPr lang="cs-CZ" sz="2300" i="1" dirty="0">
                <a:latin typeface="+mj-lt"/>
              </a:rPr>
              <a:t>i všech orgánů veřejné správy. Pro jejich zajištění a obranu je Česko připraveno využít všech legitimních nástrojů a použít všechny dostupné prostředky.“ </a:t>
            </a:r>
            <a:r>
              <a:rPr lang="cs-CZ" sz="2300" dirty="0">
                <a:latin typeface="+mj-lt"/>
              </a:rPr>
              <a:t>(BS ČR 2023)</a:t>
            </a:r>
          </a:p>
          <a:p>
            <a:pPr marL="636125" lvl="1" indent="-252000" eaLnBrk="1" hangingPunct="1">
              <a:lnSpc>
                <a:spcPct val="80000"/>
              </a:lnSpc>
              <a:spcBef>
                <a:spcPts val="600"/>
              </a:spcBef>
              <a:spcAft>
                <a:spcPts val="600"/>
              </a:spcAft>
              <a:defRPr/>
            </a:pPr>
            <a:endParaRPr lang="cs-CZ" sz="23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Národní (bezpečnostní) zájem</a:t>
            </a:r>
          </a:p>
        </p:txBody>
      </p:sp>
      <p:sp>
        <p:nvSpPr>
          <p:cNvPr id="6147" name="Zástupný symbol pro obsah 2"/>
          <p:cNvSpPr>
            <a:spLocks noGrp="1"/>
          </p:cNvSpPr>
          <p:nvPr>
            <p:ph idx="1"/>
          </p:nvPr>
        </p:nvSpPr>
        <p:spPr>
          <a:xfrm>
            <a:off x="395288" y="1511300"/>
            <a:ext cx="9109075" cy="5076825"/>
          </a:xfrm>
        </p:spPr>
        <p:txBody>
          <a:bodyPr/>
          <a:lstStyle/>
          <a:p>
            <a:pPr marL="636125" lvl="1" indent="-252000" eaLnBrk="1" hangingPunct="1">
              <a:lnSpc>
                <a:spcPct val="80000"/>
              </a:lnSpc>
              <a:spcBef>
                <a:spcPts val="600"/>
              </a:spcBef>
              <a:spcAft>
                <a:spcPts val="600"/>
              </a:spcAft>
              <a:defRPr/>
            </a:pPr>
            <a:r>
              <a:rPr lang="cs-CZ" sz="2300" i="1" dirty="0">
                <a:latin typeface="+mj-lt"/>
              </a:rPr>
              <a:t>„Zajištění svrchovanosti a územní celistvosti České republiky, ochrana jejích demokratických základů a ochrana životů, zdraví a majetkových hodnot je základní povinností státu.“ </a:t>
            </a:r>
            <a:r>
              <a:rPr lang="cs-CZ" sz="2300" dirty="0">
                <a:latin typeface="+mj-lt"/>
              </a:rPr>
              <a:t>(úst. zák. č. 110/1998 Sb.)</a:t>
            </a:r>
          </a:p>
          <a:p>
            <a:pPr marL="252000" indent="-252000" eaLnBrk="1" hangingPunct="1">
              <a:lnSpc>
                <a:spcPct val="80000"/>
              </a:lnSpc>
              <a:spcBef>
                <a:spcPts val="600"/>
              </a:spcBef>
              <a:spcAft>
                <a:spcPts val="600"/>
              </a:spcAft>
              <a:defRPr/>
            </a:pPr>
            <a:r>
              <a:rPr lang="cs-CZ" dirty="0">
                <a:latin typeface="+mj-lt"/>
              </a:rPr>
              <a:t>Strategické zájmy: </a:t>
            </a:r>
          </a:p>
          <a:p>
            <a:pPr marL="636125" lvl="1" indent="-252000" eaLnBrk="1" hangingPunct="1">
              <a:lnSpc>
                <a:spcPct val="80000"/>
              </a:lnSpc>
              <a:spcBef>
                <a:spcPts val="600"/>
              </a:spcBef>
              <a:spcAft>
                <a:spcPts val="600"/>
              </a:spcAft>
              <a:defRPr/>
            </a:pPr>
            <a:r>
              <a:rPr lang="cs-CZ" sz="2300" i="1" dirty="0">
                <a:latin typeface="+mj-lt"/>
              </a:rPr>
              <a:t>„Naplňování strategických zájmů napomáhá ochraně životních zájmů. Zároveň slouží k zajištění společenského rozvoje a prosperity České republiky.“ </a:t>
            </a:r>
            <a:r>
              <a:rPr lang="cs-CZ" sz="2300" dirty="0">
                <a:latin typeface="+mj-lt"/>
              </a:rPr>
              <a:t>(BS ČR 2023) </a:t>
            </a:r>
          </a:p>
          <a:p>
            <a:pPr marL="252000" lvl="1" indent="-252000" eaLnBrk="1" hangingPunct="1">
              <a:lnSpc>
                <a:spcPct val="80000"/>
              </a:lnSpc>
              <a:spcBef>
                <a:spcPts val="600"/>
              </a:spcBef>
              <a:spcAft>
                <a:spcPts val="600"/>
              </a:spcAft>
              <a:buClr>
                <a:srgbClr val="0BD0D9"/>
              </a:buClr>
              <a:buSzPct val="95000"/>
              <a:defRPr/>
            </a:pPr>
            <a:r>
              <a:rPr lang="cs-CZ" sz="2700" dirty="0">
                <a:latin typeface="+mj-lt"/>
              </a:rPr>
              <a:t>Další významné zájmy: </a:t>
            </a:r>
          </a:p>
          <a:p>
            <a:pPr marL="636125" lvl="1" indent="-252000" eaLnBrk="1" hangingPunct="1">
              <a:lnSpc>
                <a:spcPct val="80000"/>
              </a:lnSpc>
              <a:spcBef>
                <a:spcPts val="600"/>
              </a:spcBef>
              <a:spcAft>
                <a:spcPts val="600"/>
              </a:spcAft>
              <a:defRPr/>
            </a:pPr>
            <a:r>
              <a:rPr lang="cs-CZ" sz="2300" i="1" dirty="0">
                <a:latin typeface="+mj-lt"/>
              </a:rPr>
              <a:t>Jejich účelem je přispět k zajištění životních a strategických zájmů </a:t>
            </a:r>
            <a:br>
              <a:rPr lang="cs-CZ" sz="2300" i="1" dirty="0">
                <a:latin typeface="+mj-lt"/>
              </a:rPr>
            </a:br>
            <a:r>
              <a:rPr lang="cs-CZ" sz="2300" i="1" dirty="0">
                <a:latin typeface="+mj-lt"/>
              </a:rPr>
              <a:t>a zvyšovat odolnost společnosti vůči bezpečnostním hrozbám.</a:t>
            </a:r>
            <a:endParaRPr lang="cs-CZ" sz="2300" dirty="0">
              <a:latin typeface="+mj-lt"/>
            </a:endParaRPr>
          </a:p>
          <a:p>
            <a:pPr marL="636125" lvl="1" indent="-252000" eaLnBrk="1" hangingPunct="1">
              <a:lnSpc>
                <a:spcPct val="80000"/>
              </a:lnSpc>
              <a:spcBef>
                <a:spcPts val="600"/>
              </a:spcBef>
              <a:spcAft>
                <a:spcPts val="600"/>
              </a:spcAft>
              <a:defRPr/>
            </a:pPr>
            <a:endParaRPr lang="cs-CZ" sz="2300" dirty="0">
              <a:latin typeface="+mj-lt"/>
            </a:endParaRPr>
          </a:p>
        </p:txBody>
      </p:sp>
    </p:spTree>
    <p:extLst>
      <p:ext uri="{BB962C8B-B14F-4D97-AF65-F5344CB8AC3E}">
        <p14:creationId xmlns:p14="http://schemas.microsoft.com/office/powerpoint/2010/main" val="476331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fade">
                                      <p:cBhvr>
                                        <p:cTn id="23" dur="20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Relativizace terminologie</a:t>
            </a:r>
          </a:p>
        </p:txBody>
      </p:sp>
      <p:sp>
        <p:nvSpPr>
          <p:cNvPr id="6147" name="Zástupný symbol pro obsah 2"/>
          <p:cNvSpPr>
            <a:spLocks noGrp="1"/>
          </p:cNvSpPr>
          <p:nvPr>
            <p:ph idx="1"/>
          </p:nvPr>
        </p:nvSpPr>
        <p:spPr>
          <a:xfrm>
            <a:off x="395288" y="1511300"/>
            <a:ext cx="9109075" cy="5076825"/>
          </a:xfrm>
        </p:spPr>
        <p:txBody>
          <a:bodyPr/>
          <a:lstStyle/>
          <a:p>
            <a:pPr marL="252000" indent="-252000" eaLnBrk="1" hangingPunct="1">
              <a:lnSpc>
                <a:spcPct val="80000"/>
              </a:lnSpc>
              <a:spcBef>
                <a:spcPts val="600"/>
              </a:spcBef>
              <a:spcAft>
                <a:spcPts val="600"/>
              </a:spcAft>
              <a:defRPr/>
            </a:pPr>
            <a:r>
              <a:rPr lang="cs-CZ" sz="2500">
                <a:latin typeface="+mj-lt"/>
              </a:rPr>
              <a:t>Dochází ke </a:t>
            </a:r>
            <a:r>
              <a:rPr lang="cs-CZ" sz="2500" dirty="0">
                <a:latin typeface="+mj-lt"/>
              </a:rPr>
              <a:t>vzniku nových termínů a k významovým posunům tradičních termínů. Důvodem je vytvoření pojmového chaosu, relativizace a zmatení objektivních informací, vytvoření nebo naopak zamezení hodnotící konotace</a:t>
            </a:r>
          </a:p>
          <a:p>
            <a:pPr marL="252000" indent="-252000" eaLnBrk="1" hangingPunct="1">
              <a:lnSpc>
                <a:spcPct val="80000"/>
              </a:lnSpc>
              <a:spcBef>
                <a:spcPts val="600"/>
              </a:spcBef>
              <a:spcAft>
                <a:spcPts val="600"/>
              </a:spcAft>
              <a:defRPr/>
            </a:pPr>
            <a:r>
              <a:rPr lang="cs-CZ" sz="2500" dirty="0">
                <a:latin typeface="+mj-lt"/>
              </a:rPr>
              <a:t>Tálibán: národně-osvobozeneckého hnutí - guerilla – teroristická skupina? (partyzán - bandita)</a:t>
            </a:r>
          </a:p>
          <a:p>
            <a:pPr marL="252000" indent="-252000" eaLnBrk="1" hangingPunct="1">
              <a:lnSpc>
                <a:spcPct val="80000"/>
              </a:lnSpc>
              <a:spcBef>
                <a:spcPts val="600"/>
              </a:spcBef>
              <a:spcAft>
                <a:spcPts val="600"/>
              </a:spcAft>
              <a:defRPr/>
            </a:pPr>
            <a:r>
              <a:rPr lang="cs-CZ" sz="2500" dirty="0">
                <a:latin typeface="+mj-lt"/>
              </a:rPr>
              <a:t>Ukrajina: střet nacistů, narkomanů, nacionalistů a banderovců s bránící se národnostní menšinou? Nebo střet zastánců ukrajinské integrity s proruskými separatisty a ruskými žoldáky? Válka nebo speciální vojenská operace?</a:t>
            </a:r>
          </a:p>
          <a:p>
            <a:pPr marL="252000" indent="-252000" eaLnBrk="1" hangingPunct="1">
              <a:lnSpc>
                <a:spcPct val="80000"/>
              </a:lnSpc>
              <a:spcBef>
                <a:spcPts val="600"/>
              </a:spcBef>
              <a:spcAft>
                <a:spcPts val="600"/>
              </a:spcAft>
              <a:defRPr/>
            </a:pPr>
            <a:r>
              <a:rPr lang="cs-CZ" sz="2500" dirty="0">
                <a:latin typeface="+mj-lt"/>
              </a:rPr>
              <a:t>Ztráty civilního obyvatelstva = </a:t>
            </a:r>
            <a:r>
              <a:rPr lang="cs-CZ" sz="2500" dirty="0" err="1">
                <a:latin typeface="+mj-lt"/>
              </a:rPr>
              <a:t>collateral</a:t>
            </a:r>
            <a:r>
              <a:rPr lang="cs-CZ" sz="2500" dirty="0">
                <a:latin typeface="+mj-lt"/>
              </a:rPr>
              <a:t> </a:t>
            </a:r>
            <a:r>
              <a:rPr lang="cs-CZ" sz="2500" dirty="0" err="1">
                <a:latin typeface="+mj-lt"/>
              </a:rPr>
              <a:t>damage</a:t>
            </a:r>
            <a:r>
              <a:rPr lang="cs-CZ" sz="2500" dirty="0">
                <a:latin typeface="+mj-lt"/>
              </a:rPr>
              <a:t> (vedlejší škody)</a:t>
            </a:r>
          </a:p>
          <a:p>
            <a:pPr marL="252000" indent="-252000" eaLnBrk="1" hangingPunct="1">
              <a:lnSpc>
                <a:spcPct val="80000"/>
              </a:lnSpc>
              <a:spcBef>
                <a:spcPts val="600"/>
              </a:spcBef>
              <a:spcAft>
                <a:spcPts val="600"/>
              </a:spcAft>
              <a:defRPr/>
            </a:pPr>
            <a:r>
              <a:rPr lang="cs-CZ" sz="2500" dirty="0">
                <a:latin typeface="+mj-lt"/>
              </a:rPr>
              <a:t>Anexe území cizího státu = nedostatečný respekt k mezinárodnímu  uspořádání (BS ČR 2015)</a:t>
            </a:r>
          </a:p>
          <a:p>
            <a:pPr marL="252000" indent="-252000" eaLnBrk="1" hangingPunct="1">
              <a:lnSpc>
                <a:spcPct val="80000"/>
              </a:lnSpc>
              <a:spcBef>
                <a:spcPts val="600"/>
              </a:spcBef>
              <a:spcAft>
                <a:spcPts val="600"/>
              </a:spcAft>
              <a:defRPr/>
            </a:pPr>
            <a:r>
              <a:rPr lang="cs-CZ" sz="2500" dirty="0">
                <a:latin typeface="+mj-lt"/>
              </a:rPr>
              <a:t>Preemptivní útok = vojenská agrese, použití síly jako první atd.</a:t>
            </a:r>
            <a:endParaRPr lang="cs-CZ" sz="2300" dirty="0">
              <a:latin typeface="+mj-lt"/>
            </a:endParaRPr>
          </a:p>
        </p:txBody>
      </p:sp>
    </p:spTree>
    <p:extLst>
      <p:ext uri="{BB962C8B-B14F-4D97-AF65-F5344CB8AC3E}">
        <p14:creationId xmlns:p14="http://schemas.microsoft.com/office/powerpoint/2010/main" val="1267970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fade">
                                      <p:cBhvr>
                                        <p:cTn id="23" dur="2000"/>
                                        <p:tgtEl>
                                          <p:spTgt spid="6147">
                                            <p:txEl>
                                              <p:pRg st="4" end="4"/>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fade">
                                      <p:cBhvr>
                                        <p:cTn id="27" dur="20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Cíl přednášky</a:t>
            </a:r>
          </a:p>
        </p:txBody>
      </p:sp>
      <p:sp>
        <p:nvSpPr>
          <p:cNvPr id="6147" name="Zástupný symbol pro obsah 2"/>
          <p:cNvSpPr>
            <a:spLocks noGrp="1"/>
          </p:cNvSpPr>
          <p:nvPr>
            <p:ph idx="1"/>
          </p:nvPr>
        </p:nvSpPr>
        <p:spPr>
          <a:xfrm>
            <a:off x="395288" y="1511300"/>
            <a:ext cx="9109075" cy="5076825"/>
          </a:xfrm>
        </p:spPr>
        <p:txBody>
          <a:bodyPr/>
          <a:lstStyle/>
          <a:p>
            <a:pPr marL="250825" indent="-250825" eaLnBrk="1" hangingPunct="1">
              <a:lnSpc>
                <a:spcPct val="80000"/>
              </a:lnSpc>
              <a:spcBef>
                <a:spcPts val="600"/>
              </a:spcBef>
              <a:spcAft>
                <a:spcPts val="600"/>
              </a:spcAft>
            </a:pPr>
            <a:r>
              <a:rPr lang="cs-CZ" altLang="cs-CZ" sz="2500" dirty="0">
                <a:latin typeface="Calibri" panose="020F0502020204030204" pitchFamily="34" charset="0"/>
              </a:rPr>
              <a:t>Cílem přednášky je objasnit vybrané základní pojmy české bezpečnostní terminologie, jejich evolucí, kontext </a:t>
            </a:r>
            <a:br>
              <a:rPr lang="cs-CZ" altLang="cs-CZ" sz="2500" dirty="0">
                <a:latin typeface="Calibri" panose="020F0502020204030204" pitchFamily="34" charset="0"/>
              </a:rPr>
            </a:br>
            <a:r>
              <a:rPr lang="cs-CZ" altLang="cs-CZ" sz="2500" dirty="0">
                <a:latin typeface="Calibri" panose="020F0502020204030204" pitchFamily="34" charset="0"/>
              </a:rPr>
              <a:t>a </a:t>
            </a:r>
            <a:r>
              <a:rPr lang="cs-CZ" altLang="cs-CZ" sz="2500">
                <a:latin typeface="Calibri" panose="020F0502020204030204" pitchFamily="34" charset="0"/>
              </a:rPr>
              <a:t>způsob užití</a:t>
            </a:r>
          </a:p>
          <a:p>
            <a:pPr marL="250825" indent="-250825" eaLnBrk="1" hangingPunct="1">
              <a:lnSpc>
                <a:spcPct val="80000"/>
              </a:lnSpc>
              <a:spcBef>
                <a:spcPts val="600"/>
              </a:spcBef>
              <a:spcAft>
                <a:spcPts val="600"/>
              </a:spcAft>
            </a:pPr>
            <a:r>
              <a:rPr lang="cs-CZ" altLang="cs-CZ" sz="2500">
                <a:latin typeface="Calibri" panose="020F0502020204030204" pitchFamily="34" charset="0"/>
              </a:rPr>
              <a:t>Představit nové nebo staronové pojmy užívané k deskripci bezpečnostní reality.</a:t>
            </a:r>
            <a:endParaRPr lang="cs-CZ" altLang="cs-CZ" sz="2500" dirty="0">
              <a:latin typeface="Calibri" panose="020F0502020204030204" pitchFamily="34" charset="0"/>
            </a:endParaRPr>
          </a:p>
          <a:p>
            <a:pPr marL="250825" indent="-250825" eaLnBrk="1" hangingPunct="1">
              <a:lnSpc>
                <a:spcPct val="80000"/>
              </a:lnSpc>
              <a:spcBef>
                <a:spcPts val="600"/>
              </a:spcBef>
              <a:spcAft>
                <a:spcPts val="600"/>
              </a:spcAft>
            </a:pPr>
            <a:endParaRPr lang="cs-CZ" altLang="cs-CZ" sz="25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Shrnutí</a:t>
            </a:r>
          </a:p>
        </p:txBody>
      </p:sp>
      <p:sp>
        <p:nvSpPr>
          <p:cNvPr id="6147" name="Zástupný symbol pro obsah 2"/>
          <p:cNvSpPr>
            <a:spLocks noGrp="1"/>
          </p:cNvSpPr>
          <p:nvPr>
            <p:ph idx="1"/>
          </p:nvPr>
        </p:nvSpPr>
        <p:spPr>
          <a:xfrm>
            <a:off x="395288" y="1511300"/>
            <a:ext cx="9109075" cy="5076825"/>
          </a:xfrm>
        </p:spPr>
        <p:txBody>
          <a:bodyPr/>
          <a:lstStyle/>
          <a:p>
            <a:pPr marL="252000" indent="-252000" eaLnBrk="1" hangingPunct="1">
              <a:lnSpc>
                <a:spcPct val="80000"/>
              </a:lnSpc>
              <a:spcBef>
                <a:spcPts val="600"/>
              </a:spcBef>
              <a:spcAft>
                <a:spcPts val="600"/>
              </a:spcAft>
              <a:defRPr/>
            </a:pPr>
            <a:r>
              <a:rPr lang="cs-CZ" sz="2500" dirty="0">
                <a:latin typeface="+mj-lt"/>
              </a:rPr>
              <a:t>Česká bezpečnostní terminologie prošla dynamickým vývojem </a:t>
            </a:r>
            <a:br>
              <a:rPr lang="cs-CZ" sz="2500" dirty="0">
                <a:latin typeface="+mj-lt"/>
              </a:rPr>
            </a:br>
            <a:r>
              <a:rPr lang="cs-CZ" sz="2500" dirty="0">
                <a:latin typeface="+mj-lt"/>
              </a:rPr>
              <a:t>na přelomu století a dosud některé klíčové termíny nemají ustálenou obsahovou podobu</a:t>
            </a:r>
          </a:p>
          <a:p>
            <a:pPr marL="252000" indent="-252000" eaLnBrk="1" hangingPunct="1">
              <a:lnSpc>
                <a:spcPct val="80000"/>
              </a:lnSpc>
              <a:spcBef>
                <a:spcPts val="600"/>
              </a:spcBef>
              <a:spcAft>
                <a:spcPts val="600"/>
              </a:spcAft>
              <a:defRPr/>
            </a:pPr>
            <a:r>
              <a:rPr lang="cs-CZ" sz="2500" dirty="0">
                <a:latin typeface="+mj-lt"/>
              </a:rPr>
              <a:t>Terminologie, resp. její obsah se mění v závislosti na externích podnětech (vliv zahraničních dokumentů, médií, akademické sféry apod.)</a:t>
            </a:r>
          </a:p>
          <a:p>
            <a:pPr marL="252000" indent="-252000" eaLnBrk="1" hangingPunct="1">
              <a:lnSpc>
                <a:spcPct val="80000"/>
              </a:lnSpc>
              <a:spcBef>
                <a:spcPts val="600"/>
              </a:spcBef>
              <a:spcAft>
                <a:spcPts val="600"/>
              </a:spcAft>
              <a:defRPr/>
            </a:pPr>
            <a:r>
              <a:rPr lang="cs-CZ" sz="2500" dirty="0">
                <a:latin typeface="+mj-lt"/>
              </a:rPr>
              <a:t>Přibývají nové termíny nebo dochází k významovému posunu používané terminologie</a:t>
            </a:r>
          </a:p>
          <a:p>
            <a:pPr marL="252000" indent="-252000" eaLnBrk="1" hangingPunct="1">
              <a:lnSpc>
                <a:spcPct val="80000"/>
              </a:lnSpc>
              <a:spcBef>
                <a:spcPts val="600"/>
              </a:spcBef>
              <a:spcAft>
                <a:spcPts val="600"/>
              </a:spcAft>
              <a:defRPr/>
            </a:pPr>
            <a:r>
              <a:rPr lang="cs-CZ" sz="2500" dirty="0">
                <a:latin typeface="+mj-lt"/>
              </a:rPr>
              <a:t>Konkrétní terminologie používaná k deskripci bezpečnostní situace a praxe ovlivňuje vyznění informace a její vnímání cílovým příjemcem</a:t>
            </a:r>
            <a:endParaRPr lang="cs-CZ" sz="2300" dirty="0">
              <a:latin typeface="+mj-lt"/>
            </a:endParaRPr>
          </a:p>
        </p:txBody>
      </p:sp>
    </p:spTree>
    <p:extLst>
      <p:ext uri="{BB962C8B-B14F-4D97-AF65-F5344CB8AC3E}">
        <p14:creationId xmlns:p14="http://schemas.microsoft.com/office/powerpoint/2010/main" val="745686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0" y="1500175"/>
            <a:ext cx="9906000" cy="2343168"/>
          </a:xfrm>
          <a:ln>
            <a:miter lim="800000"/>
            <a:headEnd/>
            <a:tailEnd/>
          </a:ln>
          <a:extLst/>
        </p:spPr>
        <p:txBody>
          <a:bodyPr/>
          <a:lstStyle/>
          <a:p>
            <a:pPr algn="ctr" eaLnBrk="1" fontAlgn="auto" hangingPunct="1">
              <a:spcAft>
                <a:spcPts val="0"/>
              </a:spcAft>
              <a:defRPr/>
            </a:pPr>
            <a:r>
              <a:rPr lang="cs-CZ" dirty="0"/>
              <a:t>Děkuji za pozornost</a:t>
            </a:r>
            <a:endParaRPr lang="cs-CZ" sz="3400" dirty="0"/>
          </a:p>
        </p:txBody>
      </p:sp>
      <p:sp>
        <p:nvSpPr>
          <p:cNvPr id="4" name="TextovéPole 3"/>
          <p:cNvSpPr txBox="1"/>
          <p:nvPr/>
        </p:nvSpPr>
        <p:spPr>
          <a:xfrm>
            <a:off x="0" y="4392613"/>
            <a:ext cx="9906000" cy="51117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lIns="95782" tIns="47891" rIns="95782" bIns="47891">
            <a:spAutoFit/>
          </a:bodyPr>
          <a:lstStyle/>
          <a:p>
            <a:pPr algn="ctr" eaLnBrk="1" hangingPunct="1">
              <a:defRPr/>
            </a:pPr>
            <a:r>
              <a:rPr lang="cs-CZ" sz="2700" b="1" dirty="0">
                <a:solidFill>
                  <a:schemeClr val="bg2"/>
                </a:solidFill>
                <a:effectLst>
                  <a:outerShdw blurRad="38100" dist="25400" dir="5400000" algn="tl" rotWithShape="0">
                    <a:srgbClr val="000000">
                      <a:alpha val="43000"/>
                    </a:srgbClr>
                  </a:outerShdw>
                </a:effectLst>
                <a:latin typeface="+mj-lt"/>
                <a:ea typeface="+mj-ea"/>
                <a:cs typeface="+mj-cs"/>
              </a:rPr>
              <a:t>PhDr. Libor Frank, Ph.D.</a:t>
            </a:r>
          </a:p>
        </p:txBody>
      </p:sp>
    </p:spTree>
    <p:extLst>
      <p:ext uri="{BB962C8B-B14F-4D97-AF65-F5344CB8AC3E}">
        <p14:creationId xmlns:p14="http://schemas.microsoft.com/office/powerpoint/2010/main" val="233756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Obsah přednášky</a:t>
            </a:r>
          </a:p>
        </p:txBody>
      </p:sp>
      <p:sp>
        <p:nvSpPr>
          <p:cNvPr id="6147" name="Zástupný symbol pro obsah 2"/>
          <p:cNvSpPr>
            <a:spLocks noGrp="1"/>
          </p:cNvSpPr>
          <p:nvPr>
            <p:ph idx="1"/>
          </p:nvPr>
        </p:nvSpPr>
        <p:spPr>
          <a:xfrm>
            <a:off x="395288" y="1511300"/>
            <a:ext cx="9109075" cy="5076825"/>
          </a:xfrm>
        </p:spPr>
        <p:txBody>
          <a:bodyPr/>
          <a:lstStyle/>
          <a:p>
            <a:pPr marL="252000" indent="-252000" eaLnBrk="1" hangingPunct="1">
              <a:lnSpc>
                <a:spcPct val="80000"/>
              </a:lnSpc>
              <a:spcBef>
                <a:spcPts val="600"/>
              </a:spcBef>
              <a:spcAft>
                <a:spcPts val="600"/>
              </a:spcAft>
              <a:defRPr/>
            </a:pPr>
            <a:r>
              <a:rPr lang="cs-CZ" sz="2500" dirty="0">
                <a:latin typeface="+mj-lt"/>
              </a:rPr>
              <a:t>Bezpečnost</a:t>
            </a:r>
          </a:p>
          <a:p>
            <a:pPr marL="252000" indent="-252000" eaLnBrk="1" hangingPunct="1">
              <a:lnSpc>
                <a:spcPct val="80000"/>
              </a:lnSpc>
              <a:spcBef>
                <a:spcPts val="600"/>
              </a:spcBef>
              <a:spcAft>
                <a:spcPts val="600"/>
              </a:spcAft>
              <a:defRPr/>
            </a:pPr>
            <a:r>
              <a:rPr lang="cs-CZ" sz="2500" dirty="0">
                <a:latin typeface="+mj-lt"/>
              </a:rPr>
              <a:t>Referenční objekt</a:t>
            </a:r>
          </a:p>
          <a:p>
            <a:pPr marL="252000" indent="-252000" eaLnBrk="1" hangingPunct="1">
              <a:lnSpc>
                <a:spcPct val="80000"/>
              </a:lnSpc>
              <a:spcBef>
                <a:spcPts val="600"/>
              </a:spcBef>
              <a:spcAft>
                <a:spcPts val="600"/>
              </a:spcAft>
              <a:defRPr/>
            </a:pPr>
            <a:r>
              <a:rPr lang="cs-CZ" sz="2500" dirty="0">
                <a:latin typeface="+mj-lt"/>
              </a:rPr>
              <a:t>Sekuritizace</a:t>
            </a:r>
          </a:p>
          <a:p>
            <a:pPr marL="252000" indent="-252000" eaLnBrk="1" hangingPunct="1">
              <a:lnSpc>
                <a:spcPct val="80000"/>
              </a:lnSpc>
              <a:spcBef>
                <a:spcPts val="600"/>
              </a:spcBef>
              <a:spcAft>
                <a:spcPts val="600"/>
              </a:spcAft>
              <a:defRPr/>
            </a:pPr>
            <a:r>
              <a:rPr lang="cs-CZ" sz="2500" dirty="0">
                <a:latin typeface="+mj-lt"/>
              </a:rPr>
              <a:t>Bezpečnostní politika</a:t>
            </a:r>
          </a:p>
          <a:p>
            <a:pPr marL="252000" indent="-252000" eaLnBrk="1" hangingPunct="1">
              <a:lnSpc>
                <a:spcPct val="80000"/>
              </a:lnSpc>
              <a:spcBef>
                <a:spcPts val="600"/>
              </a:spcBef>
              <a:spcAft>
                <a:spcPts val="600"/>
              </a:spcAft>
              <a:defRPr/>
            </a:pPr>
            <a:r>
              <a:rPr lang="cs-CZ" sz="2500" dirty="0">
                <a:latin typeface="+mj-lt"/>
              </a:rPr>
              <a:t>Hrozba</a:t>
            </a:r>
          </a:p>
          <a:p>
            <a:pPr marL="252000" indent="-252000" eaLnBrk="1" hangingPunct="1">
              <a:lnSpc>
                <a:spcPct val="80000"/>
              </a:lnSpc>
              <a:spcBef>
                <a:spcPts val="600"/>
              </a:spcBef>
              <a:spcAft>
                <a:spcPts val="600"/>
              </a:spcAft>
              <a:defRPr/>
            </a:pPr>
            <a:r>
              <a:rPr lang="cs-CZ" sz="2500" dirty="0">
                <a:latin typeface="+mj-lt"/>
              </a:rPr>
              <a:t>Riziko</a:t>
            </a:r>
          </a:p>
          <a:p>
            <a:pPr marL="252000" indent="-252000" eaLnBrk="1" hangingPunct="1">
              <a:lnSpc>
                <a:spcPct val="80000"/>
              </a:lnSpc>
              <a:spcBef>
                <a:spcPts val="600"/>
              </a:spcBef>
              <a:spcAft>
                <a:spcPts val="600"/>
              </a:spcAft>
              <a:defRPr/>
            </a:pPr>
            <a:r>
              <a:rPr lang="cs-CZ" sz="2500" dirty="0">
                <a:latin typeface="+mj-lt"/>
              </a:rPr>
              <a:t>Národní (bezpečnostní) zájem</a:t>
            </a:r>
          </a:p>
          <a:p>
            <a:pPr marL="252000" indent="-252000" eaLnBrk="1" hangingPunct="1">
              <a:lnSpc>
                <a:spcPct val="80000"/>
              </a:lnSpc>
              <a:spcBef>
                <a:spcPts val="600"/>
              </a:spcBef>
              <a:spcAft>
                <a:spcPts val="600"/>
              </a:spcAft>
              <a:defRPr/>
            </a:pPr>
            <a:r>
              <a:rPr lang="cs-CZ" sz="2500" dirty="0">
                <a:latin typeface="+mj-lt"/>
              </a:rPr>
              <a:t>Relativizace terminologie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fade">
                                      <p:cBhvr>
                                        <p:cTn id="23" dur="2000"/>
                                        <p:tgtEl>
                                          <p:spTgt spid="6147">
                                            <p:txEl>
                                              <p:pRg st="4" end="4"/>
                                            </p:txEl>
                                          </p:spTgt>
                                        </p:tgtEl>
                                      </p:cBhvr>
                                    </p:animEffect>
                                  </p:childTnLst>
                                </p:cTn>
                              </p:par>
                            </p:childTnLst>
                          </p:cTn>
                        </p:par>
                        <p:par>
                          <p:cTn id="24" fill="hold" nodeType="afterGroup">
                            <p:stCondLst>
                              <p:cond delay="10000"/>
                            </p:stCondLst>
                            <p:childTnLst>
                              <p:par>
                                <p:cTn id="25" presetID="10" presetClass="entr" presetSubtype="0"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fade">
                                      <p:cBhvr>
                                        <p:cTn id="27" dur="2000"/>
                                        <p:tgtEl>
                                          <p:spTgt spid="6147">
                                            <p:txEl>
                                              <p:pRg st="5" end="5"/>
                                            </p:txEl>
                                          </p:spTgt>
                                        </p:tgtEl>
                                      </p:cBhvr>
                                    </p:animEffect>
                                  </p:childTnLst>
                                </p:cTn>
                              </p:par>
                            </p:childTnLst>
                          </p:cTn>
                        </p:par>
                        <p:par>
                          <p:cTn id="28" fill="hold" nodeType="afterGroup">
                            <p:stCondLst>
                              <p:cond delay="12000"/>
                            </p:stCondLst>
                            <p:childTnLst>
                              <p:par>
                                <p:cTn id="29" presetID="10" presetClass="entr" presetSubtype="0" fill="hold" nodeType="after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Effect transition="in" filter="fade">
                                      <p:cBhvr>
                                        <p:cTn id="31" dur="2000"/>
                                        <p:tgtEl>
                                          <p:spTgt spid="6147">
                                            <p:txEl>
                                              <p:pRg st="6" end="6"/>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animEffect transition="in" filter="fade">
                                      <p:cBhvr>
                                        <p:cTn id="35" dur="20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Bezpečnost</a:t>
            </a:r>
          </a:p>
        </p:txBody>
      </p:sp>
      <p:sp>
        <p:nvSpPr>
          <p:cNvPr id="6147" name="Zástupný symbol pro obsah 2"/>
          <p:cNvSpPr>
            <a:spLocks noGrp="1"/>
          </p:cNvSpPr>
          <p:nvPr>
            <p:ph idx="1"/>
          </p:nvPr>
        </p:nvSpPr>
        <p:spPr>
          <a:xfrm>
            <a:off x="395288" y="1511300"/>
            <a:ext cx="9109075" cy="5076825"/>
          </a:xfrm>
        </p:spPr>
        <p:txBody>
          <a:bodyPr/>
          <a:lstStyle/>
          <a:p>
            <a:pPr marL="252000" indent="-252000" eaLnBrk="1" hangingPunct="1">
              <a:lnSpc>
                <a:spcPct val="80000"/>
              </a:lnSpc>
              <a:spcBef>
                <a:spcPts val="600"/>
              </a:spcBef>
              <a:spcAft>
                <a:spcPts val="600"/>
              </a:spcAft>
              <a:defRPr/>
            </a:pPr>
            <a:r>
              <a:rPr lang="cs-CZ" sz="2500" dirty="0">
                <a:latin typeface="+mj-lt"/>
              </a:rPr>
              <a:t>Absence nebezpečí (negativní vymezení)</a:t>
            </a:r>
          </a:p>
          <a:p>
            <a:pPr marL="252000" indent="-252000" eaLnBrk="1" hangingPunct="1">
              <a:lnSpc>
                <a:spcPct val="80000"/>
              </a:lnSpc>
              <a:spcBef>
                <a:spcPts val="600"/>
              </a:spcBef>
              <a:spcAft>
                <a:spcPts val="600"/>
              </a:spcAft>
              <a:defRPr/>
            </a:pPr>
            <a:r>
              <a:rPr lang="cs-CZ" sz="2500" dirty="0">
                <a:latin typeface="+mj-lt"/>
              </a:rPr>
              <a:t>Stav, ve kterém se individua, skupiny a </a:t>
            </a:r>
            <a:r>
              <a:rPr lang="cs-CZ" sz="2500" u="sng" dirty="0">
                <a:latin typeface="+mj-lt"/>
              </a:rPr>
              <a:t>státy necítí ohrožené </a:t>
            </a:r>
            <a:r>
              <a:rPr lang="cs-CZ" sz="2500" dirty="0">
                <a:latin typeface="+mj-lt"/>
              </a:rPr>
              <a:t>vážnými hrozbami, popř. se před nimi považují za účinně chráněné a svoji budoucnost mohou vytvářet podle vlastních představ. Stupeň bezpečnosti, popř. ohrožení závisí dalekosáhle na subjektivních pocitech, historických zkušenostech, pojetí sama sebe a poměru k okolnímu prostředí</a:t>
            </a:r>
          </a:p>
          <a:p>
            <a:pPr marL="252000" indent="-252000" eaLnBrk="1" hangingPunct="1">
              <a:lnSpc>
                <a:spcPct val="80000"/>
              </a:lnSpc>
              <a:spcBef>
                <a:spcPts val="600"/>
              </a:spcBef>
              <a:spcAft>
                <a:spcPts val="600"/>
              </a:spcAft>
              <a:defRPr/>
            </a:pPr>
            <a:r>
              <a:rPr lang="cs-CZ" sz="2500" i="1" dirty="0">
                <a:latin typeface="+mj-lt"/>
              </a:rPr>
              <a:t>„Bezpečnost lze vymezit jako stav, kdy jsou na nejnižší možnou míru eliminována rizika pro referenční objekt bezpečnostní politiky a jeho zájmy. A tento objekt je k eliminaci stávajících i potenciálních rizik efektivně vybaven.“ </a:t>
            </a:r>
            <a:r>
              <a:rPr lang="cs-CZ" sz="2500" dirty="0">
                <a:latin typeface="+mj-lt"/>
              </a:rPr>
              <a:t>(Miroslav Mareš)</a:t>
            </a:r>
          </a:p>
          <a:p>
            <a:pPr marL="252000" indent="-252000" eaLnBrk="1" hangingPunct="1">
              <a:lnSpc>
                <a:spcPct val="80000"/>
              </a:lnSpc>
              <a:spcBef>
                <a:spcPts val="600"/>
              </a:spcBef>
              <a:spcAft>
                <a:spcPts val="600"/>
              </a:spcAft>
              <a:defRPr/>
            </a:pPr>
            <a:r>
              <a:rPr lang="cs-CZ" sz="2500" dirty="0">
                <a:latin typeface="+mj-lt"/>
              </a:rPr>
              <a:t>Bezpečnost objektivní x bezpečnost subjektivní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Bezpečnost</a:t>
            </a:r>
          </a:p>
        </p:txBody>
      </p:sp>
      <p:sp>
        <p:nvSpPr>
          <p:cNvPr id="6147" name="Zástupný symbol pro obsah 2"/>
          <p:cNvSpPr>
            <a:spLocks noGrp="1"/>
          </p:cNvSpPr>
          <p:nvPr>
            <p:ph idx="1"/>
          </p:nvPr>
        </p:nvSpPr>
        <p:spPr>
          <a:xfrm>
            <a:off x="395288" y="1511300"/>
            <a:ext cx="9238232" cy="5076825"/>
          </a:xfrm>
        </p:spPr>
        <p:txBody>
          <a:bodyPr/>
          <a:lstStyle/>
          <a:p>
            <a:pPr marL="250825" indent="-250825" eaLnBrk="1" hangingPunct="1">
              <a:lnSpc>
                <a:spcPct val="80000"/>
              </a:lnSpc>
              <a:spcBef>
                <a:spcPts val="600"/>
              </a:spcBef>
              <a:spcAft>
                <a:spcPts val="600"/>
              </a:spcAft>
            </a:pPr>
            <a:r>
              <a:rPr lang="cs-CZ" altLang="cs-CZ" sz="2500" dirty="0">
                <a:latin typeface="Calibri" panose="020F0502020204030204" pitchFamily="34" charset="0"/>
              </a:rPr>
              <a:t>Národní bezpečnost (problém konotace v českém prostředí)</a:t>
            </a:r>
          </a:p>
          <a:p>
            <a:pPr marL="635000" lvl="1" indent="-250825" eaLnBrk="1" hangingPunct="1">
              <a:lnSpc>
                <a:spcPct val="80000"/>
              </a:lnSpc>
              <a:spcBef>
                <a:spcPts val="600"/>
              </a:spcBef>
              <a:spcAft>
                <a:spcPts val="600"/>
              </a:spcAft>
            </a:pPr>
            <a:r>
              <a:rPr lang="cs-CZ" altLang="cs-CZ" sz="2300" i="1" dirty="0">
                <a:latin typeface="Calibri" panose="020F0502020204030204" pitchFamily="34" charset="0"/>
              </a:rPr>
              <a:t>„Národní bezpečnost je stav, kdy objektu (národnímu státu) nehrozí závažné ohrožení svrchovanosti, územní celistvosti, základům politického uspořádání, vnitřního pořádku a bezpečnosti, životů a zdraví občanů, majetkových hodnot a životního prostředí. Ani jeho spojenci nejsou vystaveni hrozbám, které by v případě jejich aktivace vyžadovaly ozbrojenou či jinou rizikovou spoluúčast.“ </a:t>
            </a:r>
            <a:r>
              <a:rPr lang="cs-CZ" altLang="cs-CZ" sz="2300" dirty="0">
                <a:latin typeface="Calibri" panose="020F0502020204030204" pitchFamily="34" charset="0"/>
              </a:rPr>
              <a:t>(Miroslav Mareš)</a:t>
            </a:r>
          </a:p>
          <a:p>
            <a:pPr marL="250825" indent="-250825" eaLnBrk="1" hangingPunct="1">
              <a:lnSpc>
                <a:spcPct val="80000"/>
              </a:lnSpc>
              <a:spcBef>
                <a:spcPts val="600"/>
              </a:spcBef>
              <a:spcAft>
                <a:spcPts val="600"/>
              </a:spcAft>
            </a:pPr>
            <a:r>
              <a:rPr lang="cs-CZ" altLang="cs-CZ" sz="2500" dirty="0">
                <a:latin typeface="Calibri" panose="020F0502020204030204" pitchFamily="34" charset="0"/>
              </a:rPr>
              <a:t>Vnější bezpečnost</a:t>
            </a:r>
          </a:p>
          <a:p>
            <a:pPr marL="635000" lvl="1" indent="-250825" eaLnBrk="1" hangingPunct="1">
              <a:lnSpc>
                <a:spcPct val="80000"/>
              </a:lnSpc>
              <a:spcBef>
                <a:spcPts val="600"/>
              </a:spcBef>
              <a:spcAft>
                <a:spcPts val="600"/>
              </a:spcAft>
            </a:pPr>
            <a:r>
              <a:rPr lang="cs-CZ" altLang="cs-CZ" sz="2300" dirty="0">
                <a:latin typeface="Calibri" panose="020F0502020204030204" pitchFamily="34" charset="0"/>
              </a:rPr>
              <a:t>Vnější bezpečnost je stav, kdy jsou na nejnižší možnou míru eliminovány hrozby ex-teritoriálního charakteru</a:t>
            </a:r>
          </a:p>
          <a:p>
            <a:pPr marL="250825" indent="-250825" eaLnBrk="1" hangingPunct="1">
              <a:lnSpc>
                <a:spcPct val="80000"/>
              </a:lnSpc>
              <a:spcBef>
                <a:spcPts val="600"/>
              </a:spcBef>
              <a:spcAft>
                <a:spcPts val="600"/>
              </a:spcAft>
            </a:pPr>
            <a:r>
              <a:rPr lang="cs-CZ" altLang="cs-CZ" sz="2500" dirty="0">
                <a:latin typeface="Calibri" panose="020F0502020204030204" pitchFamily="34" charset="0"/>
              </a:rPr>
              <a:t>Vnitřní bezpečnost</a:t>
            </a:r>
          </a:p>
          <a:p>
            <a:pPr marL="635000" lvl="1" indent="-250825" eaLnBrk="1" hangingPunct="1">
              <a:lnSpc>
                <a:spcPct val="80000"/>
              </a:lnSpc>
              <a:spcBef>
                <a:spcPts val="600"/>
              </a:spcBef>
              <a:spcAft>
                <a:spcPts val="600"/>
              </a:spcAft>
            </a:pPr>
            <a:r>
              <a:rPr lang="cs-CZ" altLang="cs-CZ" sz="2300" dirty="0">
                <a:latin typeface="Calibri" panose="020F0502020204030204" pitchFamily="34" charset="0"/>
              </a:rPr>
              <a:t>Vnitřní bezpečnost je stav, kdy jsou na nejnižší možnou míru eliminovány hrozby ohrožující objekt (např. národní stát) a jeho zájmy akcemi nebo jevy zevnitř</a:t>
            </a:r>
          </a:p>
          <a:p>
            <a:pPr marL="635000" lvl="1" indent="-250825" eaLnBrk="1" hangingPunct="1">
              <a:lnSpc>
                <a:spcPct val="80000"/>
              </a:lnSpc>
              <a:spcBef>
                <a:spcPts val="600"/>
              </a:spcBef>
              <a:spcAft>
                <a:spcPts val="600"/>
              </a:spcAft>
              <a:buFont typeface="Wingdings 2" panose="05020102010507070707" pitchFamily="18" charset="2"/>
              <a:buNone/>
            </a:pPr>
            <a:endParaRPr lang="cs-CZ" altLang="cs-CZ" sz="23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fade">
                                      <p:cBhvr>
                                        <p:cTn id="23" dur="2000"/>
                                        <p:tgtEl>
                                          <p:spTgt spid="6147">
                                            <p:txEl>
                                              <p:pRg st="4" end="4"/>
                                            </p:txEl>
                                          </p:spTgt>
                                        </p:tgtEl>
                                      </p:cBhvr>
                                    </p:animEffect>
                                  </p:childTnLst>
                                </p:cTn>
                              </p:par>
                            </p:childTnLst>
                          </p:cTn>
                        </p:par>
                        <p:par>
                          <p:cTn id="24" fill="hold" nodeType="afterGroup">
                            <p:stCondLst>
                              <p:cond delay="10000"/>
                            </p:stCondLst>
                            <p:childTnLst>
                              <p:par>
                                <p:cTn id="25" presetID="10" presetClass="entr" presetSubtype="0"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fade">
                                      <p:cBhvr>
                                        <p:cTn id="27" dur="20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Sektorové členění bezpečnosti</a:t>
            </a: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8950" y="2085975"/>
            <a:ext cx="900112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880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725" y="792163"/>
            <a:ext cx="8494713" cy="576262"/>
          </a:xfrm>
        </p:spPr>
        <p:txBody>
          <a:bodyPr/>
          <a:lstStyle/>
          <a:p>
            <a:pPr eaLnBrk="1" hangingPunct="1">
              <a:defRPr/>
            </a:pPr>
            <a:r>
              <a:rPr lang="cs-CZ" sz="4000" dirty="0">
                <a:effectLst>
                  <a:outerShdw blurRad="38100" dist="38100" dir="2700000" algn="tl">
                    <a:srgbClr val="000000">
                      <a:alpha val="43137"/>
                    </a:srgbClr>
                  </a:outerShdw>
                </a:effectLst>
              </a:rPr>
              <a:t>Bezpečnost</a:t>
            </a:r>
          </a:p>
        </p:txBody>
      </p:sp>
      <p:sp>
        <p:nvSpPr>
          <p:cNvPr id="6147" name="Zástupný symbol pro obsah 2"/>
          <p:cNvSpPr>
            <a:spLocks noGrp="1"/>
          </p:cNvSpPr>
          <p:nvPr>
            <p:ph idx="1"/>
          </p:nvPr>
        </p:nvSpPr>
        <p:spPr>
          <a:xfrm>
            <a:off x="395288" y="1511300"/>
            <a:ext cx="9109075" cy="5076825"/>
          </a:xfrm>
        </p:spPr>
        <p:txBody>
          <a:bodyPr/>
          <a:lstStyle/>
          <a:p>
            <a:pPr marL="250825" indent="-250825" eaLnBrk="1" hangingPunct="1">
              <a:lnSpc>
                <a:spcPct val="80000"/>
              </a:lnSpc>
              <a:spcBef>
                <a:spcPts val="600"/>
              </a:spcBef>
              <a:spcAft>
                <a:spcPts val="600"/>
              </a:spcAft>
            </a:pPr>
            <a:r>
              <a:rPr lang="cs-CZ" altLang="cs-CZ" sz="2500" dirty="0">
                <a:latin typeface="Calibri" panose="020F0502020204030204" pitchFamily="34" charset="0"/>
              </a:rPr>
              <a:t>Dochází k rozšiřování a </a:t>
            </a:r>
            <a:r>
              <a:rPr lang="cs-CZ" altLang="cs-CZ" sz="2500" dirty="0" err="1">
                <a:latin typeface="Calibri" panose="020F0502020204030204" pitchFamily="34" charset="0"/>
              </a:rPr>
              <a:t>rozostřování</a:t>
            </a:r>
            <a:r>
              <a:rPr lang="cs-CZ" altLang="cs-CZ" sz="2500" dirty="0">
                <a:latin typeface="Calibri" panose="020F0502020204030204" pitchFamily="34" charset="0"/>
              </a:rPr>
              <a:t> obsahu pojmu bezpečnost (důsledek: rozšiřuje se bezpečnostní agenda státu)</a:t>
            </a:r>
          </a:p>
          <a:p>
            <a:pPr marL="250825" indent="-250825" eaLnBrk="1" hangingPunct="1">
              <a:lnSpc>
                <a:spcPct val="80000"/>
              </a:lnSpc>
              <a:spcBef>
                <a:spcPts val="600"/>
              </a:spcBef>
              <a:spcAft>
                <a:spcPts val="600"/>
              </a:spcAft>
            </a:pPr>
            <a:r>
              <a:rPr lang="cs-CZ" altLang="cs-CZ" sz="2500" dirty="0">
                <a:latin typeface="Calibri" panose="020F0502020204030204" pitchFamily="34" charset="0"/>
              </a:rPr>
              <a:t>Stírá se tradiční dělení na bezpečnost vnější a vnitřní – promítá se do činností nástrojů státu (např. překryv úkolů armády a policie)</a:t>
            </a:r>
          </a:p>
          <a:p>
            <a:pPr marL="250825" indent="-250825" eaLnBrk="1" hangingPunct="1">
              <a:lnSpc>
                <a:spcPct val="80000"/>
              </a:lnSpc>
              <a:spcBef>
                <a:spcPts val="600"/>
              </a:spcBef>
              <a:spcAft>
                <a:spcPts val="600"/>
              </a:spcAft>
            </a:pPr>
            <a:r>
              <a:rPr lang="cs-CZ" altLang="cs-CZ" sz="2500" dirty="0">
                <a:latin typeface="Calibri" panose="020F0502020204030204" pitchFamily="34" charset="0"/>
              </a:rPr>
              <a:t>Pojem bezpečnost je fragmentován – adjektiva činí bezpečnost partikulární, specializovanou a (momentálně) prioritní doménou</a:t>
            </a:r>
          </a:p>
          <a:p>
            <a:pPr marL="635000" lvl="1" indent="-250825" eaLnBrk="1" hangingPunct="1">
              <a:lnSpc>
                <a:spcPct val="80000"/>
              </a:lnSpc>
              <a:spcBef>
                <a:spcPts val="600"/>
              </a:spcBef>
              <a:spcAft>
                <a:spcPts val="600"/>
              </a:spcAft>
            </a:pPr>
            <a:r>
              <a:rPr lang="cs-CZ" altLang="cs-CZ" sz="2100" dirty="0">
                <a:latin typeface="Calibri" panose="020F0502020204030204" pitchFamily="34" charset="0"/>
              </a:rPr>
              <a:t>Lidská bezpečnost</a:t>
            </a:r>
          </a:p>
          <a:p>
            <a:pPr marL="635000" lvl="1" indent="-250825" eaLnBrk="1" hangingPunct="1">
              <a:lnSpc>
                <a:spcPct val="80000"/>
              </a:lnSpc>
              <a:spcBef>
                <a:spcPts val="600"/>
              </a:spcBef>
              <a:spcAft>
                <a:spcPts val="600"/>
              </a:spcAft>
            </a:pPr>
            <a:r>
              <a:rPr lang="cs-CZ" altLang="cs-CZ" sz="2100" dirty="0">
                <a:latin typeface="Calibri" panose="020F0502020204030204" pitchFamily="34" charset="0"/>
              </a:rPr>
              <a:t>Ekonomická bezpečnost</a:t>
            </a:r>
          </a:p>
          <a:p>
            <a:pPr marL="635000" lvl="1" indent="-250825" eaLnBrk="1" hangingPunct="1">
              <a:lnSpc>
                <a:spcPct val="80000"/>
              </a:lnSpc>
              <a:spcBef>
                <a:spcPts val="600"/>
              </a:spcBef>
              <a:spcAft>
                <a:spcPts val="600"/>
              </a:spcAft>
            </a:pPr>
            <a:r>
              <a:rPr lang="cs-CZ" altLang="cs-CZ" sz="2100" dirty="0">
                <a:latin typeface="Calibri" panose="020F0502020204030204" pitchFamily="34" charset="0"/>
              </a:rPr>
              <a:t>Finanční bezpečnost</a:t>
            </a:r>
          </a:p>
          <a:p>
            <a:pPr marL="635000" lvl="1" indent="-250825" eaLnBrk="1" hangingPunct="1">
              <a:lnSpc>
                <a:spcPct val="80000"/>
              </a:lnSpc>
              <a:spcBef>
                <a:spcPts val="600"/>
              </a:spcBef>
              <a:spcAft>
                <a:spcPts val="600"/>
              </a:spcAft>
            </a:pPr>
            <a:r>
              <a:rPr lang="cs-CZ" altLang="cs-CZ" sz="2100" dirty="0">
                <a:latin typeface="Calibri" panose="020F0502020204030204" pitchFamily="34" charset="0"/>
              </a:rPr>
              <a:t>Energetická bezpečnost</a:t>
            </a:r>
          </a:p>
          <a:p>
            <a:pPr marL="635000" lvl="1" indent="-250825" eaLnBrk="1" hangingPunct="1">
              <a:lnSpc>
                <a:spcPct val="80000"/>
              </a:lnSpc>
              <a:spcBef>
                <a:spcPts val="600"/>
              </a:spcBef>
              <a:spcAft>
                <a:spcPts val="600"/>
              </a:spcAft>
            </a:pPr>
            <a:r>
              <a:rPr lang="cs-CZ" altLang="cs-CZ" sz="2100" dirty="0">
                <a:latin typeface="Calibri" panose="020F0502020204030204" pitchFamily="34" charset="0"/>
              </a:rPr>
              <a:t>Surovinová bezpečnost</a:t>
            </a:r>
          </a:p>
          <a:p>
            <a:pPr marL="635000" lvl="1" indent="-250825" eaLnBrk="1" hangingPunct="1">
              <a:lnSpc>
                <a:spcPct val="80000"/>
              </a:lnSpc>
              <a:spcBef>
                <a:spcPts val="600"/>
              </a:spcBef>
              <a:spcAft>
                <a:spcPts val="600"/>
              </a:spcAft>
            </a:pPr>
            <a:r>
              <a:rPr lang="cs-CZ" altLang="cs-CZ" sz="2100" dirty="0">
                <a:latin typeface="Calibri" panose="020F0502020204030204" pitchFamily="34" charset="0"/>
              </a:rPr>
              <a:t>Potravinová bezpečnost</a:t>
            </a:r>
          </a:p>
          <a:p>
            <a:pPr marL="635000" lvl="1" indent="-250825" eaLnBrk="1" hangingPunct="1">
              <a:lnSpc>
                <a:spcPct val="80000"/>
              </a:lnSpc>
              <a:spcBef>
                <a:spcPts val="600"/>
              </a:spcBef>
              <a:spcAft>
                <a:spcPts val="600"/>
              </a:spcAft>
            </a:pPr>
            <a:r>
              <a:rPr lang="cs-CZ" altLang="cs-CZ" sz="2100" dirty="0">
                <a:latin typeface="Calibri" panose="020F0502020204030204" pitchFamily="34" charset="0"/>
              </a:rPr>
              <a:t>Kybernetická bezpečnost atd.</a:t>
            </a:r>
          </a:p>
        </p:txBody>
      </p:sp>
    </p:spTree>
    <p:extLst>
      <p:ext uri="{BB962C8B-B14F-4D97-AF65-F5344CB8AC3E}">
        <p14:creationId xmlns:p14="http://schemas.microsoft.com/office/powerpoint/2010/main" val="3605809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fade">
                                      <p:cBhvr>
                                        <p:cTn id="19" dur="2000"/>
                                        <p:tgtEl>
                                          <p:spTgt spid="6147">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fade">
                                      <p:cBhvr>
                                        <p:cTn id="23" dur="2000"/>
                                        <p:tgtEl>
                                          <p:spTgt spid="6147">
                                            <p:txEl>
                                              <p:pRg st="4" end="4"/>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fade">
                                      <p:cBhvr>
                                        <p:cTn id="27" dur="2000"/>
                                        <p:tgtEl>
                                          <p:spTgt spid="6147">
                                            <p:txEl>
                                              <p:pRg st="5" end="5"/>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Effect transition="in" filter="fade">
                                      <p:cBhvr>
                                        <p:cTn id="31" dur="2000"/>
                                        <p:tgtEl>
                                          <p:spTgt spid="6147">
                                            <p:txEl>
                                              <p:pRg st="6" end="6"/>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animEffect transition="in" filter="fade">
                                      <p:cBhvr>
                                        <p:cTn id="35" dur="2000"/>
                                        <p:tgtEl>
                                          <p:spTgt spid="6147">
                                            <p:txEl>
                                              <p:pRg st="7" end="7"/>
                                            </p:txEl>
                                          </p:spTgt>
                                        </p:tgtEl>
                                      </p:cBhvr>
                                    </p:animEffect>
                                  </p:childTnLst>
                                </p:cTn>
                              </p:par>
                            </p:childTnLst>
                          </p:cTn>
                        </p:par>
                        <p:par>
                          <p:cTn id="36" fill="hold">
                            <p:stCondLst>
                              <p:cond delay="16000"/>
                            </p:stCondLst>
                            <p:childTnLst>
                              <p:par>
                                <p:cTn id="37" presetID="10" presetClass="entr" presetSubtype="0" fill="hold" nodeType="afterEffect">
                                  <p:stCondLst>
                                    <p:cond delay="0"/>
                                  </p:stCondLst>
                                  <p:childTnLst>
                                    <p:set>
                                      <p:cBhvr>
                                        <p:cTn id="38" dur="1" fill="hold">
                                          <p:stCondLst>
                                            <p:cond delay="0"/>
                                          </p:stCondLst>
                                        </p:cTn>
                                        <p:tgtEl>
                                          <p:spTgt spid="6147">
                                            <p:txEl>
                                              <p:pRg st="8" end="8"/>
                                            </p:txEl>
                                          </p:spTgt>
                                        </p:tgtEl>
                                        <p:attrNameLst>
                                          <p:attrName>style.visibility</p:attrName>
                                        </p:attrNameLst>
                                      </p:cBhvr>
                                      <p:to>
                                        <p:strVal val="visible"/>
                                      </p:to>
                                    </p:set>
                                    <p:animEffect transition="in" filter="fade">
                                      <p:cBhvr>
                                        <p:cTn id="39" dur="2000"/>
                                        <p:tgtEl>
                                          <p:spTgt spid="6147">
                                            <p:txEl>
                                              <p:pRg st="8" end="8"/>
                                            </p:txEl>
                                          </p:spTgt>
                                        </p:tgtEl>
                                      </p:cBhvr>
                                    </p:animEffect>
                                  </p:childTnLst>
                                </p:cTn>
                              </p:par>
                            </p:childTnLst>
                          </p:cTn>
                        </p:par>
                        <p:par>
                          <p:cTn id="40" fill="hold">
                            <p:stCondLst>
                              <p:cond delay="18000"/>
                            </p:stCondLst>
                            <p:childTnLst>
                              <p:par>
                                <p:cTn id="41" presetID="10" presetClass="entr" presetSubtype="0" fill="hold" nodeType="afterEffect">
                                  <p:stCondLst>
                                    <p:cond delay="0"/>
                                  </p:stCondLst>
                                  <p:childTnLst>
                                    <p:set>
                                      <p:cBhvr>
                                        <p:cTn id="42" dur="1" fill="hold">
                                          <p:stCondLst>
                                            <p:cond delay="0"/>
                                          </p:stCondLst>
                                        </p:cTn>
                                        <p:tgtEl>
                                          <p:spTgt spid="6147">
                                            <p:txEl>
                                              <p:pRg st="9" end="9"/>
                                            </p:txEl>
                                          </p:spTgt>
                                        </p:tgtEl>
                                        <p:attrNameLst>
                                          <p:attrName>style.visibility</p:attrName>
                                        </p:attrNameLst>
                                      </p:cBhvr>
                                      <p:to>
                                        <p:strVal val="visible"/>
                                      </p:to>
                                    </p:set>
                                    <p:animEffect transition="in" filter="fade">
                                      <p:cBhvr>
                                        <p:cTn id="43" dur="2000"/>
                                        <p:tgtEl>
                                          <p:spTgt spid="61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000" y="792000"/>
            <a:ext cx="8496000" cy="576000"/>
          </a:xfrm>
        </p:spPr>
        <p:txBody>
          <a:bodyPr/>
          <a:lstStyle/>
          <a:p>
            <a:r>
              <a:rPr lang="cs-CZ" sz="4000" dirty="0">
                <a:effectLst>
                  <a:outerShdw blurRad="38100" dist="38100" dir="2700000" algn="tl">
                    <a:srgbClr val="000000">
                      <a:alpha val="43137"/>
                    </a:srgbClr>
                  </a:outerShdw>
                </a:effectLst>
              </a:rPr>
              <a:t>Lidská bezpečnost</a:t>
            </a:r>
          </a:p>
        </p:txBody>
      </p:sp>
      <p:sp>
        <p:nvSpPr>
          <p:cNvPr id="6147" name="Zástupný symbol pro obsah 2"/>
          <p:cNvSpPr>
            <a:spLocks noGrp="1"/>
          </p:cNvSpPr>
          <p:nvPr>
            <p:ph idx="1"/>
          </p:nvPr>
        </p:nvSpPr>
        <p:spPr>
          <a:xfrm>
            <a:off x="396000" y="1512000"/>
            <a:ext cx="9108000" cy="5076000"/>
          </a:xfrm>
        </p:spPr>
        <p:txBody>
          <a:bodyPr/>
          <a:lstStyle/>
          <a:p>
            <a:pPr marL="252000" indent="-252000">
              <a:lnSpc>
                <a:spcPct val="80000"/>
              </a:lnSpc>
              <a:spcBef>
                <a:spcPts val="600"/>
              </a:spcBef>
              <a:spcAft>
                <a:spcPts val="600"/>
              </a:spcAft>
              <a:defRPr/>
            </a:pPr>
            <a:r>
              <a:rPr lang="cs-CZ" sz="2500" i="1" dirty="0">
                <a:latin typeface="+mj-lt"/>
              </a:rPr>
              <a:t>„Lidská bezpečnost zahrnuje jak svobodu od strachu, tak svobodu od nedostatku. Převažující pojetí lidské bezpečnosti kombinuje bezpečnost jedinců (jejich fyzické bezpečí, ekonomický a sociální blahobyt, ochranu lidských práv) a tradiční pohled – bezpečnost státu. Lidská bezpečnost zahrnuje celé spektrum přístupů pro prevenci a řešení násilných konfliktů, pro ochranu civilistů v případě konfliktu a pro posílení kapacity státu pro zajištění bezpečnosti vlastního obyvatelstva… </a:t>
            </a:r>
            <a:r>
              <a:rPr lang="cs-CZ" sz="2500" i="1" u="sng" dirty="0">
                <a:latin typeface="+mj-lt"/>
              </a:rPr>
              <a:t>lidská bezpečnost posiluje legitimitu a stabilitu státu</a:t>
            </a:r>
            <a:r>
              <a:rPr lang="cs-CZ" sz="2500" i="1" dirty="0">
                <a:latin typeface="+mj-lt"/>
              </a:rPr>
              <a:t>.“ </a:t>
            </a:r>
          </a:p>
          <a:p>
            <a:pPr marL="252000" indent="-252000" eaLnBrk="1" hangingPunct="1">
              <a:lnSpc>
                <a:spcPct val="80000"/>
              </a:lnSpc>
              <a:spcBef>
                <a:spcPts val="600"/>
              </a:spcBef>
              <a:spcAft>
                <a:spcPts val="600"/>
              </a:spcAft>
              <a:buNone/>
              <a:defRPr/>
            </a:pPr>
            <a:r>
              <a:rPr lang="cs-CZ" sz="2500" dirty="0">
                <a:latin typeface="+mj-lt"/>
              </a:rPr>
              <a:t>	WAISOVÁ, Šárka. Lidská bezpečnost - pojetí a strategie: : Komparace přístupů členských států Evropské unie angažujících se v </a:t>
            </a:r>
            <a:r>
              <a:rPr lang="cs-CZ" sz="2500" dirty="0" err="1">
                <a:latin typeface="+mj-lt"/>
              </a:rPr>
              <a:t>Human</a:t>
            </a:r>
            <a:r>
              <a:rPr lang="cs-CZ" sz="2500" dirty="0">
                <a:latin typeface="+mj-lt"/>
              </a:rPr>
              <a:t> </a:t>
            </a:r>
            <a:r>
              <a:rPr lang="cs-CZ" sz="2500" dirty="0" err="1">
                <a:latin typeface="+mj-lt"/>
              </a:rPr>
              <a:t>Security</a:t>
            </a:r>
            <a:r>
              <a:rPr lang="cs-CZ" sz="2500" dirty="0">
                <a:latin typeface="+mj-lt"/>
              </a:rPr>
              <a:t> Network. Mezinárodní vztahy. 1.1.2006, </a:t>
            </a:r>
            <a:r>
              <a:rPr lang="cs-CZ" sz="2500" dirty="0" err="1">
                <a:latin typeface="+mj-lt"/>
              </a:rPr>
              <a:t>roč</a:t>
            </a:r>
            <a:r>
              <a:rPr lang="cs-CZ" sz="2500" dirty="0">
                <a:latin typeface="+mj-lt"/>
              </a:rPr>
              <a:t>. 41, č. 1, s. 60.</a:t>
            </a:r>
          </a:p>
          <a:p>
            <a:pPr marL="252000" indent="-252000">
              <a:lnSpc>
                <a:spcPct val="80000"/>
              </a:lnSpc>
              <a:spcBef>
                <a:spcPts val="600"/>
              </a:spcBef>
              <a:spcAft>
                <a:spcPts val="600"/>
              </a:spcAft>
              <a:defRPr/>
            </a:pPr>
            <a:endParaRPr lang="cs-CZ" sz="2500" dirty="0">
              <a:latin typeface="+mj-lt"/>
            </a:endParaRPr>
          </a:p>
          <a:p>
            <a:pPr marL="252000" indent="-252000">
              <a:lnSpc>
                <a:spcPct val="80000"/>
              </a:lnSpc>
              <a:spcBef>
                <a:spcPts val="600"/>
              </a:spcBef>
              <a:spcAft>
                <a:spcPts val="600"/>
              </a:spcAft>
              <a:defRPr/>
            </a:pPr>
            <a:endParaRPr lang="cs-CZ" sz="2300" dirty="0">
              <a:latin typeface="+mj-lt"/>
            </a:endParaRPr>
          </a:p>
        </p:txBody>
      </p:sp>
    </p:spTree>
    <p:extLst>
      <p:ext uri="{BB962C8B-B14F-4D97-AF65-F5344CB8AC3E}">
        <p14:creationId xmlns:p14="http://schemas.microsoft.com/office/powerpoint/2010/main" val="323639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Nadpis 1"/>
          <p:cNvSpPr>
            <a:spLocks noGrp="1"/>
          </p:cNvSpPr>
          <p:nvPr>
            <p:ph type="title"/>
          </p:nvPr>
        </p:nvSpPr>
        <p:spPr>
          <a:xfrm>
            <a:off x="720000" y="792000"/>
            <a:ext cx="8496000" cy="576000"/>
          </a:xfrm>
        </p:spPr>
        <p:txBody>
          <a:bodyPr/>
          <a:lstStyle/>
          <a:p>
            <a:r>
              <a:rPr lang="cs-CZ" sz="4000" dirty="0">
                <a:effectLst>
                  <a:outerShdw blurRad="38100" dist="38100" dir="2700000" algn="tl">
                    <a:srgbClr val="000000">
                      <a:alpha val="43137"/>
                    </a:srgbClr>
                  </a:outerShdw>
                </a:effectLst>
              </a:rPr>
              <a:t>Bezpečnost</a:t>
            </a:r>
          </a:p>
        </p:txBody>
      </p:sp>
      <p:sp>
        <p:nvSpPr>
          <p:cNvPr id="6147" name="Zástupný symbol pro obsah 2"/>
          <p:cNvSpPr>
            <a:spLocks noGrp="1"/>
          </p:cNvSpPr>
          <p:nvPr>
            <p:ph idx="1"/>
          </p:nvPr>
        </p:nvSpPr>
        <p:spPr>
          <a:xfrm>
            <a:off x="396000" y="1512000"/>
            <a:ext cx="9108000" cy="5076000"/>
          </a:xfrm>
        </p:spPr>
        <p:txBody>
          <a:bodyPr/>
          <a:lstStyle/>
          <a:p>
            <a:pPr marL="252000" indent="-252000">
              <a:lnSpc>
                <a:spcPct val="80000"/>
              </a:lnSpc>
              <a:spcBef>
                <a:spcPts val="600"/>
              </a:spcBef>
              <a:spcAft>
                <a:spcPts val="600"/>
              </a:spcAft>
              <a:defRPr/>
            </a:pPr>
            <a:r>
              <a:rPr lang="cs-CZ" sz="2500" dirty="0">
                <a:latin typeface="+mj-lt"/>
              </a:rPr>
              <a:t>V souvislosti s proměnou globálního bezpečnostního prostředí </a:t>
            </a:r>
            <a:br>
              <a:rPr lang="cs-CZ" sz="2500" dirty="0">
                <a:latin typeface="+mj-lt"/>
              </a:rPr>
            </a:br>
            <a:r>
              <a:rPr lang="cs-CZ" sz="2500" dirty="0">
                <a:latin typeface="+mj-lt"/>
              </a:rPr>
              <a:t>a především akcentací hrozby mezinárodního terorismu, případně jiných </a:t>
            </a:r>
            <a:r>
              <a:rPr lang="cs-CZ" sz="2500" dirty="0" err="1">
                <a:latin typeface="+mj-lt"/>
              </a:rPr>
              <a:t>transanacionálních</a:t>
            </a:r>
            <a:r>
              <a:rPr lang="cs-CZ" sz="2500" dirty="0">
                <a:latin typeface="+mj-lt"/>
              </a:rPr>
              <a:t> hrozeb, se stát stává stále více odpovědným za svoji bezpečnost a bezpečnost svých občanů</a:t>
            </a:r>
          </a:p>
          <a:p>
            <a:pPr marL="252000" indent="-252000">
              <a:lnSpc>
                <a:spcPct val="80000"/>
              </a:lnSpc>
              <a:spcBef>
                <a:spcPts val="600"/>
              </a:spcBef>
              <a:spcAft>
                <a:spcPts val="600"/>
              </a:spcAft>
              <a:defRPr/>
            </a:pPr>
            <a:r>
              <a:rPr lang="cs-CZ" sz="2500" dirty="0">
                <a:latin typeface="+mj-lt"/>
              </a:rPr>
              <a:t>Zajištění přijatelné úrovně bezpečnosti je tak jedním z prvořadých úkolů a funkcí současného státu (od státu blahobytu ke státu bezpečí?)</a:t>
            </a:r>
          </a:p>
          <a:p>
            <a:pPr marL="252000" indent="-252000">
              <a:lnSpc>
                <a:spcPct val="80000"/>
              </a:lnSpc>
              <a:spcBef>
                <a:spcPts val="600"/>
              </a:spcBef>
              <a:spcAft>
                <a:spcPts val="600"/>
              </a:spcAft>
              <a:defRPr/>
            </a:pPr>
            <a:r>
              <a:rPr lang="cs-CZ" sz="2500" u="sng" dirty="0">
                <a:latin typeface="+mj-lt"/>
              </a:rPr>
              <a:t>Paradox:</a:t>
            </a:r>
            <a:r>
              <a:rPr lang="cs-CZ" sz="2500" dirty="0">
                <a:latin typeface="+mj-lt"/>
              </a:rPr>
              <a:t> Přestože relativně klesá význam státu jako jednotky </a:t>
            </a:r>
            <a:br>
              <a:rPr lang="cs-CZ" sz="2500" dirty="0">
                <a:latin typeface="+mj-lt"/>
              </a:rPr>
            </a:br>
            <a:r>
              <a:rPr lang="cs-CZ" sz="2500" dirty="0">
                <a:latin typeface="+mj-lt"/>
              </a:rPr>
              <a:t>v systému mezinárodních vztahů, narůstá jeho agenda </a:t>
            </a:r>
            <a:br>
              <a:rPr lang="cs-CZ" sz="2500" dirty="0">
                <a:latin typeface="+mj-lt"/>
              </a:rPr>
            </a:br>
            <a:r>
              <a:rPr lang="cs-CZ" sz="2500" dirty="0">
                <a:latin typeface="+mj-lt"/>
              </a:rPr>
              <a:t>a odpovědnost ve stále rozšiřující se oblasti bezpečnosti</a:t>
            </a:r>
          </a:p>
          <a:p>
            <a:pPr marL="252000" indent="-252000">
              <a:lnSpc>
                <a:spcPct val="80000"/>
              </a:lnSpc>
              <a:spcBef>
                <a:spcPts val="600"/>
              </a:spcBef>
              <a:spcAft>
                <a:spcPts val="600"/>
              </a:spcAft>
              <a:defRPr/>
            </a:pPr>
            <a:endParaRPr lang="cs-CZ" sz="2500" dirty="0">
              <a:latin typeface="+mj-lt"/>
            </a:endParaRPr>
          </a:p>
          <a:p>
            <a:pPr marL="252000" indent="-252000">
              <a:lnSpc>
                <a:spcPct val="80000"/>
              </a:lnSpc>
              <a:spcBef>
                <a:spcPts val="600"/>
              </a:spcBef>
              <a:spcAft>
                <a:spcPts val="600"/>
              </a:spcAft>
              <a:defRPr/>
            </a:pPr>
            <a:endParaRPr lang="cs-CZ" sz="2300" dirty="0">
              <a:latin typeface="+mj-lt"/>
            </a:endParaRPr>
          </a:p>
        </p:txBody>
      </p:sp>
    </p:spTree>
    <p:extLst>
      <p:ext uri="{BB962C8B-B14F-4D97-AF65-F5344CB8AC3E}">
        <p14:creationId xmlns:p14="http://schemas.microsoft.com/office/powerpoint/2010/main" val="241693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fade">
                                      <p:cBhvr>
                                        <p:cTn id="11" dur="2000"/>
                                        <p:tgtEl>
                                          <p:spTgt spid="614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fade">
                                      <p:cBhvr>
                                        <p:cTn id="15" dur="2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1076</TotalTime>
  <Words>1933</Words>
  <Application>Microsoft Office PowerPoint</Application>
  <PresentationFormat>A4 (210 × 297 mm)</PresentationFormat>
  <Paragraphs>109</Paragraphs>
  <Slides>21</Slides>
  <Notes>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Constantia</vt:lpstr>
      <vt:lpstr>Wingdings 2</vt:lpstr>
      <vt:lpstr>Tok</vt:lpstr>
      <vt:lpstr>Česká bezpečnostní terminologie</vt:lpstr>
      <vt:lpstr>Cíl přednášky</vt:lpstr>
      <vt:lpstr>Obsah přednášky</vt:lpstr>
      <vt:lpstr>Bezpečnost</vt:lpstr>
      <vt:lpstr>Bezpečnost</vt:lpstr>
      <vt:lpstr>Sektorové členění bezpečnosti</vt:lpstr>
      <vt:lpstr>Bezpečnost</vt:lpstr>
      <vt:lpstr>Lidská bezpečnost</vt:lpstr>
      <vt:lpstr>Bezpečnost</vt:lpstr>
      <vt:lpstr>Bezpečnost</vt:lpstr>
      <vt:lpstr>Referenční objekt</vt:lpstr>
      <vt:lpstr>Sekuritizace a její aktéři</vt:lpstr>
      <vt:lpstr>Bezpečnostní politika</vt:lpstr>
      <vt:lpstr>Hrozba</vt:lpstr>
      <vt:lpstr>Riziko</vt:lpstr>
      <vt:lpstr>Hybridní hrozba (působení)</vt:lpstr>
      <vt:lpstr>Národní (bezpečnostní) zájem</vt:lpstr>
      <vt:lpstr>Národní (bezpečnostní) zájem</vt:lpstr>
      <vt:lpstr>Relativizace terminologie</vt:lpstr>
      <vt:lpstr>Shrnutí</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Frank Libor</dc:creator>
  <cp:lastModifiedBy>Libor Frank</cp:lastModifiedBy>
  <cp:revision>719</cp:revision>
  <dcterms:created xsi:type="dcterms:W3CDTF">2009-06-03T09:43:44Z</dcterms:created>
  <dcterms:modified xsi:type="dcterms:W3CDTF">2023-10-05T18:45:08Z</dcterms:modified>
</cp:coreProperties>
</file>