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5"/>
  </p:notesMasterIdLst>
  <p:sldIdLst>
    <p:sldId id="316" r:id="rId5"/>
    <p:sldId id="344" r:id="rId6"/>
    <p:sldId id="343" r:id="rId7"/>
    <p:sldId id="345" r:id="rId8"/>
    <p:sldId id="351" r:id="rId9"/>
    <p:sldId id="346" r:id="rId10"/>
    <p:sldId id="347" r:id="rId11"/>
    <p:sldId id="348" r:id="rId12"/>
    <p:sldId id="349" r:id="rId13"/>
    <p:sldId id="350" r:id="rId14"/>
  </p:sldIdLst>
  <p:sldSz cx="9906000" cy="6858000" type="A4"/>
  <p:notesSz cx="6889750" cy="100218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7890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5781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4367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91563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394539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873447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352355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831263" algn="l" defTabSz="957816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5857" autoAdjust="0"/>
  </p:normalViewPr>
  <p:slideViewPr>
    <p:cSldViewPr>
      <p:cViewPr varScale="1">
        <p:scale>
          <a:sx n="116" d="100"/>
          <a:sy n="116" d="100"/>
        </p:scale>
        <p:origin x="1384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29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94"/>
          </a:xfrm>
          <a:prstGeom prst="rect">
            <a:avLst/>
          </a:prstGeom>
        </p:spPr>
        <p:txBody>
          <a:bodyPr vert="horz" lIns="96626" tIns="48313" rIns="96626" bIns="48313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1094"/>
          </a:xfrm>
          <a:prstGeom prst="rect">
            <a:avLst/>
          </a:prstGeom>
        </p:spPr>
        <p:txBody>
          <a:bodyPr vert="horz" lIns="96626" tIns="48313" rIns="96626" bIns="48313" rtlCol="0"/>
          <a:lstStyle>
            <a:lvl1pPr algn="r">
              <a:defRPr sz="1300"/>
            </a:lvl1pPr>
          </a:lstStyle>
          <a:p>
            <a:fld id="{1F683AF4-CA0D-4965-B0C9-258A4FA5B1E0}" type="datetimeFigureOut">
              <a:rPr lang="cs-CZ" smtClean="0"/>
              <a:pPr/>
              <a:t>10.03.2023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92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6" tIns="48313" rIns="96626" bIns="4831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760398"/>
            <a:ext cx="5511800" cy="4509849"/>
          </a:xfrm>
          <a:prstGeom prst="rect">
            <a:avLst/>
          </a:prstGeom>
        </p:spPr>
        <p:txBody>
          <a:bodyPr vert="horz" lIns="96626" tIns="48313" rIns="96626" bIns="48313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26" tIns="48313" rIns="96626" bIns="48313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598" y="9519054"/>
            <a:ext cx="2985558" cy="501094"/>
          </a:xfrm>
          <a:prstGeom prst="rect">
            <a:avLst/>
          </a:prstGeom>
        </p:spPr>
        <p:txBody>
          <a:bodyPr vert="horz" lIns="96626" tIns="48313" rIns="96626" bIns="48313" rtlCol="0" anchor="b"/>
          <a:lstStyle>
            <a:lvl1pPr algn="r">
              <a:defRPr sz="1300"/>
            </a:lvl1pPr>
          </a:lstStyle>
          <a:p>
            <a:fld id="{FA168EFC-0AA7-46C7-9E0D-7BFDE7B8CE9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50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30250" y="750888"/>
            <a:ext cx="5429250" cy="37592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263"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8EFC-0AA7-46C7-9E0D-7BFDE7B8CE91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71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30250" y="750888"/>
            <a:ext cx="5429250" cy="37592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263">
              <a:defRPr/>
            </a:pP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8EFC-0AA7-46C7-9E0D-7BFDE7B8CE91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74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9156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9156"/>
          <a:lstStyle>
            <a:lvl1pPr marL="0" marR="47891" indent="0" algn="r">
              <a:buNone/>
              <a:defRPr>
                <a:solidFill>
                  <a:schemeClr val="tx1"/>
                </a:solidFill>
              </a:defRPr>
            </a:lvl1pPr>
            <a:lvl2pPr marL="478908" indent="0" algn="ctr">
              <a:buNone/>
            </a:lvl2pPr>
            <a:lvl3pPr marL="957816" indent="0" algn="ctr">
              <a:buNone/>
            </a:lvl3pPr>
            <a:lvl4pPr marL="1436724" indent="0" algn="ctr">
              <a:buNone/>
            </a:lvl4pPr>
            <a:lvl5pPr marL="1915631" indent="0" algn="ctr">
              <a:buNone/>
            </a:lvl5pPr>
            <a:lvl6pPr marL="2394539" indent="0" algn="ctr">
              <a:buNone/>
            </a:lvl6pPr>
            <a:lvl7pPr marL="2873447" indent="0" algn="ctr">
              <a:buNone/>
            </a:lvl7pPr>
            <a:lvl8pPr marL="3352355" indent="0" algn="ctr">
              <a:buNone/>
            </a:lvl8pPr>
            <a:lvl9pPr marL="3831263" indent="0" algn="ctr">
              <a:buNone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2B51E-5A28-4DC2-B4E5-E01B47553792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E2F2A-5BBC-45F6-91DF-8C590295B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55357-6FD0-4239-A308-134FE98656DB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B9AD8-5F25-4FE7-883A-8171365403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F84C7-86C8-4956-933B-62FBCDE57EBB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1E488-79DD-4502-8E50-D92FDFDB9C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28800"/>
            <a:ext cx="8915400" cy="484236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74548" y="2704665"/>
            <a:ext cx="8420100" cy="1509712"/>
          </a:xfrm>
        </p:spPr>
        <p:txBody>
          <a:bodyPr lIns="47891" rIns="47891"/>
          <a:lstStyle>
            <a:lvl1pPr marL="0" indent="0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E5670-BA5F-44AD-BD44-92DCEEE75DC5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1E94A-3984-43F7-B763-D225A6475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170CE-CB92-4C45-A7E3-6E7828EBB4A2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7F294-88F8-46F3-9C14-6322969263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7891" tIns="0" rIns="47891" bIns="0" anchor="ctr">
            <a:noAutofit/>
          </a:bodyPr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7891" tIns="0" rIns="47891" bIns="0" anchor="ctr"/>
          <a:lstStyle>
            <a:lvl1pPr marL="0" indent="0">
              <a:buNone/>
              <a:defRPr sz="2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77986-A82F-4674-96EC-443A14764B69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F974A-B4F9-4977-B7A5-5446E37877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2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9AEDD-9401-4AD8-8E36-18D70A5B2A78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488A7-E15E-4382-AAE6-0AA7712F0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33B2E-F8BE-4BB8-9B7A-7707D9763C82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F158C-9885-4BA1-9B4F-48180E26CF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9156" rIns="19156"/>
          <a:lstStyle>
            <a:lvl1pPr marL="0" indent="0" algn="l">
              <a:buNone/>
              <a:defRPr sz="1500"/>
            </a:lvl1pPr>
            <a:lvl2pPr indent="0" algn="l">
              <a:buNone/>
              <a:defRPr sz="1300"/>
            </a:lvl2pPr>
            <a:lvl3pPr indent="0" algn="l">
              <a:buNone/>
              <a:defRPr sz="10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900"/>
            </a:lvl1pPr>
            <a:lvl2pPr>
              <a:defRPr sz="2700"/>
            </a:lvl2pPr>
            <a:lvl3pPr>
              <a:defRPr sz="2500"/>
            </a:lvl3pPr>
            <a:lvl4pPr>
              <a:defRPr sz="2100"/>
            </a:lvl4pPr>
            <a:lvl5pPr>
              <a:defRPr sz="19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C2175-29B8-4F37-B133-34E2B9666EEB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85470-D86A-433A-A37F-EC9C6DCC02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4"/>
          <p:cNvSpPr/>
          <p:nvPr/>
        </p:nvSpPr>
        <p:spPr>
          <a:xfrm rot="420000" flipV="1">
            <a:off x="3429265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Pravoúhlý trojúhelník 5"/>
          <p:cNvSpPr/>
          <p:nvPr/>
        </p:nvSpPr>
        <p:spPr>
          <a:xfrm rot="420000" flipV="1">
            <a:off x="8671191" y="5359401"/>
            <a:ext cx="168540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2" tIns="47891" rIns="95782" bIns="4789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2" tIns="47891" rIns="95782" bIns="4789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lIns="47891" rIns="47891" bIns="47891"/>
          <a:lstStyle>
            <a:lvl1pPr algn="l">
              <a:buNone/>
              <a:defRPr sz="21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7047" rIns="47891"/>
          <a:lstStyle>
            <a:lvl1pPr marL="0" indent="0" algn="l">
              <a:spcBef>
                <a:spcPts val="262"/>
              </a:spcBef>
              <a:buFontTx/>
              <a:buNone/>
              <a:defRPr sz="1300"/>
            </a:lvl1pPr>
            <a:lvl2pPr>
              <a:defRPr sz="13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400"/>
            </a:lvl1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C45EC-A370-499F-924A-ADCB949C2547}" type="datetimeFigureOut">
              <a:rPr lang="cs-CZ"/>
              <a:pPr>
                <a:defRPr/>
              </a:pPr>
              <a:t>10.03.2023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65964-D380-4BAC-83E4-C84974BE29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10319" y="-7937"/>
            <a:ext cx="9926638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2" tIns="47891" rIns="95782" bIns="4789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746625" y="-7938"/>
            <a:ext cx="5159375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5782" tIns="47891" rIns="95782" bIns="47891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7891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Styl předlohy nadpisů</a:t>
            </a:r>
            <a:endParaRPr lang="en-US" dirty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95300" y="1499462"/>
            <a:ext cx="8915400" cy="49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20637" y="203200"/>
            <a:ext cx="9945556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3" r:id="rId2"/>
    <p:sldLayoutId id="2147483732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3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5pPr>
      <a:lvl6pPr marL="478908" algn="l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6pPr>
      <a:lvl7pPr marL="957816" algn="l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7pPr>
      <a:lvl8pPr marL="1436724" algn="l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8pPr>
      <a:lvl9pPr marL="1915631" algn="l" rtl="0" eaLnBrk="1" fontAlgn="base" hangingPunct="1">
        <a:spcBef>
          <a:spcPct val="0"/>
        </a:spcBef>
        <a:spcAft>
          <a:spcPct val="0"/>
        </a:spcAft>
        <a:defRPr sz="5200">
          <a:solidFill>
            <a:schemeClr val="tx2"/>
          </a:solidFill>
          <a:latin typeface="Calibri" pitchFamily="34" charset="0"/>
        </a:defRPr>
      </a:lvl9pPr>
    </p:titleStyle>
    <p:bodyStyle>
      <a:lvl1pPr marL="286014" indent="-286014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70139" indent="-257746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700070" indent="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830" indent="-219499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31508" indent="-219499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819850" indent="-22029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13" indent="-19156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98758" indent="-191563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86102" indent="-19156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dupress.ndu.edu/Portals/68/Documents/prism/prism_8-2/PRISM_8-2_Monaghan.pdf" TargetMode="External"/><Relationship Id="rId2" Type="http://schemas.openxmlformats.org/officeDocument/2006/relationships/hyperlink" Target="https://www.vojenskerozhledy.cz/kategorie-clanku/bezpecnostni-prostredi/hybridni-hrozb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3l9fTV74m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500175"/>
            <a:ext cx="9906000" cy="234316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/>
              <a:t>Hybridní operace – dějiny, současnost, příklady </a:t>
            </a:r>
            <a:endParaRPr lang="cs-CZ" sz="3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4365104"/>
            <a:ext cx="9906000" cy="5122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cs-CZ" sz="2700" b="1" dirty="0">
                <a:solidFill>
                  <a:schemeClr val="bg2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svobodník Josef Švejk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6237312"/>
            <a:ext cx="9906000" cy="373716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cs-CZ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1.7.2023 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348880"/>
            <a:ext cx="9906000" cy="234316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/>
              <a:t>Děkuji za pozornost</a:t>
            </a:r>
            <a:br>
              <a:rPr lang="cs-CZ" dirty="0"/>
            </a:br>
            <a:r>
              <a:rPr lang="cs-CZ" dirty="0"/>
              <a:t>Dotazy?</a:t>
            </a:r>
            <a:br>
              <a:rPr lang="cs-CZ" dirty="0"/>
            </a:b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393218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5300" y="1628800"/>
            <a:ext cx="8915400" cy="5112568"/>
          </a:xfrm>
        </p:spPr>
        <p:txBody>
          <a:bodyPr/>
          <a:lstStyle/>
          <a:p>
            <a:r>
              <a:rPr lang="cs-CZ" b="1" dirty="0"/>
              <a:t>Cíl prezentace</a:t>
            </a:r>
            <a:r>
              <a:rPr lang="cs-CZ" dirty="0"/>
              <a:t> – stručná informace o cíli a smyslu prezentace (vysvětlit, přiblížit, seznámit posluchače s něčím, zamyslet se nad otázkou…) </a:t>
            </a:r>
          </a:p>
          <a:p>
            <a:r>
              <a:rPr lang="cs-CZ" b="1" dirty="0"/>
              <a:t>Úvod</a:t>
            </a:r>
            <a:r>
              <a:rPr lang="cs-CZ" dirty="0"/>
              <a:t> – vymezení problému, uvedení do kontextu</a:t>
            </a:r>
          </a:p>
          <a:p>
            <a:r>
              <a:rPr lang="cs-CZ" b="1" dirty="0"/>
              <a:t>Jádro prezentace </a:t>
            </a:r>
            <a:r>
              <a:rPr lang="cs-CZ" dirty="0"/>
              <a:t>– argumentace, řešení problému, uvedení hlavních příkladů, zdůvodnění závěru </a:t>
            </a:r>
          </a:p>
          <a:p>
            <a:r>
              <a:rPr lang="cs-CZ" b="1" dirty="0"/>
              <a:t>Závěr</a:t>
            </a:r>
            <a:r>
              <a:rPr lang="cs-CZ" dirty="0"/>
              <a:t> – shrnutí, zdůraznění nejdůležitějších informací, vlastní názory</a:t>
            </a:r>
          </a:p>
          <a:p>
            <a:r>
              <a:rPr lang="cs-CZ" b="1" dirty="0"/>
              <a:t>Použité prameny a literatura – </a:t>
            </a:r>
            <a:r>
              <a:rPr lang="cs-CZ" dirty="0"/>
              <a:t>dokládá, odkud autor čerpal informace a kde je může posluchač dohledat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04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prezentace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Stručně seznámit </a:t>
            </a:r>
            <a:r>
              <a:rPr lang="cs-CZ" dirty="0"/>
              <a:t>posluchače s problematikou současných hybridních hrozeb a operací (co to je, kdy, kde a jak se používají, uvést 1-2 příklady…)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b="1" dirty="0"/>
              <a:t>Zamyslet se nad možnostmi</a:t>
            </a:r>
            <a:r>
              <a:rPr lang="cs-CZ" dirty="0"/>
              <a:t>, jak můžou státy v současnosti hybridním operacím čelit   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3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Hybridní hrozby jsou dnes nejčastějším typem hrozeb, jakým státy čelí</a:t>
            </a:r>
          </a:p>
          <a:p>
            <a:r>
              <a:rPr lang="cs-CZ" dirty="0"/>
              <a:t>Hybridní operace jsou typické kombinací vojenských, politických, ekonomických, společenských, informačních a jiných nástrojů nátlaků a donucení</a:t>
            </a:r>
          </a:p>
          <a:p>
            <a:r>
              <a:rPr lang="cs-CZ" dirty="0"/>
              <a:t>Používají je zejména státy, případně nestátní aktéři (teroristické skupiny)</a:t>
            </a:r>
          </a:p>
          <a:p>
            <a:r>
              <a:rPr lang="cs-CZ" dirty="0"/>
              <a:t>V souvislosti s ČR se o hybridních hrozbách mluví zejména od roku 2014 </a:t>
            </a:r>
          </a:p>
          <a:p>
            <a:r>
              <a:rPr lang="cs-CZ" dirty="0"/>
              <a:t>Příkladem hybridní operace je například ruská anexe Krymu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74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 descr="Hybrid threats and the Greyzone in the and the Asia – Pacific region:  establishing an US-Australi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906000" cy="6143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837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Jádro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Jak se bránit hybridním operacím?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Zvyšovat informovanost obyvatel států o hybridních hrozbách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Užší spoluprací armády a civilních složek států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Preventivním působením rozvědky a kontrarozvědky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Politicko-vojenskou spoluprací se zahraničními partnery (NATO, EU)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Regulací a kontrolou mediálního prostoru </a:t>
            </a:r>
          </a:p>
        </p:txBody>
      </p:sp>
    </p:spTree>
    <p:extLst>
      <p:ext uri="{BB962C8B-B14F-4D97-AF65-F5344CB8AC3E}">
        <p14:creationId xmlns:p14="http://schemas.microsoft.com/office/powerpoint/2010/main" val="162193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Jádro prezentace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Zkušenosti jiných států z působení proti hybridním operacím</a:t>
            </a:r>
          </a:p>
          <a:p>
            <a:r>
              <a:rPr lang="cs-CZ" dirty="0"/>
              <a:t>Ukrajina – kombinace vojenských, politických a ekonomických nástrojů v boji proti hybridním operacím Ruska</a:t>
            </a:r>
          </a:p>
          <a:p>
            <a:r>
              <a:rPr lang="cs-CZ" dirty="0"/>
              <a:t>USA – obrana před zasahováním do volebního procesu ze strany Ruska</a:t>
            </a:r>
          </a:p>
          <a:p>
            <a:r>
              <a:rPr lang="cs-CZ" dirty="0"/>
              <a:t>Tchaj-wan – obrana před informačním působením a vojensko-politickým nátlakem Číny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163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Hybridní operace kombinují nátlakové nástroje různého druhu (politické, vojenské, informační, ekonomické….)</a:t>
            </a:r>
          </a:p>
          <a:p>
            <a:r>
              <a:rPr lang="cs-CZ" dirty="0"/>
              <a:t>Nejlepší možností jak jim čelit, je totožná koordinace všech prostředků obrany a zapojení všech bezpečnostních složek (armády, policie, zpravodajských služeb, občanské společnosti…)</a:t>
            </a:r>
          </a:p>
          <a:p>
            <a:r>
              <a:rPr lang="cs-CZ" dirty="0"/>
              <a:t>Zkušenosti jiných zemí s obranou proti hybridním operacím ukazují, že klíčovou je spolupráce se zahraničními partnery </a:t>
            </a:r>
          </a:p>
          <a:p>
            <a:r>
              <a:rPr lang="cs-CZ" dirty="0"/>
              <a:t>Hybridní hrozby zůstanou nejvážnějšími bezpečnostními hrozbami i v blízké budoucnosti  </a:t>
            </a:r>
          </a:p>
        </p:txBody>
      </p:sp>
    </p:spTree>
    <p:extLst>
      <p:ext uri="{BB962C8B-B14F-4D97-AF65-F5344CB8AC3E}">
        <p14:creationId xmlns:p14="http://schemas.microsoft.com/office/powerpoint/2010/main" val="37545251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prameny a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/>
              <a:t>Autor (osoba, nebo instituce) – rok vydání – název – (případně) link</a:t>
            </a:r>
          </a:p>
          <a:p>
            <a:r>
              <a:rPr lang="cs-CZ" dirty="0"/>
              <a:t>Pavel </a:t>
            </a:r>
            <a:r>
              <a:rPr lang="cs-CZ" dirty="0" err="1"/>
              <a:t>Štalmach</a:t>
            </a:r>
            <a:r>
              <a:rPr lang="cs-CZ" dirty="0"/>
              <a:t>. 2018. Hybridní hrozby – včera, dnes a zítra – pohledy z Prahy. Dostupné z: </a:t>
            </a:r>
            <a:r>
              <a:rPr lang="cs-CZ" dirty="0">
                <a:hlinkClick r:id="rId2"/>
              </a:rPr>
              <a:t>https://www.vojenskerozhledy.cz/kategorie-clanku/bezpecnostni-prostredi/hybridni-hrozby</a:t>
            </a:r>
            <a:r>
              <a:rPr lang="cs-CZ" dirty="0"/>
              <a:t> </a:t>
            </a:r>
          </a:p>
          <a:p>
            <a:r>
              <a:rPr lang="cs-CZ" dirty="0"/>
              <a:t>Sean </a:t>
            </a:r>
            <a:r>
              <a:rPr lang="cs-CZ" dirty="0" err="1"/>
              <a:t>Monaghan</a:t>
            </a:r>
            <a:r>
              <a:rPr lang="cs-CZ" dirty="0"/>
              <a:t>. 2018. </a:t>
            </a:r>
            <a:r>
              <a:rPr lang="cs-CZ" dirty="0" err="1"/>
              <a:t>Countering</a:t>
            </a:r>
            <a:r>
              <a:rPr lang="cs-CZ" dirty="0"/>
              <a:t> Hybrid </a:t>
            </a:r>
            <a:r>
              <a:rPr lang="cs-CZ" dirty="0" err="1"/>
              <a:t>Warfare</a:t>
            </a:r>
            <a:r>
              <a:rPr lang="cs-CZ" dirty="0"/>
              <a:t>. So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Future</a:t>
            </a:r>
            <a:r>
              <a:rPr lang="cs-CZ" dirty="0"/>
              <a:t> Joint </a:t>
            </a:r>
            <a:r>
              <a:rPr lang="cs-CZ" dirty="0" err="1"/>
              <a:t>Force</a:t>
            </a:r>
            <a:r>
              <a:rPr lang="cs-CZ" dirty="0"/>
              <a:t>? Dostupné z: </a:t>
            </a:r>
            <a:r>
              <a:rPr lang="cs-CZ" dirty="0">
                <a:hlinkClick r:id="rId3"/>
              </a:rPr>
              <a:t>https://ndupress.ndu.edu/Portals/68/Documents/prism/prism_8-2/PRISM_8-2_Monaghan.pdf</a:t>
            </a:r>
            <a:r>
              <a:rPr lang="cs-CZ" dirty="0"/>
              <a:t> </a:t>
            </a:r>
          </a:p>
          <a:p>
            <a:r>
              <a:rPr lang="cs-CZ" dirty="0" err="1"/>
              <a:t>Youtube</a:t>
            </a:r>
            <a:r>
              <a:rPr lang="cs-CZ" dirty="0"/>
              <a:t>. Michael </a:t>
            </a:r>
            <a:r>
              <a:rPr lang="cs-CZ" dirty="0" err="1"/>
              <a:t>Romancov</a:t>
            </a:r>
            <a:r>
              <a:rPr lang="cs-CZ" dirty="0"/>
              <a:t> o hybridní válce. 2019. Dostupné z: </a:t>
            </a:r>
            <a:r>
              <a:rPr lang="cs-CZ" dirty="0">
                <a:hlinkClick r:id="rId4"/>
              </a:rPr>
              <a:t>https://www.youtube.com/watch?v=j3l9fTV74mI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2754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VD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3C03BAA0-9A4E-46F0-BEC0-96E85C8DCF04}" vid="{90D7FCB1-AADD-4578-90B8-692B0443F23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BA94D3D9534904F8D5F65852A48D781" ma:contentTypeVersion="2" ma:contentTypeDescription="Vytvoří nový dokument" ma:contentTypeScope="" ma:versionID="3f952b52e53bc5a75318c3bbeb927b07">
  <xsd:schema xmlns:xsd="http://www.w3.org/2001/XMLSchema" xmlns:xs="http://www.w3.org/2001/XMLSchema" xmlns:p="http://schemas.microsoft.com/office/2006/metadata/properties" xmlns:ns2="c0763593-4e21-4c9f-993c-08bcc970b6aa" targetNamespace="http://schemas.microsoft.com/office/2006/metadata/properties" ma:root="true" ma:fieldsID="b7291ce04e0d454d7ed2b46c0a15ef5e" ns2:_="">
    <xsd:import namespace="c0763593-4e21-4c9f-993c-08bcc970b6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63593-4e21-4c9f-993c-08bcc970b6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4DD0BC-8520-497B-B636-64EF741C06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4BB837-4279-4291-81E3-A197D01176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763593-4e21-4c9f-993c-08bcc970b6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7406E5-A2C0-47F5-8A4D-CC21D25538A8}">
  <ds:schemaRefs>
    <ds:schemaRef ds:uri="http://schemas.microsoft.com/office/2006/documentManagement/types"/>
    <ds:schemaRef ds:uri="http://schemas.microsoft.com/office/infopath/2007/PartnerControls"/>
    <ds:schemaRef ds:uri="c0763593-4e21-4c9f-993c-08bcc970b6aa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individuální prezentace</Template>
  <TotalTime>0</TotalTime>
  <Words>494</Words>
  <Application>Microsoft Macintosh PowerPoint</Application>
  <PresentationFormat>A4 Paper (210x297 mm)</PresentationFormat>
  <Paragraphs>46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 2</vt:lpstr>
      <vt:lpstr>Tok</vt:lpstr>
      <vt:lpstr>Hybridní operace – dějiny, současnost, příklady </vt:lpstr>
      <vt:lpstr>Struktura prezentace</vt:lpstr>
      <vt:lpstr>Cíl prezentace </vt:lpstr>
      <vt:lpstr>Úvod</vt:lpstr>
      <vt:lpstr>PowerPoint Presentation</vt:lpstr>
      <vt:lpstr>Jádro prezentace</vt:lpstr>
      <vt:lpstr>Jádro prezentace </vt:lpstr>
      <vt:lpstr>Shrnutí a závěr</vt:lpstr>
      <vt:lpstr>Použité prameny a literatura</vt:lpstr>
      <vt:lpstr>Děkuji za pozornost Dotazy? </vt:lpstr>
    </vt:vector>
  </TitlesOfParts>
  <Company>Univerzita obrany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Fakultativní vzor  individuální prezentace  </dc:title>
  <dc:creator>Frank Libor</dc:creator>
  <cp:lastModifiedBy>Potočňák Adam</cp:lastModifiedBy>
  <cp:revision>16</cp:revision>
  <cp:lastPrinted>2021-03-24T11:32:09Z</cp:lastPrinted>
  <dcterms:created xsi:type="dcterms:W3CDTF">2021-02-06T16:33:57Z</dcterms:created>
  <dcterms:modified xsi:type="dcterms:W3CDTF">2023-03-10T12:56:13Z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0x010100FBA94D3D9534904F8D5F65852A48D781</vt:lpwstr>
  </property>
</Properties>
</file>