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8" r:id="rId3"/>
    <p:sldId id="269" r:id="rId4"/>
    <p:sldId id="27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9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7" autoAdjust="0"/>
    <p:restoredTop sz="94660"/>
  </p:normalViewPr>
  <p:slideViewPr>
    <p:cSldViewPr>
      <p:cViewPr>
        <p:scale>
          <a:sx n="91" d="100"/>
          <a:sy n="91" d="100"/>
        </p:scale>
        <p:origin x="-102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DEB58-5987-4C78-896B-695814771759}" type="datetimeFigureOut">
              <a:rPr lang="en-GB" smtClean="0"/>
              <a:pPr/>
              <a:t>14/01/2014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65474-B668-45FC-B4A8-A2A17ED1D6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66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76B78-9D41-4E2F-AC51-48223A93000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23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CF37-0A0B-4CEE-BCCF-886A817970C3}" type="datetimeFigureOut">
              <a:rPr lang="en-GB" smtClean="0"/>
              <a:pPr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2343-DCCE-4ED3-B5CC-19A9635F07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96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CF37-0A0B-4CEE-BCCF-886A817970C3}" type="datetimeFigureOut">
              <a:rPr lang="en-GB" smtClean="0"/>
              <a:pPr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2343-DCCE-4ED3-B5CC-19A9635F07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43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CF37-0A0B-4CEE-BCCF-886A817970C3}" type="datetimeFigureOut">
              <a:rPr lang="en-GB" smtClean="0"/>
              <a:pPr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2343-DCCE-4ED3-B5CC-19A9635F07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186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CF37-0A0B-4CEE-BCCF-886A817970C3}" type="datetimeFigureOut">
              <a:rPr lang="en-GB" smtClean="0"/>
              <a:pPr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2343-DCCE-4ED3-B5CC-19A9635F07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29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CF37-0A0B-4CEE-BCCF-886A817970C3}" type="datetimeFigureOut">
              <a:rPr lang="en-GB" smtClean="0"/>
              <a:pPr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2343-DCCE-4ED3-B5CC-19A9635F07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77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CF37-0A0B-4CEE-BCCF-886A817970C3}" type="datetimeFigureOut">
              <a:rPr lang="en-GB" smtClean="0"/>
              <a:pPr/>
              <a:t>14/01/2014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2343-DCCE-4ED3-B5CC-19A9635F07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4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CF37-0A0B-4CEE-BCCF-886A817970C3}" type="datetimeFigureOut">
              <a:rPr lang="en-GB" smtClean="0"/>
              <a:pPr/>
              <a:t>14/01/2014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2343-DCCE-4ED3-B5CC-19A9635F07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48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CF37-0A0B-4CEE-BCCF-886A817970C3}" type="datetimeFigureOut">
              <a:rPr lang="en-GB" smtClean="0"/>
              <a:pPr/>
              <a:t>14/01/2014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2343-DCCE-4ED3-B5CC-19A9635F07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6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CF37-0A0B-4CEE-BCCF-886A817970C3}" type="datetimeFigureOut">
              <a:rPr lang="en-GB" smtClean="0"/>
              <a:pPr/>
              <a:t>14/01/2014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2343-DCCE-4ED3-B5CC-19A9635F07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92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CF37-0A0B-4CEE-BCCF-886A817970C3}" type="datetimeFigureOut">
              <a:rPr lang="en-GB" smtClean="0"/>
              <a:pPr/>
              <a:t>14/01/2014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2343-DCCE-4ED3-B5CC-19A9635F07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63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CF37-0A0B-4CEE-BCCF-886A817970C3}" type="datetimeFigureOut">
              <a:rPr lang="en-GB" smtClean="0"/>
              <a:pPr/>
              <a:t>14/01/2014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2343-DCCE-4ED3-B5CC-19A9635F07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11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CCF37-0A0B-4CEE-BCCF-886A817970C3}" type="datetimeFigureOut">
              <a:rPr lang="en-GB" smtClean="0"/>
              <a:pPr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A2343-DCCE-4ED3-B5CC-19A9635F07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33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8072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B050"/>
                </a:solidFill>
                <a:latin typeface="Rockwell" pitchFamily="18" charset="0"/>
                <a:cs typeface="Aharoni" pitchFamily="2" charset="-79"/>
              </a:rPr>
              <a:t>Speaking Skills for Academic </a:t>
            </a:r>
            <a:r>
              <a:rPr lang="en-GB" sz="2800" dirty="0" smtClean="0">
                <a:solidFill>
                  <a:srgbClr val="00B050"/>
                </a:solidFill>
                <a:latin typeface="Rockwell" pitchFamily="18" charset="0"/>
                <a:cs typeface="Aharoni" pitchFamily="2" charset="-79"/>
              </a:rPr>
              <a:t>Purposes</a:t>
            </a:r>
            <a:endParaRPr lang="en-GB" sz="2800" dirty="0">
              <a:solidFill>
                <a:srgbClr val="00B050"/>
              </a:solidFill>
              <a:latin typeface="Rockwell" pitchFamily="18" charset="0"/>
              <a:cs typeface="Aharoni" pitchFamily="2" charset="-79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15816" y="6165304"/>
            <a:ext cx="2895600" cy="365125"/>
          </a:xfrm>
        </p:spPr>
        <p:txBody>
          <a:bodyPr/>
          <a:lstStyle/>
          <a:p>
            <a:r>
              <a:rPr lang="en-GB" dirty="0" smtClean="0"/>
              <a:t>November 2013 @ </a:t>
            </a:r>
          </a:p>
          <a:p>
            <a:r>
              <a:rPr lang="en-GB" dirty="0" smtClean="0"/>
              <a:t>Masaryk University, Brno, Czech Republic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1453716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Emma Lay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8" name="Picture 4" descr="Lionhead Bunny  Print Black Rabbit Sweet Portrait Demetri The Bunny White Nose Woodland Forest Wild Things Furry Goodne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76872"/>
            <a:ext cx="4032448" cy="302787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5715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sp>
        <p:nvSpPr>
          <p:cNvPr id="6" name="TextovéPole 5"/>
          <p:cNvSpPr txBox="1"/>
          <p:nvPr/>
        </p:nvSpPr>
        <p:spPr>
          <a:xfrm>
            <a:off x="1259632" y="476672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Selected</a:t>
            </a:r>
            <a:r>
              <a:rPr lang="cs-CZ" dirty="0" smtClean="0"/>
              <a:t> </a:t>
            </a:r>
            <a:r>
              <a:rPr lang="cs-CZ" dirty="0" err="1" smtClean="0"/>
              <a:t>slides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seminar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teachers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2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</a:t>
            </a:r>
            <a:r>
              <a:rPr lang="en-GB" dirty="0" smtClean="0"/>
              <a:t>ectures &amp; Presentations: functional </a:t>
            </a:r>
            <a:r>
              <a:rPr lang="en-GB" dirty="0"/>
              <a:t>language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2636912"/>
            <a:ext cx="3672408" cy="129266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rgbClr val="00B050"/>
                </a:solidFill>
              </a:rPr>
              <a:t>Referring back to what you have </a:t>
            </a:r>
            <a:r>
              <a:rPr lang="en-GB" sz="1200" i="1" dirty="0" smtClean="0">
                <a:solidFill>
                  <a:srgbClr val="00B050"/>
                </a:solidFill>
              </a:rPr>
              <a:t>said</a:t>
            </a:r>
            <a:endParaRPr lang="en-GB" sz="1200" dirty="0">
              <a:solidFill>
                <a:srgbClr val="00B050"/>
              </a:solidFill>
            </a:endParaRPr>
          </a:p>
          <a:p>
            <a:r>
              <a:rPr lang="en-GB" sz="1200" dirty="0"/>
              <a:t>As I said at the beginning, .... </a:t>
            </a:r>
          </a:p>
          <a:p>
            <a:r>
              <a:rPr lang="en-GB" sz="1200" dirty="0"/>
              <a:t>In the first part of my talk, I said .... </a:t>
            </a:r>
          </a:p>
          <a:p>
            <a:r>
              <a:rPr lang="en-GB" sz="1200" dirty="0"/>
              <a:t>As I mentioned earlier, .... </a:t>
            </a:r>
          </a:p>
          <a:p>
            <a:r>
              <a:rPr lang="en-GB" sz="1200" dirty="0"/>
              <a:t>I told you a few minutes ago that .... 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052736"/>
            <a:ext cx="2736304" cy="138499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rgbClr val="00B050"/>
                </a:solidFill>
              </a:rPr>
              <a:t>Putting it in other </a:t>
            </a:r>
            <a:r>
              <a:rPr lang="en-GB" sz="1200" i="1" dirty="0" smtClean="0">
                <a:solidFill>
                  <a:srgbClr val="00B050"/>
                </a:solidFill>
              </a:rPr>
              <a:t>words</a:t>
            </a:r>
            <a:endParaRPr lang="en-GB" sz="1200" dirty="0">
              <a:solidFill>
                <a:srgbClr val="00B050"/>
              </a:solidFill>
            </a:endParaRPr>
          </a:p>
          <a:p>
            <a:r>
              <a:rPr lang="en-GB" sz="1200" dirty="0"/>
              <a:t>In other words, .... </a:t>
            </a:r>
          </a:p>
          <a:p>
            <a:r>
              <a:rPr lang="en-GB" sz="1200" dirty="0"/>
              <a:t>That is to say, ....</a:t>
            </a:r>
          </a:p>
          <a:p>
            <a:r>
              <a:rPr lang="en-GB" sz="1200" dirty="0"/>
              <a:t>To put it another way, .... </a:t>
            </a:r>
          </a:p>
          <a:p>
            <a:r>
              <a:rPr lang="en-GB" sz="1200" dirty="0"/>
              <a:t>The point I'm making is .... </a:t>
            </a:r>
          </a:p>
          <a:p>
            <a:r>
              <a:rPr lang="en-GB" sz="1200" dirty="0"/>
              <a:t>What I'm suggesting is .... </a:t>
            </a:r>
          </a:p>
          <a:p>
            <a:r>
              <a:rPr lang="en-GB" sz="1200" dirty="0"/>
              <a:t>Let me put it another way.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84168" y="1052736"/>
            <a:ext cx="2808312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rgbClr val="00B050"/>
                </a:solidFill>
              </a:rPr>
              <a:t>Giving </a:t>
            </a:r>
            <a:r>
              <a:rPr lang="en-GB" sz="1200" i="1" dirty="0" smtClean="0">
                <a:solidFill>
                  <a:srgbClr val="00B050"/>
                </a:solidFill>
              </a:rPr>
              <a:t>examples</a:t>
            </a:r>
            <a:endParaRPr lang="en-GB" sz="1200" dirty="0">
              <a:solidFill>
                <a:srgbClr val="00B050"/>
              </a:solidFill>
            </a:endParaRPr>
          </a:p>
          <a:p>
            <a:r>
              <a:rPr lang="en-GB" sz="1200" dirty="0"/>
              <a:t>An example of this is .... </a:t>
            </a:r>
          </a:p>
          <a:p>
            <a:r>
              <a:rPr lang="en-GB" sz="1200" dirty="0"/>
              <a:t>For instance, .... </a:t>
            </a:r>
          </a:p>
          <a:p>
            <a:r>
              <a:rPr lang="en-GB" sz="1200" dirty="0"/>
              <a:t>And as proof of that, .... </a:t>
            </a:r>
          </a:p>
          <a:p>
            <a:r>
              <a:rPr lang="en-GB" sz="1200" dirty="0"/>
              <a:t>Remember .... </a:t>
            </a:r>
          </a:p>
          <a:p>
            <a:r>
              <a:rPr lang="en-GB" sz="1200" dirty="0"/>
              <a:t>You only have to think of ....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55976" y="2566645"/>
            <a:ext cx="4464496" cy="175432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rgbClr val="00B050"/>
                </a:solidFill>
              </a:rPr>
              <a:t>Using </a:t>
            </a:r>
            <a:r>
              <a:rPr lang="en-GB" sz="1200" i="1" dirty="0" smtClean="0">
                <a:solidFill>
                  <a:srgbClr val="00B050"/>
                </a:solidFill>
              </a:rPr>
              <a:t>visuals</a:t>
            </a:r>
            <a:endParaRPr lang="en-GB" sz="1200" dirty="0">
              <a:solidFill>
                <a:srgbClr val="00B050"/>
              </a:solidFill>
            </a:endParaRPr>
          </a:p>
          <a:p>
            <a:r>
              <a:rPr lang="en-GB" sz="1200" dirty="0"/>
              <a:t>On this graph, ...</a:t>
            </a:r>
          </a:p>
          <a:p>
            <a:r>
              <a:rPr lang="en-GB" sz="1200" dirty="0"/>
              <a:t>Take a look at this.</a:t>
            </a:r>
          </a:p>
          <a:p>
            <a:r>
              <a:rPr lang="en-GB" sz="1200" dirty="0"/>
              <a:t>Let's have a look at this.</a:t>
            </a:r>
          </a:p>
          <a:p>
            <a:r>
              <a:rPr lang="en-GB" sz="1200" dirty="0"/>
              <a:t>I'd like you to look at this.</a:t>
            </a:r>
          </a:p>
          <a:p>
            <a:r>
              <a:rPr lang="en-GB" sz="1200" dirty="0"/>
              <a:t>I'd like to draw your attention to ...</a:t>
            </a:r>
          </a:p>
          <a:p>
            <a:r>
              <a:rPr lang="en-GB" sz="1200" dirty="0"/>
              <a:t>Here we can see ....</a:t>
            </a:r>
          </a:p>
          <a:p>
            <a:r>
              <a:rPr lang="en-GB" sz="1200" dirty="0" smtClean="0"/>
              <a:t>As </a:t>
            </a:r>
            <a:r>
              <a:rPr lang="en-GB" sz="1200" dirty="0"/>
              <a:t>you can see, ....</a:t>
            </a:r>
          </a:p>
          <a:p>
            <a:r>
              <a:rPr lang="en-GB" sz="1200" dirty="0"/>
              <a:t>If you look closely, you'll see ....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4139788"/>
            <a:ext cx="3816424" cy="212365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rgbClr val="00B050"/>
                </a:solidFill>
              </a:rPr>
              <a:t>Moving </a:t>
            </a:r>
            <a:r>
              <a:rPr lang="en-GB" sz="1200" i="1" dirty="0" smtClean="0">
                <a:solidFill>
                  <a:srgbClr val="00B050"/>
                </a:solidFill>
              </a:rPr>
              <a:t>on</a:t>
            </a:r>
            <a:endParaRPr lang="en-GB" sz="1200" dirty="0">
              <a:solidFill>
                <a:srgbClr val="00B050"/>
              </a:solidFill>
            </a:endParaRPr>
          </a:p>
          <a:p>
            <a:r>
              <a:rPr lang="en-GB" sz="1200" dirty="0"/>
              <a:t>I'd like now to move on to .... </a:t>
            </a:r>
          </a:p>
          <a:p>
            <a:r>
              <a:rPr lang="en-GB" sz="1200" dirty="0"/>
              <a:t>Turning now to ...</a:t>
            </a:r>
          </a:p>
          <a:p>
            <a:r>
              <a:rPr lang="en-GB" sz="1200" dirty="0"/>
              <a:t>Moving on now to .... </a:t>
            </a:r>
          </a:p>
          <a:p>
            <a:r>
              <a:rPr lang="en-GB" sz="1200" dirty="0"/>
              <a:t>Having looked at ..., I'd now like to consider .... </a:t>
            </a:r>
          </a:p>
          <a:p>
            <a:r>
              <a:rPr lang="en-GB" sz="1200" dirty="0"/>
              <a:t>Now, let's turn to ....</a:t>
            </a:r>
          </a:p>
          <a:p>
            <a:r>
              <a:rPr lang="en-GB" sz="1200" dirty="0"/>
              <a:t>I now want to turn to ....</a:t>
            </a:r>
          </a:p>
          <a:p>
            <a:r>
              <a:rPr lang="en-GB" sz="1200" dirty="0"/>
              <a:t>The next point is .... </a:t>
            </a:r>
          </a:p>
          <a:p>
            <a:r>
              <a:rPr lang="en-GB" sz="1200" dirty="0"/>
              <a:t>Another interesting point is .... </a:t>
            </a:r>
          </a:p>
          <a:p>
            <a:r>
              <a:rPr lang="en-GB" sz="1200" dirty="0"/>
              <a:t>The next aspect I'd like to consider is .... </a:t>
            </a:r>
          </a:p>
          <a:p>
            <a:r>
              <a:rPr lang="en-GB" sz="1200" dirty="0"/>
              <a:t>I'd now like to turn to ....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55976" y="4509120"/>
            <a:ext cx="4464496" cy="175432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solidFill>
                  <a:srgbClr val="00B050"/>
                </a:solidFill>
              </a:rPr>
              <a:t>Concluding</a:t>
            </a:r>
            <a:endParaRPr lang="en-GB" sz="1200" dirty="0">
              <a:solidFill>
                <a:srgbClr val="00B050"/>
              </a:solidFill>
            </a:endParaRPr>
          </a:p>
          <a:p>
            <a:r>
              <a:rPr lang="en-GB" sz="1200" dirty="0"/>
              <a:t>So .... </a:t>
            </a:r>
          </a:p>
          <a:p>
            <a:r>
              <a:rPr lang="en-GB" sz="1200" dirty="0"/>
              <a:t>We've seen that .... </a:t>
            </a:r>
          </a:p>
          <a:p>
            <a:r>
              <a:rPr lang="en-GB" sz="1200" dirty="0"/>
              <a:t>First we looked at ... and we saw that .... </a:t>
            </a:r>
          </a:p>
          <a:p>
            <a:r>
              <a:rPr lang="en-GB" sz="1200" dirty="0"/>
              <a:t>Then we considered...and I argued that...</a:t>
            </a:r>
          </a:p>
          <a:p>
            <a:r>
              <a:rPr lang="en-GB" sz="1200" dirty="0"/>
              <a:t>So basically ..... </a:t>
            </a:r>
          </a:p>
          <a:p>
            <a:r>
              <a:rPr lang="en-GB" sz="1200" dirty="0"/>
              <a:t> we have looked at ....</a:t>
            </a:r>
          </a:p>
          <a:p>
            <a:r>
              <a:rPr lang="en-GB" sz="1200" dirty="0"/>
              <a:t>To sum up .... </a:t>
            </a:r>
          </a:p>
          <a:p>
            <a:r>
              <a:rPr lang="en-GB" sz="1200" dirty="0"/>
              <a:t>To finish up, I'd like to emphasise that..</a:t>
            </a:r>
          </a:p>
        </p:txBody>
      </p:sp>
    </p:spTree>
    <p:extLst>
      <p:ext uri="{BB962C8B-B14F-4D97-AF65-F5344CB8AC3E}">
        <p14:creationId xmlns:p14="http://schemas.microsoft.com/office/powerpoint/2010/main" val="120860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Seminars: </a:t>
            </a:r>
            <a:r>
              <a:rPr lang="cs-CZ" dirty="0" smtClean="0"/>
              <a:t>management </a:t>
            </a:r>
            <a:r>
              <a:rPr lang="cs-CZ" dirty="0"/>
              <a:t>and participation strategies</a:t>
            </a:r>
            <a:br>
              <a:rPr lang="cs-CZ" dirty="0"/>
            </a:b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772816"/>
            <a:ext cx="3528392" cy="10156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solidFill>
                  <a:srgbClr val="00B050"/>
                </a:solidFill>
              </a:rPr>
              <a:t>Opening</a:t>
            </a:r>
            <a:endParaRPr lang="en-GB" sz="1200" dirty="0">
              <a:solidFill>
                <a:srgbClr val="00B050"/>
              </a:solidFill>
            </a:endParaRPr>
          </a:p>
          <a:p>
            <a:r>
              <a:rPr lang="en-GB" sz="1200" dirty="0"/>
              <a:t>So what I’d like to start with is</a:t>
            </a:r>
            <a:r>
              <a:rPr lang="en-GB" sz="1200" dirty="0" smtClean="0"/>
              <a:t>...</a:t>
            </a:r>
            <a:endParaRPr lang="en-GB" sz="1200" dirty="0"/>
          </a:p>
          <a:p>
            <a:r>
              <a:rPr lang="en-GB" sz="1200" dirty="0"/>
              <a:t>So, who wants to get things going</a:t>
            </a:r>
            <a:r>
              <a:rPr lang="en-GB" sz="1200" dirty="0" smtClean="0"/>
              <a:t>?</a:t>
            </a:r>
            <a:endParaRPr lang="en-GB" sz="1200" dirty="0"/>
          </a:p>
          <a:p>
            <a:r>
              <a:rPr lang="en-GB" sz="1200" dirty="0"/>
              <a:t>What I’d like us to discuss today is</a:t>
            </a:r>
            <a:r>
              <a:rPr lang="en-GB" sz="1200" dirty="0" smtClean="0"/>
              <a:t>…</a:t>
            </a:r>
            <a:endParaRPr lang="en-GB" sz="1200" dirty="0"/>
          </a:p>
          <a:p>
            <a:r>
              <a:rPr lang="en-GB" sz="1200" dirty="0"/>
              <a:t>So, let’s get the ball rolling!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0700" y="3164775"/>
            <a:ext cx="4248472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rgbClr val="00B050"/>
                </a:solidFill>
              </a:rPr>
              <a:t>Interrupting to </a:t>
            </a:r>
            <a:r>
              <a:rPr lang="en-GB" sz="1200" i="1" dirty="0" smtClean="0">
                <a:solidFill>
                  <a:srgbClr val="00B050"/>
                </a:solidFill>
              </a:rPr>
              <a:t>comment</a:t>
            </a:r>
            <a:endParaRPr lang="en-GB" sz="1200" dirty="0">
              <a:solidFill>
                <a:srgbClr val="00B050"/>
              </a:solidFill>
            </a:endParaRPr>
          </a:p>
          <a:p>
            <a:r>
              <a:rPr lang="en-GB" sz="1200" dirty="0"/>
              <a:t>If I could just come in here. </a:t>
            </a:r>
          </a:p>
          <a:p>
            <a:r>
              <a:rPr lang="en-GB" sz="1200" dirty="0"/>
              <a:t>Sorry to butt in, but .... </a:t>
            </a:r>
          </a:p>
          <a:p>
            <a:r>
              <a:rPr lang="en-GB" sz="1200" dirty="0"/>
              <a:t>Can I just add.... </a:t>
            </a:r>
          </a:p>
          <a:p>
            <a:r>
              <a:rPr lang="en-GB" sz="1200" dirty="0"/>
              <a:t>That’s a really interesting point but it’s worth remembering that</a:t>
            </a:r>
            <a:r>
              <a:rPr lang="en-GB" sz="1200" dirty="0" smtClean="0"/>
              <a:t>…</a:t>
            </a:r>
            <a:endParaRPr lang="en-GB" sz="1200" dirty="0"/>
          </a:p>
          <a:p>
            <a:r>
              <a:rPr lang="en-GB" sz="1200" dirty="0"/>
              <a:t>That’s great but have you thought about</a:t>
            </a:r>
            <a:r>
              <a:rPr lang="en-GB" sz="1200" dirty="0" smtClean="0"/>
              <a:t>…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19590" y="4719317"/>
            <a:ext cx="4379660" cy="15696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rgbClr val="00B050"/>
                </a:solidFill>
              </a:rPr>
              <a:t>Clarifying </a:t>
            </a:r>
            <a:r>
              <a:rPr lang="en-GB" sz="1200" i="1" dirty="0" smtClean="0">
                <a:solidFill>
                  <a:srgbClr val="00B050"/>
                </a:solidFill>
              </a:rPr>
              <a:t>Questions</a:t>
            </a:r>
            <a:endParaRPr lang="en-GB" sz="1200" dirty="0">
              <a:solidFill>
                <a:srgbClr val="00B050"/>
              </a:solidFill>
            </a:endParaRPr>
          </a:p>
          <a:p>
            <a:r>
              <a:rPr lang="en-GB" sz="1200" dirty="0"/>
              <a:t>That's not really what I was asking. My question is about ... </a:t>
            </a:r>
          </a:p>
          <a:p>
            <a:r>
              <a:rPr lang="en-GB" sz="1200" dirty="0"/>
              <a:t>Perhaps I didn't make my question clear. What I asked/meant </a:t>
            </a:r>
            <a:r>
              <a:rPr lang="en-GB" sz="1200" dirty="0" smtClean="0"/>
              <a:t>was.. </a:t>
            </a:r>
            <a:endParaRPr lang="en-GB" sz="1200" dirty="0"/>
          </a:p>
          <a:p>
            <a:r>
              <a:rPr lang="en-GB" sz="1200" dirty="0"/>
              <a:t>I think you've answered a slightly different question. What I would like to know is ... </a:t>
            </a:r>
          </a:p>
          <a:p>
            <a:r>
              <a:rPr lang="en-GB" sz="1200" dirty="0"/>
              <a:t>I understand that but what I actually had in mind was .... </a:t>
            </a:r>
          </a:p>
          <a:p>
            <a:r>
              <a:rPr lang="en-GB" sz="1200" dirty="0"/>
              <a:t>I think you’ve got the wrong end of the stick there, what I meant was</a:t>
            </a:r>
            <a:r>
              <a:rPr lang="en-GB" sz="1200" dirty="0" smtClean="0"/>
              <a:t>…</a:t>
            </a:r>
            <a:endParaRPr lang="en-GB" sz="1200" dirty="0"/>
          </a:p>
        </p:txBody>
      </p:sp>
      <p:pic>
        <p:nvPicPr>
          <p:cNvPr id="8194" name="Picture 2" descr="http://impact.cjv.muni.cz/wp-content/uploads/2013/12/ořez-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74"/>
          <a:stretch/>
        </p:blipFill>
        <p:spPr bwMode="auto">
          <a:xfrm>
            <a:off x="4860032" y="1772816"/>
            <a:ext cx="4181101" cy="40105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06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Seminars: </a:t>
            </a:r>
            <a:r>
              <a:rPr lang="cs-CZ" dirty="0" smtClean="0"/>
              <a:t>management </a:t>
            </a:r>
            <a:r>
              <a:rPr lang="cs-CZ" dirty="0"/>
              <a:t>and participation strategies</a:t>
            </a:r>
            <a:br>
              <a:rPr lang="cs-CZ" dirty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199608" y="1556792"/>
            <a:ext cx="3204356" cy="10156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rgbClr val="00B050"/>
                </a:solidFill>
              </a:rPr>
              <a:t>Encouraging </a:t>
            </a:r>
            <a:r>
              <a:rPr lang="en-GB" sz="1200" i="1" dirty="0" smtClean="0">
                <a:solidFill>
                  <a:srgbClr val="00B050"/>
                </a:solidFill>
              </a:rPr>
              <a:t>participation</a:t>
            </a:r>
            <a:endParaRPr lang="en-GB" sz="1200" dirty="0">
              <a:solidFill>
                <a:srgbClr val="00B050"/>
              </a:solidFill>
            </a:endParaRPr>
          </a:p>
          <a:p>
            <a:r>
              <a:rPr lang="en-GB" sz="1200" dirty="0"/>
              <a:t>Does anyone have any comments or questions? </a:t>
            </a:r>
          </a:p>
          <a:p>
            <a:r>
              <a:rPr lang="en-GB" sz="1200" dirty="0"/>
              <a:t>So is this the same as your experience</a:t>
            </a:r>
            <a:r>
              <a:rPr lang="en-GB" sz="1200" dirty="0" smtClean="0"/>
              <a:t>?</a:t>
            </a:r>
            <a:endParaRPr lang="en-GB" sz="1200" dirty="0"/>
          </a:p>
          <a:p>
            <a:r>
              <a:rPr lang="en-GB" sz="1200" dirty="0"/>
              <a:t>Do you agree with what X has just said</a:t>
            </a:r>
            <a:r>
              <a:rPr lang="en-GB" sz="1200" dirty="0" smtClean="0"/>
              <a:t>?</a:t>
            </a:r>
            <a:endParaRPr lang="en-GB" sz="1200" dirty="0"/>
          </a:p>
          <a:p>
            <a:r>
              <a:rPr lang="en-GB" sz="1200" dirty="0"/>
              <a:t>So, Y, what is your opinion of this?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7550" y="2852936"/>
            <a:ext cx="4248472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rgbClr val="00B050"/>
                </a:solidFill>
              </a:rPr>
              <a:t>Redirecting the </a:t>
            </a:r>
            <a:r>
              <a:rPr lang="en-GB" sz="1200" i="1" dirty="0" smtClean="0">
                <a:solidFill>
                  <a:srgbClr val="00B050"/>
                </a:solidFill>
              </a:rPr>
              <a:t>discussion</a:t>
            </a:r>
            <a:endParaRPr lang="en-GB" sz="1200" dirty="0">
              <a:solidFill>
                <a:srgbClr val="00B050"/>
              </a:solidFill>
            </a:endParaRPr>
          </a:p>
          <a:p>
            <a:r>
              <a:rPr lang="en-GB" sz="1200" dirty="0"/>
              <a:t>... is important but it's too complex for us to deal with now. </a:t>
            </a:r>
          </a:p>
          <a:p>
            <a:r>
              <a:rPr lang="en-GB" sz="1200" dirty="0"/>
              <a:t>I see where you’re going but really we need to keep to the topic</a:t>
            </a:r>
            <a:r>
              <a:rPr lang="en-GB" sz="1200" dirty="0" smtClean="0"/>
              <a:t>.</a:t>
            </a:r>
            <a:endParaRPr lang="en-GB" sz="1200" dirty="0"/>
          </a:p>
          <a:p>
            <a:r>
              <a:rPr lang="en-GB" sz="1200" dirty="0"/>
              <a:t>I think the aim of this seminar is to focus on ... rather than .... </a:t>
            </a:r>
          </a:p>
          <a:p>
            <a:r>
              <a:rPr lang="en-GB" sz="1200" dirty="0"/>
              <a:t>That's not something we have time to deal with today, but .... </a:t>
            </a:r>
          </a:p>
          <a:p>
            <a:r>
              <a:rPr lang="en-GB" sz="1200" dirty="0"/>
              <a:t>Let’s come back to that [point] later</a:t>
            </a:r>
            <a:r>
              <a:rPr lang="en-GB" sz="1200" dirty="0" smtClean="0"/>
              <a:t>.</a:t>
            </a:r>
            <a:endParaRPr lang="en-GB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109598" y="4365104"/>
            <a:ext cx="3816424" cy="175432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rgbClr val="00B050"/>
                </a:solidFill>
              </a:rPr>
              <a:t>Closing </a:t>
            </a:r>
            <a:endParaRPr lang="en-GB" sz="1200" dirty="0">
              <a:solidFill>
                <a:srgbClr val="00B050"/>
              </a:solidFill>
            </a:endParaRPr>
          </a:p>
          <a:p>
            <a:r>
              <a:rPr lang="en-GB" sz="1200" dirty="0"/>
              <a:t>So, let’s leave it there for today.  That was a really [useful / interesting / productive] session</a:t>
            </a:r>
            <a:r>
              <a:rPr lang="en-GB" sz="1200" dirty="0" smtClean="0"/>
              <a:t>.</a:t>
            </a:r>
            <a:endParaRPr lang="en-GB" sz="1200" dirty="0"/>
          </a:p>
          <a:p>
            <a:r>
              <a:rPr lang="en-GB" sz="1200" dirty="0"/>
              <a:t>So, let’s wrap up for today</a:t>
            </a:r>
            <a:r>
              <a:rPr lang="en-GB" sz="1200" dirty="0" smtClean="0"/>
              <a:t>.</a:t>
            </a:r>
            <a:endParaRPr lang="en-GB" sz="1200" dirty="0"/>
          </a:p>
          <a:p>
            <a:r>
              <a:rPr lang="en-GB" sz="1200" dirty="0"/>
              <a:t>That’s all we’ve got time for today.  There’s a lot to think about there</a:t>
            </a:r>
            <a:r>
              <a:rPr lang="en-GB" sz="1200" dirty="0" smtClean="0"/>
              <a:t>.</a:t>
            </a:r>
            <a:endParaRPr lang="en-GB" sz="1200" dirty="0"/>
          </a:p>
          <a:p>
            <a:r>
              <a:rPr lang="en-GB" sz="1200" dirty="0"/>
              <a:t>Ok, let’s finish there.  Some really interesting comments/contributions</a:t>
            </a:r>
            <a:r>
              <a:rPr lang="en-GB" sz="1200" dirty="0" smtClean="0"/>
              <a:t>.</a:t>
            </a:r>
            <a:endParaRPr lang="en-GB" sz="1200" dirty="0"/>
          </a:p>
          <a:p>
            <a:r>
              <a:rPr lang="en-GB" sz="1200" dirty="0"/>
              <a:t>Lots of great ideas.  Let’s pick this up next time. </a:t>
            </a:r>
          </a:p>
        </p:txBody>
      </p:sp>
      <p:pic>
        <p:nvPicPr>
          <p:cNvPr id="11" name="Picture 2" descr="http://impact.cjv.muni.cz/wp-content/uploads/2013/12/ořez-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74"/>
          <a:stretch/>
        </p:blipFill>
        <p:spPr bwMode="auto">
          <a:xfrm>
            <a:off x="323528" y="1916832"/>
            <a:ext cx="4181101" cy="40105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25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657</Words>
  <Application>Microsoft Office PowerPoint</Application>
  <PresentationFormat>Předvádění na obrazovce (4:3)</PresentationFormat>
  <Paragraphs>90</Paragraphs>
  <Slides>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Office Theme</vt:lpstr>
      <vt:lpstr>Prezentace aplikace PowerPoint</vt:lpstr>
      <vt:lpstr>Lectures &amp; Presentations: functional language </vt:lpstr>
      <vt:lpstr>Seminars: management and participation strategies </vt:lpstr>
      <vt:lpstr>Seminars: management and participation strategies </vt:lpstr>
    </vt:vector>
  </TitlesOfParts>
  <Company>University of Leicester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evl4</dc:creator>
  <cp:lastModifiedBy>Staňková2 Eva</cp:lastModifiedBy>
  <cp:revision>47</cp:revision>
  <dcterms:created xsi:type="dcterms:W3CDTF">2013-11-22T11:37:16Z</dcterms:created>
  <dcterms:modified xsi:type="dcterms:W3CDTF">2014-01-14T08:23:27Z</dcterms:modified>
</cp:coreProperties>
</file>