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9A9C3-ACC6-448A-8B2F-B7F412A6AF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Writing</a:t>
            </a:r>
            <a:r>
              <a:rPr lang="cs-CZ" dirty="0"/>
              <a:t> IV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7476E3-08D5-4756-A907-8D7BDAA9D9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/>
              <a:t>1. </a:t>
            </a:r>
            <a:r>
              <a:rPr lang="cs-CZ" dirty="0" err="1"/>
              <a:t>Repetitive</a:t>
            </a:r>
            <a:r>
              <a:rPr lang="cs-CZ" dirty="0"/>
              <a:t> </a:t>
            </a:r>
            <a:r>
              <a:rPr lang="cs-CZ" dirty="0" err="1"/>
              <a:t>jobs</a:t>
            </a:r>
            <a:r>
              <a:rPr lang="cs-CZ" dirty="0"/>
              <a:t> are </a:t>
            </a:r>
            <a:r>
              <a:rPr lang="cs-CZ" dirty="0" err="1"/>
              <a:t>boring</a:t>
            </a:r>
            <a:r>
              <a:rPr lang="cs-CZ" dirty="0"/>
              <a:t> – feedback</a:t>
            </a:r>
          </a:p>
          <a:p>
            <a:pPr algn="l"/>
            <a:r>
              <a:rPr lang="cs-CZ" dirty="0"/>
              <a:t>2. </a:t>
            </a:r>
            <a:r>
              <a:rPr lang="cs-CZ" dirty="0" err="1"/>
              <a:t>Comparison</a:t>
            </a:r>
            <a:r>
              <a:rPr lang="cs-CZ" dirty="0"/>
              <a:t>/</a:t>
            </a:r>
            <a:r>
              <a:rPr lang="cs-CZ" dirty="0" err="1"/>
              <a:t>contrast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46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E3823-88D9-4357-8E3C-9126BE215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626"/>
          </a:xfrm>
        </p:spPr>
        <p:txBody>
          <a:bodyPr/>
          <a:lstStyle/>
          <a:p>
            <a:r>
              <a:rPr lang="cs-CZ" dirty="0" err="1"/>
              <a:t>Homework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56DC9E-06A7-4D6F-8E63-0FD6A0411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3027"/>
            <a:ext cx="8596668" cy="1537251"/>
          </a:xfrm>
        </p:spPr>
        <p:txBody>
          <a:bodyPr/>
          <a:lstStyle/>
          <a:p>
            <a:r>
              <a:rPr lang="en-GB" dirty="0"/>
              <a:t>Choose a topic and write a short text comparing/contrasting your ideas about the topic.</a:t>
            </a:r>
          </a:p>
          <a:p>
            <a:r>
              <a:rPr lang="en-GB" dirty="0"/>
              <a:t>Beware of listing! </a:t>
            </a:r>
          </a:p>
          <a:p>
            <a:pPr lvl="2"/>
            <a:r>
              <a:rPr lang="en-GB" sz="1800" dirty="0"/>
              <a:t>Support your arguments.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EF7EE6-4356-4951-92EC-54B50E985EFE}"/>
              </a:ext>
            </a:extLst>
          </p:cNvPr>
          <p:cNvSpPr txBox="1"/>
          <p:nvPr/>
        </p:nvSpPr>
        <p:spPr>
          <a:xfrm>
            <a:off x="584967" y="3525079"/>
            <a:ext cx="92083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Suggested</a:t>
            </a:r>
            <a:r>
              <a:rPr lang="cs-CZ" dirty="0"/>
              <a:t> </a:t>
            </a:r>
            <a:r>
              <a:rPr lang="cs-CZ" dirty="0" err="1"/>
              <a:t>topics</a:t>
            </a:r>
            <a:r>
              <a:rPr lang="cs-CZ" dirty="0"/>
              <a:t>:</a:t>
            </a:r>
          </a:p>
          <a:p>
            <a:r>
              <a:rPr lang="cs-CZ" dirty="0"/>
              <a:t>City </a:t>
            </a:r>
            <a:r>
              <a:rPr lang="cs-CZ" dirty="0" err="1"/>
              <a:t>life</a:t>
            </a:r>
            <a:r>
              <a:rPr lang="cs-CZ" dirty="0"/>
              <a:t>/country </a:t>
            </a:r>
            <a:r>
              <a:rPr lang="cs-CZ" dirty="0" err="1"/>
              <a:t>life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living</a:t>
            </a:r>
            <a:r>
              <a:rPr lang="cs-CZ" dirty="0"/>
              <a:t> in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places</a:t>
            </a:r>
            <a:endParaRPr lang="cs-CZ" dirty="0"/>
          </a:p>
          <a:p>
            <a:r>
              <a:rPr lang="cs-CZ" dirty="0"/>
              <a:t>Public </a:t>
            </a:r>
            <a:r>
              <a:rPr lang="cs-CZ" dirty="0" err="1"/>
              <a:t>transportation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a car</a:t>
            </a:r>
          </a:p>
          <a:p>
            <a:r>
              <a:rPr lang="cs-CZ" dirty="0" err="1"/>
              <a:t>Spenders</a:t>
            </a:r>
            <a:r>
              <a:rPr lang="cs-CZ" dirty="0"/>
              <a:t> vs. </a:t>
            </a:r>
            <a:r>
              <a:rPr lang="cs-CZ" dirty="0" err="1"/>
              <a:t>Savers</a:t>
            </a:r>
            <a:endParaRPr lang="cs-CZ" dirty="0"/>
          </a:p>
          <a:p>
            <a:r>
              <a:rPr lang="cs-CZ" dirty="0" err="1"/>
              <a:t>Morning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vs. Night </a:t>
            </a:r>
            <a:r>
              <a:rPr lang="cs-CZ" dirty="0" err="1"/>
              <a:t>people</a:t>
            </a:r>
            <a:endParaRPr lang="cs-CZ" dirty="0"/>
          </a:p>
          <a:p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eating</a:t>
            </a:r>
            <a:r>
              <a:rPr lang="cs-CZ" dirty="0"/>
              <a:t> </a:t>
            </a:r>
            <a:r>
              <a:rPr lang="cs-CZ" dirty="0" err="1"/>
              <a:t>out</a:t>
            </a:r>
            <a:endParaRPr lang="cs-CZ" dirty="0"/>
          </a:p>
          <a:p>
            <a:r>
              <a:rPr lang="cs-CZ" dirty="0"/>
              <a:t>…..																150-200 </a:t>
            </a:r>
            <a:r>
              <a:rPr lang="cs-CZ" dirty="0" err="1"/>
              <a:t>words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4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AA9B0B-948F-49E5-A5C4-38F4C177A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4643"/>
            <a:ext cx="8969202" cy="5744819"/>
          </a:xfrm>
        </p:spPr>
        <p:txBody>
          <a:bodyPr>
            <a:normAutofit/>
          </a:bodyPr>
          <a:lstStyle/>
          <a:p>
            <a:r>
              <a:rPr lang="en-US" sz="2000" dirty="0"/>
              <a:t>They do the same many hours a day, usually for many years and it causes their occupation makes them disgusted</a:t>
            </a:r>
            <a:r>
              <a:rPr lang="cs-CZ" sz="2000" dirty="0"/>
              <a:t>.</a:t>
            </a:r>
          </a:p>
          <a:p>
            <a:r>
              <a:rPr lang="en-US" sz="2000" dirty="0"/>
              <a:t>Problems with repetitive process are usually stuck to people who spend their daily duty by assembly line.</a:t>
            </a:r>
            <a:endParaRPr lang="cs-CZ" sz="2000" dirty="0"/>
          </a:p>
          <a:p>
            <a:r>
              <a:rPr lang="en-US" sz="2000" dirty="0"/>
              <a:t>As a result of a fact that a level of their education is not skilled enough, in conjunction with a poor relation between them and their field, is their frustration and inability to improve their qualification to apply more interesting position.</a:t>
            </a:r>
            <a:endParaRPr lang="cs-CZ" sz="2000" dirty="0"/>
          </a:p>
          <a:p>
            <a:r>
              <a:rPr lang="en-US" sz="2000" dirty="0"/>
              <a:t>That the step number one for rising themselves and for fulfilling their living demands after they get a job of their dreams.</a:t>
            </a:r>
            <a:endParaRPr lang="cs-CZ" sz="2000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Some people are bored and gloomy in their employment because they have an appointment  which they dislike and their feelings from his career are dispirited because the assignment is repetitive.  </a:t>
            </a:r>
            <a:endParaRPr lang="cs-CZ" dirty="0"/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9D33221-8CA8-4228-AB3B-570B972904EF}"/>
              </a:ext>
            </a:extLst>
          </p:cNvPr>
          <p:cNvSpPr txBox="1"/>
          <p:nvPr/>
        </p:nvSpPr>
        <p:spPr>
          <a:xfrm>
            <a:off x="410816" y="238538"/>
            <a:ext cx="2080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SAMPLES I</a:t>
            </a:r>
          </a:p>
        </p:txBody>
      </p:sp>
    </p:spTree>
    <p:extLst>
      <p:ext uri="{BB962C8B-B14F-4D97-AF65-F5344CB8AC3E}">
        <p14:creationId xmlns:p14="http://schemas.microsoft.com/office/powerpoint/2010/main" val="5596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4C7E39-F6D3-4515-8349-028DE3D54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56" y="145773"/>
            <a:ext cx="3126040" cy="543339"/>
          </a:xfrm>
        </p:spPr>
        <p:txBody>
          <a:bodyPr>
            <a:normAutofit fontScale="90000"/>
          </a:bodyPr>
          <a:lstStyle/>
          <a:p>
            <a:r>
              <a:rPr lang="cs-CZ" dirty="0"/>
              <a:t>SAMPLES II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1D831E-7815-4A91-A1E7-CA18936A5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255" y="834887"/>
            <a:ext cx="9633555" cy="5877339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sz="2000" dirty="0"/>
          </a:p>
          <a:p>
            <a:r>
              <a:rPr lang="en-US" sz="2000" dirty="0"/>
              <a:t>They do the same kind of activity for many hours per day routinely for many years; therefore they have lack of interest in their profession. </a:t>
            </a:r>
            <a:endParaRPr lang="cs-CZ" sz="2000" dirty="0"/>
          </a:p>
          <a:p>
            <a:r>
              <a:rPr lang="en-GB" sz="2000" dirty="0"/>
              <a:t>Problems with repetitive </a:t>
            </a:r>
            <a:r>
              <a:rPr lang="en-US" sz="2000" dirty="0"/>
              <a:t>occupations </a:t>
            </a:r>
            <a:r>
              <a:rPr lang="en-GB" sz="2000" dirty="0"/>
              <a:t>usually have people who work in a factory</a:t>
            </a:r>
            <a:r>
              <a:rPr lang="cs-CZ" sz="2000" dirty="0"/>
              <a:t> …</a:t>
            </a:r>
          </a:p>
          <a:p>
            <a:r>
              <a:rPr lang="en-GB" sz="2000" dirty="0"/>
              <a:t>Some people are dissatisfied and uninterested in their career because they don’t like it and their sensations are cheerless from his monotonous employment.</a:t>
            </a:r>
            <a:endParaRPr lang="cs-CZ" sz="2000" dirty="0"/>
          </a:p>
          <a:p>
            <a:r>
              <a:rPr lang="en-GB" sz="2000" dirty="0"/>
              <a:t>They do the activity for many hours per day usually for many years; therefore they are bored in their labour.</a:t>
            </a:r>
            <a:endParaRPr lang="cs-CZ" sz="2000" dirty="0"/>
          </a:p>
          <a:p>
            <a:r>
              <a:rPr lang="en-GB" sz="2000" dirty="0"/>
              <a:t>Often, these workers can’t choose other way because of their education. It is at poor level and these employees are not able to find an improved position</a:t>
            </a:r>
            <a:endParaRPr lang="cs-CZ" sz="2000" dirty="0"/>
          </a:p>
          <a:p>
            <a:r>
              <a:rPr lang="cs-CZ" sz="2000" dirty="0"/>
              <a:t>… </a:t>
            </a:r>
            <a:r>
              <a:rPr lang="en-GB" sz="2000" dirty="0"/>
              <a:t>they cannot change their deal due to the low qualification.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24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7E3EA-F888-44CA-B37D-0B607AE49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492" y="157402"/>
            <a:ext cx="2643382" cy="721895"/>
          </a:xfrm>
        </p:spPr>
        <p:txBody>
          <a:bodyPr/>
          <a:lstStyle/>
          <a:p>
            <a:r>
              <a:rPr lang="cs-CZ" dirty="0"/>
              <a:t>SAMPLES III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4BB4AA-E38C-416E-8AF2-68CB1B825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492" y="1026695"/>
            <a:ext cx="8917510" cy="5014667"/>
          </a:xfrm>
        </p:spPr>
        <p:txBody>
          <a:bodyPr/>
          <a:lstStyle/>
          <a:p>
            <a:r>
              <a:rPr lang="en-US" sz="2000" dirty="0"/>
              <a:t>Generally installation where is everything all day repetitive and dull or labor </a:t>
            </a:r>
            <a:r>
              <a:rPr lang="cs-CZ" sz="2000" dirty="0" err="1"/>
              <a:t>is</a:t>
            </a:r>
            <a:r>
              <a:rPr lang="en-US" sz="2000" dirty="0"/>
              <a:t> very uninterested for all </a:t>
            </a:r>
            <a:r>
              <a:rPr lang="en-US" sz="2000" dirty="0" err="1"/>
              <a:t>popula</a:t>
            </a:r>
            <a:r>
              <a:rPr lang="cs-CZ" sz="2000" dirty="0" err="1"/>
              <a:t>tion</a:t>
            </a:r>
            <a:r>
              <a:rPr lang="en-US" sz="2000" dirty="0"/>
              <a:t> and everybody does it extremely unwillingly.</a:t>
            </a:r>
            <a:endParaRPr lang="cs-CZ" sz="2000" dirty="0"/>
          </a:p>
          <a:p>
            <a:r>
              <a:rPr lang="cs-CZ" sz="2000" dirty="0" err="1"/>
              <a:t>Some</a:t>
            </a:r>
            <a:r>
              <a:rPr lang="cs-CZ" sz="2000" dirty="0"/>
              <a:t> </a:t>
            </a:r>
            <a:r>
              <a:rPr lang="cs-CZ" sz="2000" dirty="0" err="1"/>
              <a:t>people</a:t>
            </a:r>
            <a:r>
              <a:rPr lang="cs-CZ" sz="2000" dirty="0"/>
              <a:t> are </a:t>
            </a:r>
            <a:r>
              <a:rPr lang="cs-CZ" sz="2000" dirty="0" err="1"/>
              <a:t>burn-out</a:t>
            </a:r>
            <a:r>
              <a:rPr lang="cs-CZ" sz="2000" dirty="0"/>
              <a:t> and </a:t>
            </a:r>
            <a:r>
              <a:rPr lang="cs-CZ" sz="2000" dirty="0" err="1"/>
              <a:t>despondent</a:t>
            </a:r>
            <a:r>
              <a:rPr lang="cs-CZ" sz="2000" dirty="0"/>
              <a:t> in </a:t>
            </a:r>
            <a:r>
              <a:rPr lang="cs-CZ" sz="2000" dirty="0" err="1"/>
              <a:t>their</a:t>
            </a:r>
            <a:r>
              <a:rPr lang="cs-CZ" sz="2000" dirty="0"/>
              <a:t> </a:t>
            </a:r>
            <a:r>
              <a:rPr lang="cs-CZ" sz="2000" dirty="0" err="1"/>
              <a:t>job</a:t>
            </a:r>
            <a:r>
              <a:rPr lang="cs-CZ" sz="2000" dirty="0"/>
              <a:t> </a:t>
            </a:r>
            <a:r>
              <a:rPr lang="cs-CZ" sz="2000" dirty="0" err="1"/>
              <a:t>because</a:t>
            </a:r>
            <a:r>
              <a:rPr lang="cs-CZ" sz="2000" dirty="0"/>
              <a:t> </a:t>
            </a:r>
            <a:r>
              <a:rPr lang="cs-CZ" sz="2000" dirty="0" err="1"/>
              <a:t>they</a:t>
            </a:r>
            <a:r>
              <a:rPr lang="cs-CZ" sz="2000" dirty="0"/>
              <a:t> </a:t>
            </a:r>
            <a:r>
              <a:rPr lang="cs-CZ" sz="2000" dirty="0" err="1"/>
              <a:t>have</a:t>
            </a:r>
            <a:r>
              <a:rPr lang="cs-CZ" sz="2000" dirty="0"/>
              <a:t> </a:t>
            </a:r>
            <a:r>
              <a:rPr lang="cs-CZ" sz="2000" dirty="0" err="1"/>
              <a:t>an</a:t>
            </a:r>
            <a:r>
              <a:rPr lang="cs-CZ" sz="2000" dirty="0"/>
              <a:t> </a:t>
            </a:r>
            <a:r>
              <a:rPr lang="cs-CZ" sz="2000" dirty="0" err="1"/>
              <a:t>occupation</a:t>
            </a:r>
            <a:r>
              <a:rPr lang="cs-CZ" sz="2000" dirty="0"/>
              <a:t> </a:t>
            </a:r>
            <a:r>
              <a:rPr lang="cs-CZ" sz="2000" dirty="0" err="1"/>
              <a:t>which</a:t>
            </a:r>
            <a:r>
              <a:rPr lang="cs-CZ" sz="2000" dirty="0"/>
              <a:t> </a:t>
            </a:r>
            <a:r>
              <a:rPr lang="cs-CZ" sz="2000" dirty="0" err="1"/>
              <a:t>they</a:t>
            </a:r>
            <a:r>
              <a:rPr lang="cs-CZ" sz="2000" dirty="0"/>
              <a:t> </a:t>
            </a:r>
            <a:r>
              <a:rPr lang="cs-CZ" sz="2000" dirty="0" err="1"/>
              <a:t>dislike</a:t>
            </a:r>
            <a:r>
              <a:rPr lang="cs-CZ" sz="2000" dirty="0"/>
              <a:t> and </a:t>
            </a:r>
            <a:r>
              <a:rPr lang="cs-CZ" sz="2000" dirty="0" err="1"/>
              <a:t>their</a:t>
            </a:r>
            <a:r>
              <a:rPr lang="cs-CZ" sz="2000" dirty="0"/>
              <a:t> </a:t>
            </a:r>
            <a:r>
              <a:rPr lang="cs-CZ" sz="2000" dirty="0" err="1"/>
              <a:t>feelings</a:t>
            </a:r>
            <a:r>
              <a:rPr lang="cs-CZ" sz="2000" dirty="0"/>
              <a:t> </a:t>
            </a:r>
            <a:r>
              <a:rPr lang="cs-CZ" sz="2000" dirty="0" err="1"/>
              <a:t>from</a:t>
            </a:r>
            <a:r>
              <a:rPr lang="cs-CZ" sz="2000" dirty="0"/>
              <a:t> his </a:t>
            </a:r>
            <a:r>
              <a:rPr lang="cs-CZ" sz="2000" dirty="0" err="1"/>
              <a:t>labor</a:t>
            </a:r>
            <a:r>
              <a:rPr lang="cs-CZ" sz="2000" dirty="0"/>
              <a:t> are </a:t>
            </a:r>
            <a:r>
              <a:rPr lang="cs-CZ" sz="2000" dirty="0" err="1"/>
              <a:t>miserable</a:t>
            </a:r>
            <a:r>
              <a:rPr lang="cs-CZ" sz="2000" dirty="0"/>
              <a:t> </a:t>
            </a:r>
            <a:r>
              <a:rPr lang="cs-CZ" sz="2000" dirty="0" err="1"/>
              <a:t>because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work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repetitive</a:t>
            </a:r>
            <a:r>
              <a:rPr lang="cs-CZ" sz="2000" dirty="0"/>
              <a:t>.</a:t>
            </a:r>
          </a:p>
          <a:p>
            <a:r>
              <a:rPr lang="cs-CZ" sz="2000" dirty="0" err="1"/>
              <a:t>If</a:t>
            </a:r>
            <a:r>
              <a:rPr lang="cs-CZ" sz="2000" dirty="0"/>
              <a:t> </a:t>
            </a:r>
            <a:r>
              <a:rPr lang="cs-CZ" sz="2000" dirty="0" err="1"/>
              <a:t>people</a:t>
            </a:r>
            <a:r>
              <a:rPr lang="cs-CZ" sz="2000" dirty="0"/>
              <a:t> </a:t>
            </a:r>
            <a:r>
              <a:rPr lang="cs-CZ" sz="2000" dirty="0" err="1"/>
              <a:t>will</a:t>
            </a:r>
            <a:r>
              <a:rPr lang="cs-CZ" sz="2000" dirty="0"/>
              <a:t> to switch </a:t>
            </a:r>
            <a:r>
              <a:rPr lang="cs-CZ" sz="2000" dirty="0" err="1"/>
              <a:t>their</a:t>
            </a:r>
            <a:r>
              <a:rPr lang="cs-CZ" sz="2000" dirty="0"/>
              <a:t> </a:t>
            </a:r>
            <a:r>
              <a:rPr lang="cs-CZ" sz="2000" dirty="0" err="1"/>
              <a:t>being</a:t>
            </a:r>
            <a:r>
              <a:rPr lang="cs-CZ" sz="2000" dirty="0"/>
              <a:t> </a:t>
            </a:r>
            <a:r>
              <a:rPr lang="cs-CZ" sz="2000" dirty="0" err="1"/>
              <a:t>they</a:t>
            </a:r>
            <a:r>
              <a:rPr lang="cs-CZ" sz="2000" dirty="0"/>
              <a:t> </a:t>
            </a:r>
            <a:r>
              <a:rPr lang="cs-CZ" sz="2000" dirty="0" err="1"/>
              <a:t>have</a:t>
            </a:r>
            <a:r>
              <a:rPr lang="cs-CZ" sz="2000" dirty="0"/>
              <a:t> to </a:t>
            </a:r>
            <a:r>
              <a:rPr lang="cs-CZ" sz="2000" dirty="0" err="1"/>
              <a:t>take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chance</a:t>
            </a:r>
            <a:r>
              <a:rPr lang="cs-CZ" sz="2000" dirty="0"/>
              <a:t> and study …</a:t>
            </a:r>
          </a:p>
          <a:p>
            <a:r>
              <a:rPr lang="cs-CZ" sz="2000" dirty="0" err="1" smtClean="0"/>
              <a:t>Often</a:t>
            </a:r>
            <a:r>
              <a:rPr lang="cs-CZ" sz="2000" dirty="0"/>
              <a:t>, these </a:t>
            </a:r>
            <a:r>
              <a:rPr lang="cs-CZ" sz="2000" dirty="0" err="1"/>
              <a:t>workers</a:t>
            </a:r>
            <a:r>
              <a:rPr lang="cs-CZ" sz="2000" dirty="0"/>
              <a:t> </a:t>
            </a:r>
            <a:r>
              <a:rPr lang="cs-CZ" sz="2000" dirty="0" err="1"/>
              <a:t>stuck</a:t>
            </a:r>
            <a:r>
              <a:rPr lang="cs-CZ" sz="2000" dirty="0"/>
              <a:t> in a </a:t>
            </a:r>
            <a:r>
              <a:rPr lang="cs-CZ" sz="2000" dirty="0" err="1"/>
              <a:t>rut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what</a:t>
            </a:r>
            <a:r>
              <a:rPr lang="cs-CZ" sz="2000" dirty="0"/>
              <a:t> to do, </a:t>
            </a:r>
            <a:r>
              <a:rPr lang="cs-CZ" sz="2000" dirty="0" err="1"/>
              <a:t>their</a:t>
            </a:r>
            <a:r>
              <a:rPr lang="cs-CZ" sz="2000" dirty="0"/>
              <a:t> </a:t>
            </a:r>
            <a:r>
              <a:rPr lang="cs-CZ" sz="2000" dirty="0" err="1"/>
              <a:t>education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insuficient</a:t>
            </a:r>
            <a:r>
              <a:rPr lang="cs-CZ" sz="2000" dirty="0"/>
              <a:t> and these </a:t>
            </a:r>
            <a:r>
              <a:rPr lang="cs-CZ" sz="2000" dirty="0" err="1"/>
              <a:t>empoyees</a:t>
            </a:r>
            <a:r>
              <a:rPr lang="cs-CZ" sz="2000" dirty="0"/>
              <a:t> are not </a:t>
            </a:r>
            <a:r>
              <a:rPr lang="cs-CZ" sz="2000" dirty="0" err="1"/>
              <a:t>able</a:t>
            </a:r>
            <a:r>
              <a:rPr lang="cs-CZ" sz="2000" dirty="0"/>
              <a:t> to </a:t>
            </a:r>
            <a:r>
              <a:rPr lang="cs-CZ" sz="2000" dirty="0" err="1"/>
              <a:t>find</a:t>
            </a:r>
            <a:r>
              <a:rPr lang="cs-CZ" sz="2000" dirty="0"/>
              <a:t> more </a:t>
            </a:r>
            <a:r>
              <a:rPr lang="cs-CZ" sz="2000" dirty="0" err="1"/>
              <a:t>attractive</a:t>
            </a:r>
            <a:r>
              <a:rPr lang="cs-CZ" sz="2000" dirty="0"/>
              <a:t> </a:t>
            </a:r>
            <a:r>
              <a:rPr lang="cs-CZ" sz="2000" dirty="0" err="1"/>
              <a:t>career</a:t>
            </a:r>
            <a:r>
              <a:rPr lang="cs-CZ" sz="2000" dirty="0"/>
              <a:t>. </a:t>
            </a:r>
          </a:p>
          <a:p>
            <a:r>
              <a:rPr lang="en-GB" sz="2000" dirty="0"/>
              <a:t>Than they can modify a chore and begin feeling well in the occupation and lifetime.</a:t>
            </a:r>
            <a:endParaRPr lang="cs-CZ" sz="2000" dirty="0"/>
          </a:p>
          <a:p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6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7688C6-F172-4B70-B12A-FECC9E32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9113"/>
          </a:xfrm>
        </p:spPr>
        <p:txBody>
          <a:bodyPr/>
          <a:lstStyle/>
          <a:p>
            <a:r>
              <a:rPr lang="cs-CZ" dirty="0"/>
              <a:t>COMPARISON/CONTRAST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42221A-BD79-464E-80C4-A2B03E3C8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555" y="1683511"/>
            <a:ext cx="8069101" cy="1320801"/>
          </a:xfrm>
        </p:spPr>
        <p:txBody>
          <a:bodyPr>
            <a:normAutofit/>
          </a:bodyPr>
          <a:lstStyle/>
          <a:p>
            <a:pPr lvl="1"/>
            <a:r>
              <a:rPr lang="cs-CZ" dirty="0" err="1"/>
              <a:t>Read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text „</a:t>
            </a:r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21st </a:t>
            </a:r>
            <a:r>
              <a:rPr lang="cs-CZ" dirty="0" err="1"/>
              <a:t>Century</a:t>
            </a:r>
            <a:r>
              <a:rPr lang="cs-CZ" dirty="0"/>
              <a:t>“ </a:t>
            </a:r>
          </a:p>
          <a:p>
            <a:pPr lvl="4"/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topic</a:t>
            </a:r>
            <a:r>
              <a:rPr lang="cs-CZ" dirty="0"/>
              <a:t> sentence?</a:t>
            </a:r>
          </a:p>
          <a:p>
            <a:pPr lvl="4"/>
            <a:r>
              <a:rPr lang="cs-CZ" dirty="0" err="1"/>
              <a:t>Which</a:t>
            </a:r>
            <a:r>
              <a:rPr lang="cs-CZ" dirty="0"/>
              <a:t> sentence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sentences</a:t>
            </a:r>
            <a:r>
              <a:rPr lang="cs-CZ" dirty="0"/>
              <a:t> </a:t>
            </a:r>
            <a:r>
              <a:rPr lang="cs-CZ" dirty="0" err="1"/>
              <a:t>conclude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text?</a:t>
            </a:r>
          </a:p>
          <a:p>
            <a:pPr lvl="4"/>
            <a:r>
              <a:rPr lang="cs-CZ" dirty="0" err="1"/>
              <a:t>Which</a:t>
            </a:r>
            <a:r>
              <a:rPr lang="cs-CZ" dirty="0"/>
              <a:t> are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transition</a:t>
            </a:r>
            <a:r>
              <a:rPr lang="cs-CZ" dirty="0"/>
              <a:t> </a:t>
            </a:r>
            <a:r>
              <a:rPr lang="cs-CZ" dirty="0" err="1"/>
              <a:t>signals</a:t>
            </a:r>
            <a:r>
              <a:rPr lang="cs-CZ" dirty="0"/>
              <a:t> to make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paragraph</a:t>
            </a:r>
            <a:r>
              <a:rPr lang="cs-CZ" dirty="0"/>
              <a:t> </a:t>
            </a:r>
            <a:r>
              <a:rPr lang="cs-CZ" dirty="0" err="1"/>
              <a:t>coherent</a:t>
            </a:r>
            <a:r>
              <a:rPr lang="cs-CZ" dirty="0"/>
              <a:t>?</a:t>
            </a:r>
          </a:p>
          <a:p>
            <a:pPr marL="1828800" lvl="4" indent="0">
              <a:buNone/>
            </a:pPr>
            <a:endParaRPr lang="cs-CZ" dirty="0"/>
          </a:p>
          <a:p>
            <a:pPr marL="1828800" lvl="4" indent="0">
              <a:buNone/>
            </a:pPr>
            <a:endParaRPr lang="cs-CZ" dirty="0"/>
          </a:p>
          <a:p>
            <a:pPr lvl="4"/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BB2B50A-4387-4F6D-B8FF-407F44D62B4D}"/>
              </a:ext>
            </a:extLst>
          </p:cNvPr>
          <p:cNvSpPr txBox="1"/>
          <p:nvPr/>
        </p:nvSpPr>
        <p:spPr>
          <a:xfrm>
            <a:off x="677333" y="3853688"/>
            <a:ext cx="8596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chemeClr val="accent1"/>
                </a:solidFill>
              </a:rPr>
              <a:t>Organizing</a:t>
            </a:r>
            <a:r>
              <a:rPr lang="cs-CZ" sz="2000" dirty="0">
                <a:solidFill>
                  <a:schemeClr val="accent1"/>
                </a:solidFill>
              </a:rPr>
              <a:t> </a:t>
            </a:r>
            <a:r>
              <a:rPr lang="cs-CZ" sz="2000" dirty="0" err="1">
                <a:solidFill>
                  <a:schemeClr val="accent1"/>
                </a:solidFill>
              </a:rPr>
              <a:t>the</a:t>
            </a:r>
            <a:r>
              <a:rPr lang="cs-CZ" sz="2000" dirty="0">
                <a:solidFill>
                  <a:schemeClr val="accent1"/>
                </a:solidFill>
              </a:rPr>
              <a:t> text: </a:t>
            </a:r>
            <a:r>
              <a:rPr lang="cs-CZ" sz="2000" dirty="0" err="1">
                <a:solidFill>
                  <a:schemeClr val="accent1"/>
                </a:solidFill>
              </a:rPr>
              <a:t>two</a:t>
            </a:r>
            <a:r>
              <a:rPr lang="cs-CZ" sz="2000" dirty="0">
                <a:solidFill>
                  <a:schemeClr val="accent1"/>
                </a:solidFill>
              </a:rPr>
              <a:t> basic </a:t>
            </a:r>
            <a:r>
              <a:rPr lang="cs-CZ" sz="2000" dirty="0" err="1">
                <a:solidFill>
                  <a:schemeClr val="accent1"/>
                </a:solidFill>
              </a:rPr>
              <a:t>models</a:t>
            </a:r>
            <a:r>
              <a:rPr lang="cs-CZ" sz="2000" dirty="0">
                <a:solidFill>
                  <a:schemeClr val="accent1"/>
                </a:solidFill>
              </a:rPr>
              <a:t>			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360C934-084B-424C-A1A5-0B43C7EED8FE}"/>
              </a:ext>
            </a:extLst>
          </p:cNvPr>
          <p:cNvSpPr txBox="1"/>
          <p:nvPr/>
        </p:nvSpPr>
        <p:spPr>
          <a:xfrm>
            <a:off x="511447" y="4405125"/>
            <a:ext cx="485902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MODEL A:</a:t>
            </a:r>
          </a:p>
          <a:p>
            <a:r>
              <a:rPr lang="cs-CZ" dirty="0"/>
              <a:t>Point-by-point </a:t>
            </a:r>
            <a:r>
              <a:rPr lang="cs-CZ" dirty="0" err="1"/>
              <a:t>Organization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dirty="0" err="1"/>
              <a:t>Topic</a:t>
            </a:r>
            <a:r>
              <a:rPr lang="cs-CZ" dirty="0"/>
              <a:t> sentence/thesis </a:t>
            </a:r>
            <a:r>
              <a:rPr lang="cs-CZ" dirty="0" err="1"/>
              <a:t>statement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dirty="0"/>
              <a:t>Body – Argument A – </a:t>
            </a:r>
            <a:r>
              <a:rPr lang="cs-CZ" dirty="0" err="1"/>
              <a:t>similarity</a:t>
            </a:r>
            <a:r>
              <a:rPr lang="cs-CZ" dirty="0"/>
              <a:t>/</a:t>
            </a:r>
            <a:r>
              <a:rPr lang="cs-CZ" dirty="0" err="1"/>
              <a:t>difference</a:t>
            </a:r>
            <a:endParaRPr lang="cs-CZ" dirty="0"/>
          </a:p>
          <a:p>
            <a:pPr marL="1200150" lvl="2" indent="-285750">
              <a:buFontTx/>
              <a:buChar char="-"/>
            </a:pPr>
            <a:r>
              <a:rPr lang="cs-CZ" dirty="0"/>
              <a:t>Argument B – </a:t>
            </a:r>
            <a:r>
              <a:rPr lang="cs-CZ" dirty="0" err="1"/>
              <a:t>similarity</a:t>
            </a:r>
            <a:r>
              <a:rPr lang="cs-CZ" dirty="0"/>
              <a:t>/</a:t>
            </a:r>
            <a:r>
              <a:rPr lang="cs-CZ" dirty="0" err="1"/>
              <a:t>differece</a:t>
            </a:r>
            <a:endParaRPr lang="cs-CZ" dirty="0"/>
          </a:p>
          <a:p>
            <a:pPr marL="1200150" lvl="2" indent="-285750">
              <a:buFontTx/>
              <a:buChar char="-"/>
            </a:pPr>
            <a:r>
              <a:rPr lang="cs-CZ" dirty="0"/>
              <a:t>…</a:t>
            </a:r>
          </a:p>
          <a:p>
            <a:pPr marL="342900" indent="-342900">
              <a:buAutoNum type="arabicPeriod"/>
            </a:pPr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BEA452B-F2B8-4B9A-8C60-B06CD3EFF0C2}"/>
              </a:ext>
            </a:extLst>
          </p:cNvPr>
          <p:cNvSpPr txBox="1"/>
          <p:nvPr/>
        </p:nvSpPr>
        <p:spPr>
          <a:xfrm>
            <a:off x="5663471" y="4405125"/>
            <a:ext cx="5066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MODEL B:</a:t>
            </a:r>
          </a:p>
          <a:p>
            <a:r>
              <a:rPr lang="cs-CZ" dirty="0" err="1"/>
              <a:t>Block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dirty="0" err="1"/>
              <a:t>Topic</a:t>
            </a:r>
            <a:r>
              <a:rPr lang="cs-CZ" dirty="0"/>
              <a:t> sentence/thesis </a:t>
            </a:r>
            <a:r>
              <a:rPr lang="cs-CZ" dirty="0" err="1"/>
              <a:t>statement</a:t>
            </a:r>
            <a:endParaRPr lang="cs-CZ" dirty="0"/>
          </a:p>
          <a:p>
            <a:pPr marL="342900" indent="-342900">
              <a:buAutoNum type="arabicPeriod"/>
            </a:pPr>
            <a:r>
              <a:rPr lang="cs-CZ" dirty="0"/>
              <a:t>Body </a:t>
            </a:r>
          </a:p>
          <a:p>
            <a:pPr lvl="1"/>
            <a:r>
              <a:rPr lang="cs-CZ" dirty="0"/>
              <a:t>A </a:t>
            </a:r>
            <a:r>
              <a:rPr lang="cs-CZ" dirty="0" err="1"/>
              <a:t>Similarities</a:t>
            </a:r>
            <a:r>
              <a:rPr lang="cs-CZ" dirty="0"/>
              <a:t>/presence/…</a:t>
            </a:r>
          </a:p>
          <a:p>
            <a:pPr lvl="1"/>
            <a:r>
              <a:rPr lang="cs-CZ" dirty="0"/>
              <a:t>B </a:t>
            </a:r>
            <a:r>
              <a:rPr lang="cs-CZ" dirty="0" err="1"/>
              <a:t>Differences</a:t>
            </a:r>
            <a:r>
              <a:rPr lang="cs-CZ" dirty="0"/>
              <a:t>/past/….</a:t>
            </a:r>
          </a:p>
          <a:p>
            <a:pPr marL="342900" indent="-342900">
              <a:buAutoNum type="arabicPeriod"/>
            </a:pPr>
            <a:r>
              <a:rPr lang="cs-CZ" dirty="0" err="1"/>
              <a:t>Conclusion</a:t>
            </a:r>
            <a:endParaRPr lang="cs-CZ" dirty="0"/>
          </a:p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A84E9DD-AA41-4EE5-BD6C-165927FB3BC0}"/>
              </a:ext>
            </a:extLst>
          </p:cNvPr>
          <p:cNvSpPr txBox="1"/>
          <p:nvPr/>
        </p:nvSpPr>
        <p:spPr>
          <a:xfrm>
            <a:off x="4227443" y="3429000"/>
            <a:ext cx="3546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Which</a:t>
            </a:r>
            <a:r>
              <a:rPr lang="cs-CZ" dirty="0"/>
              <a:t> model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text?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3677219-7F5F-42D4-94ED-58F570989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3608" y="105767"/>
            <a:ext cx="3849376" cy="318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4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3429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Noticing</a:t>
            </a:r>
            <a:r>
              <a:rPr lang="cs-CZ" dirty="0" smtClean="0"/>
              <a:t> </a:t>
            </a:r>
            <a:r>
              <a:rPr lang="cs-CZ" dirty="0" err="1" smtClean="0"/>
              <a:t>vocabulary</a:t>
            </a:r>
            <a:r>
              <a:rPr lang="cs-CZ" dirty="0" smtClean="0"/>
              <a:t>: </a:t>
            </a:r>
            <a:r>
              <a:rPr lang="cs-CZ" dirty="0" err="1" smtClean="0"/>
              <a:t>Antonyms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 err="1" smtClean="0">
                <a:solidFill>
                  <a:schemeClr val="tx1"/>
                </a:solidFill>
              </a:rPr>
              <a:t>Which</a:t>
            </a:r>
            <a:r>
              <a:rPr lang="cs-CZ" sz="2200" dirty="0" smtClean="0">
                <a:solidFill>
                  <a:schemeClr val="tx1"/>
                </a:solidFill>
              </a:rPr>
              <a:t> </a:t>
            </a:r>
            <a:r>
              <a:rPr lang="cs-CZ" sz="2200" dirty="0" err="1" smtClean="0">
                <a:solidFill>
                  <a:schemeClr val="tx1"/>
                </a:solidFill>
              </a:rPr>
              <a:t>can</a:t>
            </a:r>
            <a:r>
              <a:rPr lang="cs-CZ" sz="2200" dirty="0" smtClean="0">
                <a:solidFill>
                  <a:schemeClr val="tx1"/>
                </a:solidFill>
              </a:rPr>
              <a:t> </a:t>
            </a:r>
            <a:r>
              <a:rPr lang="cs-CZ" sz="2200" dirty="0" err="1" smtClean="0">
                <a:solidFill>
                  <a:schemeClr val="tx1"/>
                </a:solidFill>
              </a:rPr>
              <a:t>you</a:t>
            </a:r>
            <a:r>
              <a:rPr lang="cs-CZ" sz="2200" dirty="0" smtClean="0">
                <a:solidFill>
                  <a:schemeClr val="tx1"/>
                </a:solidFill>
              </a:rPr>
              <a:t> </a:t>
            </a:r>
            <a:r>
              <a:rPr lang="cs-CZ" sz="2200" dirty="0" err="1" smtClean="0">
                <a:solidFill>
                  <a:schemeClr val="tx1"/>
                </a:solidFill>
              </a:rPr>
              <a:t>see</a:t>
            </a:r>
            <a:r>
              <a:rPr lang="cs-CZ" sz="2200" dirty="0" smtClean="0">
                <a:solidFill>
                  <a:schemeClr val="tx1"/>
                </a:solidFill>
              </a:rPr>
              <a:t> in </a:t>
            </a:r>
            <a:r>
              <a:rPr lang="cs-CZ" sz="2200" dirty="0" err="1" smtClean="0">
                <a:solidFill>
                  <a:schemeClr val="tx1"/>
                </a:solidFill>
              </a:rPr>
              <a:t>the</a:t>
            </a:r>
            <a:r>
              <a:rPr lang="cs-CZ" sz="2200" dirty="0" smtClean="0">
                <a:solidFill>
                  <a:schemeClr val="tx1"/>
                </a:solidFill>
              </a:rPr>
              <a:t> text?</a:t>
            </a:r>
            <a:br>
              <a:rPr lang="cs-CZ" sz="2200" dirty="0" smtClean="0">
                <a:solidFill>
                  <a:schemeClr val="tx1"/>
                </a:solidFill>
              </a:rPr>
            </a:br>
            <a:r>
              <a:rPr lang="cs-CZ" sz="2200" dirty="0">
                <a:solidFill>
                  <a:schemeClr val="tx1"/>
                </a:solidFill>
              </a:rPr>
              <a:t>	</a:t>
            </a:r>
            <a:r>
              <a:rPr lang="cs-CZ" sz="2200" dirty="0" smtClean="0">
                <a:solidFill>
                  <a:schemeClr val="tx1"/>
                </a:solidFill>
              </a:rPr>
              <a:t>			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68071"/>
            <a:ext cx="8596668" cy="3773291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Match the word in column A with their antonyms in column B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A	1. </a:t>
            </a:r>
            <a:r>
              <a:rPr lang="cs-CZ" dirty="0" err="1" smtClean="0"/>
              <a:t>wide</a:t>
            </a:r>
            <a:r>
              <a:rPr lang="cs-CZ" dirty="0" smtClean="0"/>
              <a:t>					B	a) </a:t>
            </a:r>
            <a:r>
              <a:rPr lang="cs-CZ" dirty="0" err="1" smtClean="0"/>
              <a:t>move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2. </a:t>
            </a:r>
            <a:r>
              <a:rPr lang="cs-CZ" dirty="0" err="1" smtClean="0"/>
              <a:t>mostly</a:t>
            </a:r>
            <a:r>
              <a:rPr lang="cs-CZ" dirty="0" smtClean="0"/>
              <a:t>					b) </a:t>
            </a:r>
            <a:r>
              <a:rPr lang="cs-CZ" dirty="0" err="1" smtClean="0"/>
              <a:t>boredom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3. </a:t>
            </a:r>
            <a:r>
              <a:rPr lang="cs-CZ" dirty="0" err="1" smtClean="0"/>
              <a:t>required</a:t>
            </a:r>
            <a:r>
              <a:rPr lang="cs-CZ" dirty="0" smtClean="0"/>
              <a:t>					c) </a:t>
            </a:r>
            <a:r>
              <a:rPr lang="cs-CZ" dirty="0" err="1" smtClean="0"/>
              <a:t>global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4. </a:t>
            </a:r>
            <a:r>
              <a:rPr lang="cs-CZ" dirty="0" err="1" smtClean="0"/>
              <a:t>interested</a:t>
            </a:r>
            <a:r>
              <a:rPr lang="cs-CZ" dirty="0" smtClean="0"/>
              <a:t>					d) </a:t>
            </a:r>
            <a:r>
              <a:rPr lang="cs-CZ" dirty="0" err="1" smtClean="0"/>
              <a:t>modern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5. </a:t>
            </a:r>
            <a:r>
              <a:rPr lang="cs-CZ" dirty="0" err="1" smtClean="0"/>
              <a:t>local</a:t>
            </a:r>
            <a:r>
              <a:rPr lang="cs-CZ" dirty="0" smtClean="0"/>
              <a:t>						e) </a:t>
            </a:r>
            <a:r>
              <a:rPr lang="cs-CZ" dirty="0" err="1" smtClean="0"/>
              <a:t>optional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6. </a:t>
            </a:r>
            <a:r>
              <a:rPr lang="cs-CZ" dirty="0" err="1" smtClean="0"/>
              <a:t>remain</a:t>
            </a:r>
            <a:r>
              <a:rPr lang="cs-CZ" dirty="0" smtClean="0"/>
              <a:t>					f) </a:t>
            </a:r>
            <a:r>
              <a:rPr lang="cs-CZ" dirty="0" err="1" smtClean="0"/>
              <a:t>seldom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7. </a:t>
            </a:r>
            <a:r>
              <a:rPr lang="cs-CZ" dirty="0" err="1" smtClean="0"/>
              <a:t>traditional</a:t>
            </a:r>
            <a:r>
              <a:rPr lang="cs-CZ" dirty="0" smtClean="0"/>
              <a:t>					g) </a:t>
            </a:r>
            <a:r>
              <a:rPr lang="cs-CZ" dirty="0" err="1" smtClean="0"/>
              <a:t>narrow</a:t>
            </a: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02658" y="6194612"/>
            <a:ext cx="321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1G	2F	3E	4B	5C	6A	7D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43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600635"/>
            <a:ext cx="8596668" cy="5440727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With a partner, find two antonyms for each of the words: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  <a:p>
            <a:pPr>
              <a:buAutoNum type="arabicPeriod"/>
            </a:pPr>
            <a:r>
              <a:rPr lang="cs-CZ" dirty="0" err="1" smtClean="0"/>
              <a:t>Adaptable</a:t>
            </a:r>
            <a:r>
              <a:rPr lang="cs-CZ" dirty="0" smtClean="0"/>
              <a:t>			…………………………		……………………………….</a:t>
            </a:r>
          </a:p>
          <a:p>
            <a:pPr>
              <a:buAutoNum type="arabicPeriod"/>
            </a:pPr>
            <a:r>
              <a:rPr lang="cs-CZ" dirty="0" err="1" smtClean="0"/>
              <a:t>Continue</a:t>
            </a:r>
            <a:r>
              <a:rPr lang="cs-CZ" dirty="0"/>
              <a:t>			</a:t>
            </a:r>
            <a:r>
              <a:rPr lang="cs-CZ" dirty="0" smtClean="0"/>
              <a:t>	…………………………</a:t>
            </a:r>
            <a:r>
              <a:rPr lang="cs-CZ" dirty="0"/>
              <a:t>		……………………………….</a:t>
            </a:r>
            <a:endParaRPr lang="cs-CZ" dirty="0" smtClean="0"/>
          </a:p>
          <a:p>
            <a:pPr>
              <a:buAutoNum type="arabicPeriod"/>
            </a:pPr>
            <a:r>
              <a:rPr lang="cs-CZ" dirty="0" err="1" smtClean="0"/>
              <a:t>Expand</a:t>
            </a:r>
            <a:r>
              <a:rPr lang="cs-CZ" dirty="0"/>
              <a:t>			</a:t>
            </a:r>
            <a:r>
              <a:rPr lang="cs-CZ" dirty="0" smtClean="0"/>
              <a:t>	…………………………</a:t>
            </a:r>
            <a:r>
              <a:rPr lang="cs-CZ" dirty="0"/>
              <a:t>		……………………………….</a:t>
            </a:r>
            <a:endParaRPr lang="cs-CZ" dirty="0" smtClean="0"/>
          </a:p>
          <a:p>
            <a:pPr>
              <a:buAutoNum type="arabicPeriod"/>
            </a:pPr>
            <a:r>
              <a:rPr lang="cs-CZ" dirty="0" smtClean="0"/>
              <a:t>Major</a:t>
            </a:r>
            <a:r>
              <a:rPr lang="cs-CZ" dirty="0"/>
              <a:t>			</a:t>
            </a:r>
            <a:r>
              <a:rPr lang="cs-CZ" dirty="0" smtClean="0"/>
              <a:t>	…………………………</a:t>
            </a:r>
            <a:r>
              <a:rPr lang="cs-CZ" dirty="0"/>
              <a:t>		……………………………….</a:t>
            </a:r>
            <a:endParaRPr lang="cs-CZ" dirty="0" smtClean="0"/>
          </a:p>
          <a:p>
            <a:pPr>
              <a:buAutoNum type="arabicPeriod"/>
            </a:pPr>
            <a:r>
              <a:rPr lang="cs-CZ" dirty="0" smtClean="0"/>
              <a:t>Real</a:t>
            </a:r>
            <a:r>
              <a:rPr lang="cs-CZ" dirty="0"/>
              <a:t>			</a:t>
            </a:r>
            <a:r>
              <a:rPr lang="cs-CZ" dirty="0" smtClean="0"/>
              <a:t>		…………………………</a:t>
            </a:r>
            <a:r>
              <a:rPr lang="cs-CZ" dirty="0"/>
              <a:t>		……………………………….</a:t>
            </a:r>
            <a:endParaRPr lang="cs-CZ" dirty="0" smtClean="0"/>
          </a:p>
          <a:p>
            <a:pPr>
              <a:buAutoNum type="arabicPeriod"/>
            </a:pPr>
            <a:r>
              <a:rPr lang="cs-CZ" dirty="0" smtClean="0"/>
              <a:t>Long</a:t>
            </a:r>
            <a:r>
              <a:rPr lang="cs-CZ" dirty="0"/>
              <a:t>			</a:t>
            </a:r>
            <a:r>
              <a:rPr lang="cs-CZ" dirty="0" smtClean="0"/>
              <a:t>		…………………………</a:t>
            </a:r>
            <a:r>
              <a:rPr lang="cs-CZ" dirty="0"/>
              <a:t>		……………………………….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67EBD-B6D9-451B-BA6C-82168D07B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47" y="132522"/>
            <a:ext cx="8596668" cy="786063"/>
          </a:xfrm>
        </p:spPr>
        <p:txBody>
          <a:bodyPr/>
          <a:lstStyle/>
          <a:p>
            <a:r>
              <a:rPr lang="cs-CZ" dirty="0" err="1"/>
              <a:t>Comparison</a:t>
            </a:r>
            <a:r>
              <a:rPr lang="cs-CZ" dirty="0"/>
              <a:t> </a:t>
            </a:r>
            <a:r>
              <a:rPr lang="cs-CZ" dirty="0" err="1"/>
              <a:t>Signal</a:t>
            </a:r>
            <a:r>
              <a:rPr lang="cs-CZ" dirty="0"/>
              <a:t> </a:t>
            </a:r>
            <a:r>
              <a:rPr lang="cs-CZ" dirty="0" err="1"/>
              <a:t>Words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609F1B-31E3-49B5-AEFB-2F1FC6FD7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264" y="1205949"/>
            <a:ext cx="8995719" cy="5652052"/>
          </a:xfrm>
        </p:spPr>
        <p:txBody>
          <a:bodyPr>
            <a:normAutofit/>
          </a:bodyPr>
          <a:lstStyle/>
          <a:p>
            <a:r>
              <a:rPr lang="cs-CZ" dirty="0" err="1"/>
              <a:t>Similarly</a:t>
            </a:r>
            <a:r>
              <a:rPr lang="cs-CZ" dirty="0"/>
              <a:t>/</a:t>
            </a:r>
            <a:r>
              <a:rPr lang="cs-CZ" dirty="0" err="1"/>
              <a:t>likewise</a:t>
            </a:r>
            <a:endParaRPr lang="cs-CZ" dirty="0"/>
          </a:p>
          <a:p>
            <a:r>
              <a:rPr lang="cs-CZ" dirty="0" err="1"/>
              <a:t>Also</a:t>
            </a:r>
            <a:endParaRPr lang="cs-CZ" dirty="0"/>
          </a:p>
          <a:p>
            <a:r>
              <a:rPr lang="cs-CZ" dirty="0" err="1"/>
              <a:t>Too</a:t>
            </a:r>
            <a:endParaRPr lang="cs-CZ" dirty="0"/>
          </a:p>
          <a:p>
            <a:r>
              <a:rPr lang="cs-CZ" dirty="0"/>
              <a:t>As/just as</a:t>
            </a:r>
          </a:p>
          <a:p>
            <a:r>
              <a:rPr lang="cs-CZ" dirty="0"/>
              <a:t>And</a:t>
            </a:r>
          </a:p>
          <a:p>
            <a:r>
              <a:rPr lang="cs-CZ" dirty="0" err="1"/>
              <a:t>Both</a:t>
            </a:r>
            <a:r>
              <a:rPr lang="cs-CZ" dirty="0"/>
              <a:t>… and</a:t>
            </a:r>
          </a:p>
          <a:p>
            <a:r>
              <a:rPr lang="cs-CZ" dirty="0"/>
              <a:t>Not </a:t>
            </a:r>
            <a:r>
              <a:rPr lang="cs-CZ" dirty="0" err="1"/>
              <a:t>only</a:t>
            </a:r>
            <a:r>
              <a:rPr lang="cs-CZ" dirty="0"/>
              <a:t>… but </a:t>
            </a:r>
            <a:r>
              <a:rPr lang="cs-CZ" dirty="0" err="1"/>
              <a:t>also</a:t>
            </a:r>
            <a:endParaRPr lang="cs-CZ" dirty="0"/>
          </a:p>
          <a:p>
            <a:r>
              <a:rPr lang="cs-CZ" dirty="0" err="1"/>
              <a:t>Neither</a:t>
            </a:r>
            <a:r>
              <a:rPr lang="cs-CZ" dirty="0"/>
              <a:t> …. nor</a:t>
            </a:r>
          </a:p>
          <a:p>
            <a:r>
              <a:rPr lang="cs-CZ" dirty="0" err="1"/>
              <a:t>Like</a:t>
            </a:r>
            <a:r>
              <a:rPr lang="cs-CZ" dirty="0"/>
              <a:t> (+ </a:t>
            </a:r>
            <a:r>
              <a:rPr lang="cs-CZ" dirty="0" err="1"/>
              <a:t>noun</a:t>
            </a:r>
            <a:r>
              <a:rPr lang="cs-CZ" dirty="0"/>
              <a:t>)/just </a:t>
            </a:r>
            <a:r>
              <a:rPr lang="cs-CZ" dirty="0" err="1"/>
              <a:t>like</a:t>
            </a:r>
            <a:r>
              <a:rPr lang="cs-CZ" dirty="0"/>
              <a:t> (+ </a:t>
            </a:r>
            <a:r>
              <a:rPr lang="cs-CZ" dirty="0" err="1"/>
              <a:t>noun</a:t>
            </a:r>
            <a:r>
              <a:rPr lang="cs-CZ" dirty="0"/>
              <a:t>)/</a:t>
            </a:r>
            <a:r>
              <a:rPr lang="cs-CZ" dirty="0" err="1"/>
              <a:t>similar</a:t>
            </a:r>
            <a:r>
              <a:rPr lang="cs-CZ" dirty="0"/>
              <a:t> to (+ </a:t>
            </a:r>
            <a:r>
              <a:rPr lang="cs-CZ" dirty="0" err="1"/>
              <a:t>noun</a:t>
            </a:r>
            <a:r>
              <a:rPr lang="cs-CZ" dirty="0"/>
              <a:t>)</a:t>
            </a:r>
          </a:p>
          <a:p>
            <a:r>
              <a:rPr lang="cs-CZ" dirty="0"/>
              <a:t>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/</a:t>
            </a:r>
            <a:r>
              <a:rPr lang="cs-CZ" dirty="0" err="1"/>
              <a:t>similar</a:t>
            </a:r>
            <a:r>
              <a:rPr lang="cs-CZ" dirty="0"/>
              <a:t> to/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as</a:t>
            </a:r>
          </a:p>
          <a:p>
            <a:r>
              <a:rPr lang="cs-CZ" dirty="0"/>
              <a:t>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endParaRPr lang="cs-CZ" dirty="0"/>
          </a:p>
          <a:p>
            <a:r>
              <a:rPr lang="cs-CZ" dirty="0"/>
              <a:t>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alike</a:t>
            </a:r>
            <a:r>
              <a:rPr lang="cs-CZ" dirty="0"/>
              <a:t>/</a:t>
            </a:r>
            <a:r>
              <a:rPr lang="cs-CZ" dirty="0" err="1"/>
              <a:t>similar</a:t>
            </a:r>
            <a:endParaRPr lang="cs-CZ" dirty="0"/>
          </a:p>
          <a:p>
            <a:r>
              <a:rPr lang="cs-CZ" dirty="0"/>
              <a:t>To </a:t>
            </a:r>
            <a:r>
              <a:rPr lang="cs-CZ" dirty="0" err="1"/>
              <a:t>compare</a:t>
            </a:r>
            <a:r>
              <a:rPr lang="cs-CZ" dirty="0"/>
              <a:t> (to/</a:t>
            </a:r>
            <a:r>
              <a:rPr lang="cs-CZ" dirty="0" err="1"/>
              <a:t>with</a:t>
            </a:r>
            <a:r>
              <a:rPr lang="cs-CZ" dirty="0"/>
              <a:t>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2FE37470-0213-4660-A778-890503F8824F}"/>
              </a:ext>
            </a:extLst>
          </p:cNvPr>
          <p:cNvSpPr txBox="1"/>
          <p:nvPr/>
        </p:nvSpPr>
        <p:spPr>
          <a:xfrm>
            <a:off x="147247" y="733919"/>
            <a:ext cx="859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workers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detect</a:t>
            </a:r>
            <a:r>
              <a:rPr lang="cs-CZ" dirty="0"/>
              <a:t> </a:t>
            </a:r>
            <a:r>
              <a:rPr lang="cs-CZ" dirty="0" err="1"/>
              <a:t>malfunctions</a:t>
            </a:r>
            <a:r>
              <a:rPr lang="cs-CZ" dirty="0"/>
              <a:t>. </a:t>
            </a:r>
            <a:r>
              <a:rPr lang="cs-CZ" dirty="0" err="1"/>
              <a:t>Robots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detect</a:t>
            </a:r>
            <a:r>
              <a:rPr lang="cs-CZ" dirty="0"/>
              <a:t> </a:t>
            </a:r>
            <a:r>
              <a:rPr lang="cs-CZ" dirty="0" err="1"/>
              <a:t>malfunctions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174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21386-1AB5-42CB-BA01-4006E600A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1691"/>
            <a:ext cx="10037558" cy="1031632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Contrast</a:t>
            </a:r>
            <a:r>
              <a:rPr lang="cs-CZ" dirty="0"/>
              <a:t> </a:t>
            </a:r>
            <a:r>
              <a:rPr lang="cs-CZ" dirty="0" err="1"/>
              <a:t>Signal</a:t>
            </a:r>
            <a:r>
              <a:rPr lang="cs-CZ" dirty="0"/>
              <a:t> </a:t>
            </a:r>
            <a:r>
              <a:rPr lang="cs-CZ" dirty="0" err="1"/>
              <a:t>Words</a:t>
            </a:r>
            <a:r>
              <a:rPr lang="cs-CZ" dirty="0"/>
              <a:t/>
            </a:r>
            <a:br>
              <a:rPr lang="cs-CZ" dirty="0"/>
            </a:br>
            <a:r>
              <a:rPr lang="cs-CZ" sz="2400" dirty="0">
                <a:solidFill>
                  <a:schemeClr val="tx1"/>
                </a:solidFill>
              </a:rPr>
              <a:t/>
            </a:r>
            <a:br>
              <a:rPr lang="cs-CZ" sz="2400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47EBEA-C42A-4E38-AD1F-EBD9FBD69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2" y="1055077"/>
            <a:ext cx="10707758" cy="49862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To point </a:t>
            </a:r>
            <a:r>
              <a:rPr lang="cs-CZ" b="1" dirty="0" err="1"/>
              <a:t>out</a:t>
            </a:r>
            <a:r>
              <a:rPr lang="cs-CZ" b="1" dirty="0"/>
              <a:t> </a:t>
            </a:r>
            <a:r>
              <a:rPr lang="cs-CZ" b="1" dirty="0" err="1"/>
              <a:t>unexpected</a:t>
            </a:r>
            <a:r>
              <a:rPr lang="cs-CZ" b="1" dirty="0"/>
              <a:t> </a:t>
            </a:r>
            <a:r>
              <a:rPr lang="cs-CZ" b="1" dirty="0" err="1"/>
              <a:t>result</a:t>
            </a:r>
            <a:r>
              <a:rPr lang="cs-CZ" b="1" dirty="0"/>
              <a:t>: </a:t>
            </a:r>
            <a:r>
              <a:rPr lang="cs-CZ" b="1" dirty="0" err="1">
                <a:solidFill>
                  <a:schemeClr val="tx1"/>
                </a:solidFill>
              </a:rPr>
              <a:t>People</a:t>
            </a:r>
            <a:r>
              <a:rPr lang="cs-CZ" b="1" dirty="0">
                <a:solidFill>
                  <a:schemeClr val="tx1"/>
                </a:solidFill>
              </a:rPr>
              <a:t> go on </a:t>
            </a:r>
            <a:r>
              <a:rPr lang="cs-CZ" b="1" dirty="0" err="1">
                <a:solidFill>
                  <a:schemeClr val="tx1"/>
                </a:solidFill>
              </a:rPr>
              <a:t>diets</a:t>
            </a:r>
            <a:r>
              <a:rPr lang="cs-CZ" b="1" dirty="0">
                <a:solidFill>
                  <a:schemeClr val="tx1"/>
                </a:solidFill>
              </a:rPr>
              <a:t>. Very </a:t>
            </a:r>
            <a:r>
              <a:rPr lang="cs-CZ" b="1" dirty="0" err="1">
                <a:solidFill>
                  <a:schemeClr val="tx1"/>
                </a:solidFill>
              </a:rPr>
              <a:t>few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succeed</a:t>
            </a:r>
            <a:r>
              <a:rPr lang="cs-CZ" b="1" dirty="0">
                <a:solidFill>
                  <a:schemeClr val="tx1"/>
                </a:solidFill>
              </a:rPr>
              <a:t> in </a:t>
            </a:r>
            <a:r>
              <a:rPr lang="cs-CZ" b="1" dirty="0" err="1">
                <a:solidFill>
                  <a:schemeClr val="tx1"/>
                </a:solidFill>
              </a:rPr>
              <a:t>loosing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weight</a:t>
            </a:r>
            <a:r>
              <a:rPr lang="cs-CZ" b="1" dirty="0">
                <a:solidFill>
                  <a:schemeClr val="tx1"/>
                </a:solidFill>
              </a:rPr>
              <a:t>. </a:t>
            </a:r>
            <a:endParaRPr lang="cs-CZ" b="1" dirty="0"/>
          </a:p>
          <a:p>
            <a:r>
              <a:rPr lang="cs-CZ" dirty="0" err="1"/>
              <a:t>However</a:t>
            </a:r>
            <a:r>
              <a:rPr lang="cs-CZ" dirty="0"/>
              <a:t>/</a:t>
            </a:r>
            <a:r>
              <a:rPr lang="cs-CZ" dirty="0" err="1"/>
              <a:t>nevertheless</a:t>
            </a:r>
            <a:r>
              <a:rPr lang="cs-CZ" dirty="0"/>
              <a:t>/</a:t>
            </a:r>
            <a:r>
              <a:rPr lang="cs-CZ" dirty="0" err="1"/>
              <a:t>nonetheless</a:t>
            </a:r>
            <a:r>
              <a:rPr lang="cs-CZ" dirty="0"/>
              <a:t>/</a:t>
            </a:r>
            <a:r>
              <a:rPr lang="cs-CZ" dirty="0" err="1"/>
              <a:t>still</a:t>
            </a:r>
            <a:endParaRPr lang="cs-CZ" dirty="0"/>
          </a:p>
          <a:p>
            <a:r>
              <a:rPr lang="cs-CZ" dirty="0" err="1"/>
              <a:t>Althought</a:t>
            </a:r>
            <a:r>
              <a:rPr lang="cs-CZ" dirty="0"/>
              <a:t>/</a:t>
            </a:r>
            <a:r>
              <a:rPr lang="cs-CZ" dirty="0" err="1"/>
              <a:t>eventhough</a:t>
            </a:r>
            <a:r>
              <a:rPr lang="cs-CZ" dirty="0"/>
              <a:t>/</a:t>
            </a:r>
            <a:r>
              <a:rPr lang="cs-CZ" dirty="0" err="1"/>
              <a:t>though</a:t>
            </a:r>
            <a:endParaRPr lang="cs-CZ" dirty="0"/>
          </a:p>
          <a:p>
            <a:r>
              <a:rPr lang="cs-CZ" dirty="0"/>
              <a:t>But/</a:t>
            </a:r>
            <a:r>
              <a:rPr lang="cs-CZ" dirty="0" err="1"/>
              <a:t>yet</a:t>
            </a:r>
            <a:endParaRPr lang="cs-CZ" dirty="0"/>
          </a:p>
          <a:p>
            <a:r>
              <a:rPr lang="cs-CZ" dirty="0" err="1"/>
              <a:t>Despite</a:t>
            </a:r>
            <a:r>
              <a:rPr lang="cs-CZ" dirty="0"/>
              <a:t> (+</a:t>
            </a:r>
            <a:r>
              <a:rPr lang="cs-CZ" dirty="0" err="1"/>
              <a:t>noun</a:t>
            </a:r>
            <a:r>
              <a:rPr lang="cs-CZ" dirty="0"/>
              <a:t>)/ in </a:t>
            </a:r>
            <a:r>
              <a:rPr lang="cs-CZ" dirty="0" err="1"/>
              <a:t>spite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(+</a:t>
            </a:r>
            <a:r>
              <a:rPr lang="cs-CZ" dirty="0" err="1"/>
              <a:t>noun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b="1" dirty="0"/>
              <a:t>To point </a:t>
            </a:r>
            <a:r>
              <a:rPr lang="cs-CZ" b="1" dirty="0" err="1"/>
              <a:t>out</a:t>
            </a:r>
            <a:r>
              <a:rPr lang="cs-CZ" b="1" dirty="0"/>
              <a:t> direct </a:t>
            </a:r>
            <a:r>
              <a:rPr lang="cs-CZ" b="1" dirty="0" err="1"/>
              <a:t>opposition</a:t>
            </a:r>
            <a:r>
              <a:rPr lang="cs-CZ" b="1" dirty="0"/>
              <a:t>: More </a:t>
            </a:r>
            <a:r>
              <a:rPr lang="cs-CZ" b="1" dirty="0" err="1"/>
              <a:t>w</a:t>
            </a:r>
            <a:r>
              <a:rPr lang="cs-CZ" b="1" dirty="0" err="1">
                <a:solidFill>
                  <a:schemeClr val="tx1"/>
                </a:solidFill>
              </a:rPr>
              <a:t>hite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performers</a:t>
            </a:r>
            <a:r>
              <a:rPr lang="cs-CZ" b="1" dirty="0">
                <a:solidFill>
                  <a:schemeClr val="tx1"/>
                </a:solidFill>
              </a:rPr>
              <a:t> do rock music. More </a:t>
            </a:r>
            <a:r>
              <a:rPr lang="cs-CZ" b="1" dirty="0" err="1">
                <a:solidFill>
                  <a:schemeClr val="tx1"/>
                </a:solidFill>
              </a:rPr>
              <a:t>black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performers</a:t>
            </a:r>
            <a:r>
              <a:rPr lang="cs-CZ" b="1" dirty="0">
                <a:solidFill>
                  <a:schemeClr val="tx1"/>
                </a:solidFill>
              </a:rPr>
              <a:t> do jazz.</a:t>
            </a:r>
          </a:p>
          <a:p>
            <a:r>
              <a:rPr lang="cs-CZ" dirty="0" err="1">
                <a:solidFill>
                  <a:schemeClr val="tx1"/>
                </a:solidFill>
              </a:rPr>
              <a:t>However</a:t>
            </a:r>
            <a:r>
              <a:rPr lang="cs-CZ" dirty="0">
                <a:solidFill>
                  <a:schemeClr val="tx1"/>
                </a:solidFill>
              </a:rPr>
              <a:t>/in </a:t>
            </a:r>
            <a:r>
              <a:rPr lang="cs-CZ" dirty="0" err="1">
                <a:solidFill>
                  <a:schemeClr val="tx1"/>
                </a:solidFill>
              </a:rPr>
              <a:t>contrast</a:t>
            </a:r>
            <a:r>
              <a:rPr lang="cs-CZ" dirty="0">
                <a:solidFill>
                  <a:schemeClr val="tx1"/>
                </a:solidFill>
              </a:rPr>
              <a:t>/in (by) </a:t>
            </a:r>
            <a:r>
              <a:rPr lang="cs-CZ" dirty="0" err="1">
                <a:solidFill>
                  <a:schemeClr val="tx1"/>
                </a:solidFill>
              </a:rPr>
              <a:t>comparison</a:t>
            </a:r>
            <a:r>
              <a:rPr lang="cs-CZ" dirty="0">
                <a:solidFill>
                  <a:schemeClr val="tx1"/>
                </a:solidFill>
              </a:rPr>
              <a:t>/on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otherhand</a:t>
            </a:r>
            <a:r>
              <a:rPr lang="cs-CZ" dirty="0">
                <a:solidFill>
                  <a:schemeClr val="tx1"/>
                </a:solidFill>
              </a:rPr>
              <a:t>/on </a:t>
            </a:r>
            <a:r>
              <a:rPr lang="cs-CZ" dirty="0" err="1">
                <a:solidFill>
                  <a:schemeClr val="tx1"/>
                </a:solidFill>
              </a:rPr>
              <a:t>the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contrary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While</a:t>
            </a:r>
            <a:r>
              <a:rPr lang="cs-CZ" dirty="0">
                <a:solidFill>
                  <a:schemeClr val="tx1"/>
                </a:solidFill>
              </a:rPr>
              <a:t>/</a:t>
            </a:r>
            <a:r>
              <a:rPr lang="cs-CZ" dirty="0" err="1">
                <a:solidFill>
                  <a:schemeClr val="tx1"/>
                </a:solidFill>
              </a:rPr>
              <a:t>whereas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But</a:t>
            </a:r>
          </a:p>
          <a:p>
            <a:r>
              <a:rPr lang="cs-CZ" dirty="0" err="1">
                <a:solidFill>
                  <a:schemeClr val="tx1"/>
                </a:solidFill>
              </a:rPr>
              <a:t>Differ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from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 err="1">
                <a:solidFill>
                  <a:schemeClr val="tx1"/>
                </a:solidFill>
              </a:rPr>
              <a:t>Compared</a:t>
            </a:r>
            <a:r>
              <a:rPr lang="cs-CZ" dirty="0">
                <a:solidFill>
                  <a:schemeClr val="tx1"/>
                </a:solidFill>
              </a:rPr>
              <a:t> (to/</a:t>
            </a:r>
            <a:r>
              <a:rPr lang="cs-CZ" dirty="0" err="1">
                <a:solidFill>
                  <a:schemeClr val="tx1"/>
                </a:solidFill>
              </a:rPr>
              <a:t>with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To </a:t>
            </a:r>
            <a:r>
              <a:rPr lang="cs-CZ" dirty="0" err="1">
                <a:solidFill>
                  <a:schemeClr val="tx1"/>
                </a:solidFill>
              </a:rPr>
              <a:t>be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different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from</a:t>
            </a:r>
            <a:r>
              <a:rPr lang="cs-CZ" dirty="0">
                <a:solidFill>
                  <a:schemeClr val="tx1"/>
                </a:solidFill>
              </a:rPr>
              <a:t>/to </a:t>
            </a:r>
            <a:r>
              <a:rPr lang="cs-CZ" dirty="0" err="1">
                <a:solidFill>
                  <a:schemeClr val="tx1"/>
                </a:solidFill>
              </a:rPr>
              <a:t>be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dissimilar</a:t>
            </a:r>
            <a:r>
              <a:rPr lang="cs-CZ" dirty="0">
                <a:solidFill>
                  <a:schemeClr val="tx1"/>
                </a:solidFill>
              </a:rPr>
              <a:t> to</a:t>
            </a:r>
          </a:p>
          <a:p>
            <a:r>
              <a:rPr lang="cs-CZ" dirty="0">
                <a:solidFill>
                  <a:schemeClr val="tx1"/>
                </a:solidFill>
              </a:rPr>
              <a:t>To </a:t>
            </a:r>
            <a:r>
              <a:rPr lang="cs-CZ" dirty="0" err="1">
                <a:solidFill>
                  <a:schemeClr val="tx1"/>
                </a:solidFill>
              </a:rPr>
              <a:t>be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unlike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71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228</TotalTime>
  <Words>727</Words>
  <Application>Microsoft Office PowerPoint</Application>
  <PresentationFormat>Širokoúhlá obrazovka</PresentationFormat>
  <Paragraphs>106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Fazeta</vt:lpstr>
      <vt:lpstr>Writing IV</vt:lpstr>
      <vt:lpstr>Prezentace aplikace PowerPoint</vt:lpstr>
      <vt:lpstr>SAMPLES II </vt:lpstr>
      <vt:lpstr>SAMPLES III</vt:lpstr>
      <vt:lpstr>COMPARISON/CONTRAST</vt:lpstr>
      <vt:lpstr>Noticing vocabulary: Antonyms  Which can you see in the text?     </vt:lpstr>
      <vt:lpstr>Prezentace aplikace PowerPoint</vt:lpstr>
      <vt:lpstr>Comparison Signal Words</vt:lpstr>
      <vt:lpstr>Contrast Signal Words  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IV</dc:title>
  <dc:creator>Magdaléna MANKOVÁ</dc:creator>
  <cp:lastModifiedBy>Magdaléna Manková</cp:lastModifiedBy>
  <cp:revision>16</cp:revision>
  <dcterms:created xsi:type="dcterms:W3CDTF">2018-03-07T14:19:48Z</dcterms:created>
  <dcterms:modified xsi:type="dcterms:W3CDTF">2018-03-08T07:59:32Z</dcterms:modified>
</cp:coreProperties>
</file>