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68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48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67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534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621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13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18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02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72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38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23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00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61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21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11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87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CA0E-1525-43F8-96B1-51309455C3CF}" type="datetimeFigureOut">
              <a:rPr lang="cs-CZ" smtClean="0"/>
              <a:t>21. 3. 2018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E8EA9D-8A8E-4BC7-B410-CA8F5D53A4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5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7118" y="245285"/>
            <a:ext cx="10207690" cy="1938078"/>
          </a:xfrm>
        </p:spPr>
        <p:txBody>
          <a:bodyPr>
            <a:normAutofit/>
          </a:bodyPr>
          <a:lstStyle/>
          <a:p>
            <a:pPr algn="l"/>
            <a:r>
              <a:rPr lang="cs-CZ" dirty="0" err="1"/>
              <a:t>Writing</a:t>
            </a:r>
            <a:r>
              <a:rPr lang="cs-CZ" dirty="0"/>
              <a:t> VIII </a:t>
            </a:r>
            <a:br>
              <a:rPr lang="cs-CZ" dirty="0"/>
            </a:br>
            <a:r>
              <a:rPr lang="cs-CZ" sz="4800" dirty="0" err="1"/>
              <a:t>Developing</a:t>
            </a:r>
            <a:r>
              <a:rPr lang="cs-CZ" sz="4800" dirty="0"/>
              <a:t> a </a:t>
            </a:r>
            <a:r>
              <a:rPr lang="cs-CZ" sz="4800" dirty="0" err="1"/>
              <a:t>good</a:t>
            </a:r>
            <a:r>
              <a:rPr lang="cs-CZ" sz="4800" dirty="0"/>
              <a:t> </a:t>
            </a:r>
            <a:r>
              <a:rPr lang="cs-CZ" sz="4800" dirty="0" err="1"/>
              <a:t>writing</a:t>
            </a:r>
            <a:r>
              <a:rPr lang="cs-CZ" sz="4800" dirty="0"/>
              <a:t> style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3" y="3397748"/>
            <a:ext cx="3896567" cy="25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0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0899F65-E6BE-4E4A-ACDB-69528C27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54171"/>
            <a:ext cx="8110458" cy="61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E288878-A489-4F44-BCCB-3BB170B6A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4" y="270389"/>
            <a:ext cx="8192246" cy="54147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0457F3-6575-49B2-9FEA-9D811EF2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4" y="5830956"/>
            <a:ext cx="8019492" cy="3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7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C5D8F-FA2E-4DBE-B6F1-48FF32D7A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95DF6E-2ABA-42FB-AAC0-6201D88C6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49690E-BC2A-4683-97F2-EA6ED25D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4" y="85822"/>
            <a:ext cx="7706588" cy="66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BB27D9C-0208-44A8-85FD-A04CA4D95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21" y="261697"/>
            <a:ext cx="8420408" cy="49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34B9C-5E27-4592-9AA7-5EE80375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AFECA36-8770-4144-AAE8-E55B656AE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073" y="391379"/>
            <a:ext cx="9228060" cy="56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1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4B099-3302-433B-89D6-E1C871E7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B1F6FBC-6B01-4490-8698-E526A2248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5941"/>
            <a:ext cx="8200832" cy="66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7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255F85A-9012-44B9-8D88-BED7FC2B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0"/>
            <a:ext cx="7519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2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DECFB6A-8492-4B1B-8E48-5D1D4558D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2" y="104002"/>
            <a:ext cx="9283028" cy="23319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3A4769C-0FE0-462D-B6FA-71DA38F07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77" y="2435998"/>
            <a:ext cx="6988400" cy="44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6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E0A120F-6B97-4AE4-BE96-D2806CF0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848159" cy="414793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E964F25-FD98-4ED0-BBAB-B3D2A3400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4" y="4147930"/>
            <a:ext cx="8395563" cy="26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6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87F7D-42B1-4A0A-9DBC-EDE1D57D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12AE30-5EFF-4231-B4F4-97668B4E4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65917B-26B3-4907-95D4-A0C2186E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96" y="609600"/>
            <a:ext cx="9760634" cy="51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2597" y="962171"/>
            <a:ext cx="8714368" cy="56672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/>
              <a:t>Collocations</a:t>
            </a:r>
            <a:endParaRPr lang="cs-CZ" dirty="0"/>
          </a:p>
          <a:p>
            <a:r>
              <a:rPr lang="cs-CZ" dirty="0" err="1"/>
              <a:t>Participles</a:t>
            </a:r>
            <a:endParaRPr lang="en-US" dirty="0"/>
          </a:p>
          <a:p>
            <a:r>
              <a:rPr lang="cs-CZ" dirty="0" err="1"/>
              <a:t>Clauses</a:t>
            </a:r>
            <a:r>
              <a:rPr lang="cs-CZ" dirty="0"/>
              <a:t>, </a:t>
            </a:r>
            <a:r>
              <a:rPr lang="en-US" dirty="0"/>
              <a:t>Complex sentences</a:t>
            </a:r>
          </a:p>
          <a:p>
            <a:r>
              <a:rPr lang="en-US" dirty="0"/>
              <a:t>Parallel structure</a:t>
            </a:r>
            <a:endParaRPr lang="cs-CZ" dirty="0"/>
          </a:p>
          <a:p>
            <a:r>
              <a:rPr lang="cs-CZ" dirty="0"/>
              <a:t>Sentence </a:t>
            </a:r>
            <a:r>
              <a:rPr lang="cs-CZ" dirty="0" err="1"/>
              <a:t>fragments</a:t>
            </a:r>
            <a:endParaRPr lang="cs-CZ" dirty="0"/>
          </a:p>
          <a:p>
            <a:r>
              <a:rPr lang="cs-CZ" dirty="0" err="1"/>
              <a:t>Punctuation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70589" y="248095"/>
            <a:ext cx="8154939" cy="658091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?</a:t>
            </a: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725825" y="962171"/>
            <a:ext cx="3991648" cy="566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5B0A50C-7F7C-4811-8703-945769E00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67" y="909336"/>
            <a:ext cx="9966811" cy="45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8899A6A-5E16-48A6-A4A8-A479FEB7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76" y="0"/>
            <a:ext cx="658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9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3B3AA-FA20-422B-99C2-87C6D0CE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62" y="205409"/>
            <a:ext cx="8596668" cy="1320800"/>
          </a:xfrm>
        </p:spPr>
        <p:txBody>
          <a:bodyPr/>
          <a:lstStyle/>
          <a:p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it!</a:t>
            </a:r>
            <a:endParaRPr lang="cs-CZ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7A89781D-D0CD-44FA-9198-D69B79815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23" y="848140"/>
            <a:ext cx="8430416" cy="58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62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3446A-DFAF-4876-AA14-37BE90C3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557"/>
            <a:ext cx="9859093" cy="1320800"/>
          </a:xfrm>
        </p:spPr>
        <p:txBody>
          <a:bodyPr/>
          <a:lstStyle/>
          <a:p>
            <a:r>
              <a:rPr lang="en-AU" dirty="0"/>
              <a:t>Parallel structure – to add symmetry and style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293597-9F0A-45B6-963D-5122E484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56" y="1325702"/>
            <a:ext cx="9347156" cy="3880773"/>
          </a:xfrm>
        </p:spPr>
        <p:txBody>
          <a:bodyPr/>
          <a:lstStyle/>
          <a:p>
            <a:r>
              <a:rPr lang="en-AU" dirty="0"/>
              <a:t>Important especially when listing and comparing and contrasting items or ideas. Each item in the list or comparison follows the same grammatical pattern.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8CD1D0-1523-4B29-B17E-C56584C70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35" y="2260453"/>
            <a:ext cx="9172828" cy="425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298B6-C645-46D3-8779-304B8BD8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4131A23-5350-4310-AFE6-5BBA1DEBC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0943" y="3286539"/>
            <a:ext cx="6181058" cy="35714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E081C4-C32E-401C-B71C-6AC4EF835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533"/>
            <a:ext cx="6307007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2D3535E-04B3-4B03-91DD-ECC8040B8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17" y="503584"/>
            <a:ext cx="8457117" cy="51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98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8F21B-426F-4D5B-B082-39908A68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0826"/>
            <a:ext cx="8596668" cy="1111624"/>
          </a:xfrm>
        </p:spPr>
        <p:txBody>
          <a:bodyPr>
            <a:normAutofit fontScale="90000"/>
          </a:bodyPr>
          <a:lstStyle/>
          <a:p>
            <a:r>
              <a:rPr lang="cs-CZ" dirty="0"/>
              <a:t>Sentence </a:t>
            </a:r>
            <a:r>
              <a:rPr lang="cs-CZ" dirty="0" err="1"/>
              <a:t>Fragments</a:t>
            </a:r>
            <a:r>
              <a:rPr lang="cs-CZ" dirty="0"/>
              <a:t> – </a:t>
            </a:r>
            <a:br>
              <a:rPr lang="cs-CZ" dirty="0"/>
            </a:br>
            <a:r>
              <a:rPr lang="cs-CZ" dirty="0" err="1"/>
              <a:t>incomplete</a:t>
            </a:r>
            <a:r>
              <a:rPr lang="cs-CZ" dirty="0"/>
              <a:t> </a:t>
            </a:r>
            <a:r>
              <a:rPr lang="cs-CZ" dirty="0" err="1"/>
              <a:t>sentences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sentences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1E79CF-CC63-4CA6-B921-6EABDC0A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7435"/>
            <a:ext cx="8596668" cy="4373927"/>
          </a:xfrm>
        </p:spPr>
        <p:txBody>
          <a:bodyPr/>
          <a:lstStyle/>
          <a:p>
            <a:pPr>
              <a:buAutoNum type="arabicPeriod"/>
            </a:pP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part-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 a full </a:t>
            </a:r>
            <a:r>
              <a:rPr lang="cs-CZ" dirty="0" err="1"/>
              <a:t>load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. </a:t>
            </a:r>
          </a:p>
          <a:p>
            <a:pPr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solve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</a:t>
            </a:r>
          </a:p>
          <a:p>
            <a:pPr marL="0" indent="0">
              <a:buNone/>
            </a:pPr>
            <a:endParaRPr lang="cs-CZ" dirty="0"/>
          </a:p>
          <a:p>
            <a:pPr>
              <a:buAutoNum type="arabicPeriod"/>
            </a:pP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independent </a:t>
            </a:r>
            <a:r>
              <a:rPr lang="cs-CZ" dirty="0" err="1"/>
              <a:t>clause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part-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 a full </a:t>
            </a:r>
            <a:r>
              <a:rPr lang="cs-CZ" dirty="0" err="1"/>
              <a:t>load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coursses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very </a:t>
            </a:r>
            <a:r>
              <a:rPr lang="cs-CZ" dirty="0" err="1"/>
              <a:t>little</a:t>
            </a:r>
            <a:r>
              <a:rPr lang="cs-CZ" dirty="0"/>
              <a:t> free </a:t>
            </a:r>
            <a:r>
              <a:rPr lang="cs-CZ" dirty="0" err="1"/>
              <a:t>time</a:t>
            </a:r>
            <a:r>
              <a:rPr lang="cs-CZ" dirty="0"/>
              <a:t>. </a:t>
            </a:r>
          </a:p>
          <a:p>
            <a:pPr>
              <a:buAutoNum type="arabicPeriod"/>
            </a:pPr>
            <a:r>
              <a:rPr lang="cs-CZ" dirty="0" err="1"/>
              <a:t>Delete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subordinator</a:t>
            </a:r>
            <a:r>
              <a:rPr lang="cs-CZ" dirty="0"/>
              <a:t> (</a:t>
            </a:r>
            <a:r>
              <a:rPr lang="cs-CZ" dirty="0" err="1"/>
              <a:t>because</a:t>
            </a:r>
            <a:r>
              <a:rPr lang="cs-CZ" dirty="0"/>
              <a:t>): </a:t>
            </a:r>
          </a:p>
          <a:p>
            <a:pPr marL="0" indent="0">
              <a:buNone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part-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taking</a:t>
            </a:r>
            <a:r>
              <a:rPr lang="cs-CZ" dirty="0"/>
              <a:t> a full </a:t>
            </a:r>
            <a:r>
              <a:rPr lang="cs-CZ" dirty="0" err="1"/>
              <a:t>load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classes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46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2FAE0-CED1-4601-9F2F-8B13DC7C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A745CBB-A172-40DF-9E4D-4C339CA67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990" y="47357"/>
            <a:ext cx="9095355" cy="67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9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0214751-4CC1-4FB9-AE0B-1EE4A6881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305" y="241852"/>
            <a:ext cx="8716713" cy="63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7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3A580-0101-43C2-ADF4-457499B1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660400"/>
          </a:xfrm>
        </p:spPr>
        <p:txBody>
          <a:bodyPr/>
          <a:lstStyle/>
          <a:p>
            <a:r>
              <a:rPr lang="en-AU" dirty="0"/>
              <a:t>Punctuation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089D34-65A3-4C84-9AF0-250BF341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93913"/>
            <a:ext cx="8996753" cy="282271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1. </a:t>
            </a:r>
            <a:r>
              <a:rPr lang="en-AU" dirty="0"/>
              <a:t>Introducer commas: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AU" dirty="0"/>
              <a:t>Words:				Nervously, I threw </a:t>
            </a:r>
            <a:r>
              <a:rPr lang="en-AU" dirty="0" err="1"/>
              <a:t>awa</a:t>
            </a:r>
            <a:r>
              <a:rPr lang="cs-CZ" dirty="0"/>
              <a:t>y</a:t>
            </a:r>
            <a:r>
              <a:rPr lang="en-AU" dirty="0"/>
              <a:t> my cigarettes.</a:t>
            </a:r>
          </a:p>
          <a:p>
            <a:pPr marL="0" indent="0">
              <a:buNone/>
            </a:pPr>
            <a:r>
              <a:rPr lang="en-AU" dirty="0"/>
              <a:t>Phrases:				As a result, I feel terrible right now. </a:t>
            </a:r>
          </a:p>
          <a:p>
            <a:pPr marL="0" indent="0">
              <a:buNone/>
            </a:pPr>
            <a:r>
              <a:rPr lang="en-AU" dirty="0"/>
              <a:t>Dependent clauses:	Because I have a chronic cough, my doctor recommended 					</a:t>
            </a:r>
            <a:r>
              <a:rPr lang="cs-CZ" dirty="0"/>
              <a:t>	</a:t>
            </a:r>
            <a:r>
              <a:rPr lang="en-AU" dirty="0"/>
              <a:t>that I quit immediately. </a:t>
            </a:r>
          </a:p>
          <a:p>
            <a:pPr marL="0" indent="0">
              <a:buNone/>
            </a:pPr>
            <a:r>
              <a:rPr lang="en-AU" dirty="0"/>
              <a:t>Quotations:			„Stop smoking today</a:t>
            </a:r>
            <a:r>
              <a:rPr lang="cs-CZ" dirty="0"/>
              <a:t>,“</a:t>
            </a:r>
            <a:r>
              <a:rPr lang="en-AU" dirty="0"/>
              <a:t> she advised.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1DD5EB-70F4-47CC-A32F-5EE638207366}"/>
              </a:ext>
            </a:extLst>
          </p:cNvPr>
          <p:cNvSpPr txBox="1"/>
          <p:nvPr/>
        </p:nvSpPr>
        <p:spPr>
          <a:xfrm>
            <a:off x="677333" y="4412974"/>
            <a:ext cx="8996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</a:t>
            </a:r>
            <a:r>
              <a:rPr lang="en-AU" dirty="0"/>
              <a:t>Coordinator commas – link equal elements in a sentence:</a:t>
            </a:r>
          </a:p>
          <a:p>
            <a:endParaRPr lang="en-AU" dirty="0"/>
          </a:p>
          <a:p>
            <a:r>
              <a:rPr lang="en-AU" dirty="0"/>
              <a:t>2 independent clauses:		They were tired, so they went home early.</a:t>
            </a:r>
          </a:p>
          <a:p>
            <a:r>
              <a:rPr lang="en-AU" dirty="0"/>
              <a:t>Series of words or phrases: 	He does not enjoy skiing, ice-skating, or sledding. </a:t>
            </a:r>
          </a:p>
          <a:p>
            <a:r>
              <a:rPr lang="en-AU" dirty="0"/>
              <a:t>							A nurse has to work at night, on weekends, and on 								holidays.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9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580" y="200091"/>
            <a:ext cx="8971422" cy="658325"/>
          </a:xfrm>
        </p:spPr>
        <p:txBody>
          <a:bodyPr/>
          <a:lstStyle/>
          <a:p>
            <a:r>
              <a:rPr lang="cs-CZ" dirty="0" err="1"/>
              <a:t>Collocations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084" y="1045030"/>
            <a:ext cx="9521025" cy="5514390"/>
          </a:xfrm>
        </p:spPr>
        <p:txBody>
          <a:bodyPr>
            <a:normAutofit/>
          </a:bodyPr>
          <a:lstStyle/>
          <a:p>
            <a:r>
              <a:rPr lang="cs-CZ" dirty="0" err="1">
                <a:sym typeface="Wingdings" panose="05000000000000000000" pitchFamily="2" charset="2"/>
              </a:rPr>
              <a:t>Words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appear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together</a:t>
            </a:r>
            <a:r>
              <a:rPr lang="cs-CZ" dirty="0">
                <a:sym typeface="Wingdings" panose="05000000000000000000" pitchFamily="2" charset="2"/>
              </a:rPr>
              <a:t> in a </a:t>
            </a:r>
            <a:r>
              <a:rPr lang="cs-CZ" dirty="0" err="1">
                <a:sym typeface="Wingdings" panose="05000000000000000000" pitchFamily="2" charset="2"/>
              </a:rPr>
              <a:t>specific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patern</a:t>
            </a:r>
            <a:r>
              <a:rPr lang="cs-CZ" dirty="0">
                <a:sym typeface="Wingdings" panose="05000000000000000000" pitchFamily="2" charset="2"/>
              </a:rPr>
              <a:t>		</a:t>
            </a:r>
            <a:r>
              <a:rPr lang="cs-CZ" dirty="0" err="1">
                <a:sym typeface="Wingdings" panose="05000000000000000000" pitchFamily="2" charset="2"/>
              </a:rPr>
              <a:t>e.g</a:t>
            </a:r>
            <a:r>
              <a:rPr lang="cs-CZ" dirty="0">
                <a:sym typeface="Wingdings" panose="05000000000000000000" pitchFamily="2" charset="2"/>
              </a:rPr>
              <a:t>. do </a:t>
            </a:r>
            <a:r>
              <a:rPr lang="cs-CZ" dirty="0" err="1">
                <a:sym typeface="Wingdings" panose="05000000000000000000" pitchFamily="2" charset="2"/>
              </a:rPr>
              <a:t>homework</a:t>
            </a:r>
            <a:r>
              <a:rPr lang="cs-CZ" dirty="0">
                <a:sym typeface="Wingdings" panose="05000000000000000000" pitchFamily="2" charset="2"/>
              </a:rPr>
              <a:t>, a </a:t>
            </a:r>
            <a:r>
              <a:rPr lang="cs-CZ" dirty="0" err="1">
                <a:sym typeface="Wingdings" panose="05000000000000000000" pitchFamily="2" charset="2"/>
              </a:rPr>
              <a:t>tall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tree</a:t>
            </a: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												NOT </a:t>
            </a:r>
            <a:r>
              <a:rPr lang="cs-CZ" strike="sngStrike" dirty="0">
                <a:sym typeface="Wingdings" panose="05000000000000000000" pitchFamily="2" charset="2"/>
              </a:rPr>
              <a:t>make </a:t>
            </a:r>
            <a:r>
              <a:rPr lang="cs-CZ" strike="sngStrike" dirty="0" err="1">
                <a:sym typeface="Wingdings" panose="05000000000000000000" pitchFamily="2" charset="2"/>
              </a:rPr>
              <a:t>homework</a:t>
            </a:r>
            <a:r>
              <a:rPr lang="cs-CZ" strike="sngStrike" dirty="0">
                <a:sym typeface="Wingdings" panose="05000000000000000000" pitchFamily="2" charset="2"/>
              </a:rPr>
              <a:t>, </a:t>
            </a:r>
            <a:r>
              <a:rPr lang="cs-CZ" strike="sngStrike" dirty="0" err="1">
                <a:sym typeface="Wingdings" panose="05000000000000000000" pitchFamily="2" charset="2"/>
              </a:rPr>
              <a:t>high</a:t>
            </a:r>
            <a:r>
              <a:rPr lang="cs-CZ" strike="sngStrike" dirty="0">
                <a:sym typeface="Wingdings" panose="05000000000000000000" pitchFamily="2" charset="2"/>
              </a:rPr>
              <a:t> </a:t>
            </a:r>
            <a:r>
              <a:rPr lang="cs-CZ" strike="sngStrike" dirty="0" err="1">
                <a:sym typeface="Wingdings" panose="05000000000000000000" pitchFamily="2" charset="2"/>
              </a:rPr>
              <a:t>tree</a:t>
            </a:r>
            <a:endParaRPr lang="en-US" strike="sngStrike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Read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text „In support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homeschooling</a:t>
            </a:r>
            <a:r>
              <a:rPr lang="cs-CZ" dirty="0">
                <a:sym typeface="Wingdings" panose="05000000000000000000" pitchFamily="2" charset="2"/>
              </a:rPr>
              <a:t>“ and </a:t>
            </a:r>
            <a:r>
              <a:rPr lang="cs-CZ" dirty="0" err="1">
                <a:sym typeface="Wingdings" panose="05000000000000000000" pitchFamily="2" charset="2"/>
              </a:rPr>
              <a:t>complete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following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collotacions</a:t>
            </a:r>
            <a:r>
              <a:rPr lang="cs-CZ" dirty="0">
                <a:sym typeface="Wingdings" panose="05000000000000000000" pitchFamily="2" charset="2"/>
              </a:rPr>
              <a:t>:</a:t>
            </a:r>
          </a:p>
          <a:p>
            <a:pPr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_____________________ </a:t>
            </a:r>
            <a:r>
              <a:rPr lang="cs-CZ" dirty="0" err="1">
                <a:sym typeface="Wingdings" panose="05000000000000000000" pitchFamily="2" charset="2"/>
              </a:rPr>
              <a:t>number</a:t>
            </a:r>
            <a:endParaRPr lang="cs-CZ" dirty="0"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_____________________ </a:t>
            </a:r>
            <a:r>
              <a:rPr lang="cs-CZ" dirty="0" err="1">
                <a:sym typeface="Wingdings" panose="05000000000000000000" pitchFamily="2" charset="2"/>
              </a:rPr>
              <a:t>professionals</a:t>
            </a:r>
            <a:endParaRPr lang="cs-CZ" dirty="0"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_____________________ use</a:t>
            </a:r>
          </a:p>
          <a:p>
            <a:pPr>
              <a:buAutoNum type="arabicPeriod"/>
            </a:pPr>
            <a:r>
              <a:rPr lang="cs-CZ" dirty="0" err="1">
                <a:sym typeface="Wingdings" panose="05000000000000000000" pitchFamily="2" charset="2"/>
              </a:rPr>
              <a:t>learning</a:t>
            </a:r>
            <a:r>
              <a:rPr lang="cs-CZ" dirty="0">
                <a:sym typeface="Wingdings" panose="05000000000000000000" pitchFamily="2" charset="2"/>
              </a:rPr>
              <a:t> _______________________</a:t>
            </a:r>
          </a:p>
          <a:p>
            <a:pPr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_____________________ </a:t>
            </a:r>
            <a:r>
              <a:rPr lang="cs-CZ" dirty="0" err="1">
                <a:sym typeface="Wingdings" panose="05000000000000000000" pitchFamily="2" charset="2"/>
              </a:rPr>
              <a:t>animation</a:t>
            </a:r>
            <a:endParaRPr lang="cs-CZ" dirty="0"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_____________________ </a:t>
            </a:r>
            <a:r>
              <a:rPr lang="cs-CZ" dirty="0" err="1">
                <a:sym typeface="Wingdings" panose="05000000000000000000" pitchFamily="2" charset="2"/>
              </a:rPr>
              <a:t>museums</a:t>
            </a:r>
            <a:endParaRPr lang="cs-CZ" dirty="0">
              <a:sym typeface="Wingdings" panose="05000000000000000000" pitchFamily="2" charset="2"/>
            </a:endParaRPr>
          </a:p>
          <a:p>
            <a:pPr>
              <a:buAutoNum type="arabicPeriod"/>
            </a:pPr>
            <a:r>
              <a:rPr lang="cs-CZ" dirty="0" err="1">
                <a:sym typeface="Wingdings" panose="05000000000000000000" pitchFamily="2" charset="2"/>
              </a:rPr>
              <a:t>admissions</a:t>
            </a:r>
            <a:r>
              <a:rPr lang="cs-CZ" dirty="0">
                <a:sym typeface="Wingdings" panose="05000000000000000000" pitchFamily="2" charset="2"/>
              </a:rPr>
              <a:t> _____________________</a:t>
            </a:r>
          </a:p>
          <a:p>
            <a:pPr>
              <a:buAutoNum type="arabicPeriod"/>
            </a:pPr>
            <a:r>
              <a:rPr lang="cs-CZ" dirty="0" err="1">
                <a:sym typeface="Wingdings" panose="05000000000000000000" pitchFamily="2" charset="2"/>
              </a:rPr>
              <a:t>well-balanced</a:t>
            </a:r>
            <a:r>
              <a:rPr lang="cs-CZ" dirty="0">
                <a:sym typeface="Wingdings" panose="05000000000000000000" pitchFamily="2" charset="2"/>
              </a:rPr>
              <a:t> __________________</a:t>
            </a:r>
          </a:p>
          <a:p>
            <a:pPr>
              <a:buAutoNum type="arabicPeriod"/>
            </a:pP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299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6ADD06-9F0A-4AB7-87FE-9271930E2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205408"/>
            <a:ext cx="9409044" cy="6447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3. Inserter commas: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Words:				My uncle, however, refuses to quit smoking. </a:t>
            </a:r>
          </a:p>
          <a:p>
            <a:pPr marL="0" indent="0">
              <a:buNone/>
            </a:pPr>
            <a:r>
              <a:rPr lang="en-AU" dirty="0"/>
              <a:t>Phrases:				My father, on the other hand, has never smoked. </a:t>
            </a:r>
          </a:p>
          <a:p>
            <a:pPr marL="0" indent="0">
              <a:buNone/>
            </a:pPr>
            <a:r>
              <a:rPr lang="en-AU" dirty="0"/>
              <a:t>Phrases and clauses:	My aunt, his wife, died of lung cancer. </a:t>
            </a:r>
          </a:p>
          <a:p>
            <a:pPr marL="0" indent="0">
              <a:buNone/>
            </a:pPr>
            <a:r>
              <a:rPr lang="en-AU" dirty="0"/>
              <a:t>					My mother, who just celebrated her fiftieth birthday, enjoys 					</a:t>
            </a:r>
            <a:r>
              <a:rPr lang="cs-CZ" dirty="0"/>
              <a:t>		</a:t>
            </a:r>
            <a:r>
              <a:rPr lang="en-AU" dirty="0"/>
              <a:t>an occasional cigarette.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Reporting </a:t>
            </a:r>
            <a:r>
              <a:rPr lang="cs-CZ" dirty="0" err="1"/>
              <a:t>verbs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in direct </a:t>
            </a:r>
            <a:r>
              <a:rPr lang="cs-CZ" dirty="0" err="1"/>
              <a:t>quotations</a:t>
            </a:r>
            <a:r>
              <a:rPr lang="cs-CZ" dirty="0"/>
              <a:t>:	„I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tried</a:t>
            </a:r>
            <a:r>
              <a:rPr lang="cs-CZ" dirty="0"/>
              <a:t> to </a:t>
            </a:r>
            <a:r>
              <a:rPr lang="cs-CZ" dirty="0" err="1"/>
              <a:t>quit</a:t>
            </a:r>
            <a:r>
              <a:rPr lang="cs-CZ" dirty="0"/>
              <a:t> </a:t>
            </a:r>
            <a:r>
              <a:rPr lang="cs-CZ" dirty="0" err="1"/>
              <a:t>dozens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,“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says</a:t>
            </a:r>
            <a:r>
              <a:rPr lang="cs-CZ" dirty="0"/>
              <a:t>, „but I </a:t>
            </a:r>
            <a:r>
              <a:rPr lang="cs-CZ" dirty="0" err="1"/>
              <a:t>can´t</a:t>
            </a:r>
            <a:r>
              <a:rPr lang="cs-CZ" dirty="0"/>
              <a:t>.“	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pPr marL="0" indent="0">
              <a:buNone/>
            </a:pPr>
            <a:r>
              <a:rPr lang="cs-CZ" dirty="0"/>
              <a:t>				</a:t>
            </a:r>
            <a:r>
              <a:rPr lang="en-AU" dirty="0"/>
              <a:t>	</a:t>
            </a:r>
            <a:r>
              <a:rPr lang="en-AU" dirty="0">
                <a:solidFill>
                  <a:srgbClr val="FF0000"/>
                </a:solidFill>
              </a:rPr>
              <a:t>People who smoke 60 cigarettes a day risk lung cancer. 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4</a:t>
            </a:r>
            <a:r>
              <a:rPr lang="en-AU" dirty="0">
                <a:solidFill>
                  <a:schemeClr val="tx1"/>
                </a:solidFill>
              </a:rPr>
              <a:t>. Tag commas:</a:t>
            </a:r>
          </a:p>
          <a:p>
            <a:pPr marL="0" indent="0">
              <a:buNone/>
            </a:pPr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Words: 				My uncle believes in drinking a daily glass of wine, too. 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Phrases:				He swims for an hour every day, for example. 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Tag questions:		It is not logical, is it?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Direct quotations:	He laughs and he says, „I will outlive all of you.“</a:t>
            </a:r>
          </a:p>
        </p:txBody>
      </p:sp>
    </p:spTree>
    <p:extLst>
      <p:ext uri="{BB962C8B-B14F-4D97-AF65-F5344CB8AC3E}">
        <p14:creationId xmlns:p14="http://schemas.microsoft.com/office/powerpoint/2010/main" val="29487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02861D2-FA7A-420F-8261-BAC0A972C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32" y="1066377"/>
            <a:ext cx="516953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5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7241" y="326572"/>
            <a:ext cx="9041363" cy="289249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Use the words from the box to form collocations with all the words in each list:</a:t>
            </a:r>
          </a:p>
          <a:p>
            <a:pPr marL="0" indent="0">
              <a:buNone/>
            </a:pPr>
            <a:r>
              <a:rPr lang="cs-CZ" b="1" dirty="0" err="1"/>
              <a:t>attention</a:t>
            </a:r>
            <a:r>
              <a:rPr lang="cs-CZ" b="1" dirty="0"/>
              <a:t> 	</a:t>
            </a:r>
            <a:r>
              <a:rPr lang="cs-CZ" b="1" dirty="0" err="1"/>
              <a:t>community</a:t>
            </a:r>
            <a:r>
              <a:rPr lang="cs-CZ" b="1" dirty="0"/>
              <a:t>	 	</a:t>
            </a:r>
            <a:r>
              <a:rPr lang="cs-CZ" b="1" dirty="0" err="1"/>
              <a:t>percentage</a:t>
            </a:r>
            <a:r>
              <a:rPr lang="cs-CZ" b="1" dirty="0"/>
              <a:t> 		</a:t>
            </a:r>
            <a:r>
              <a:rPr lang="cs-CZ" b="1" dirty="0" err="1"/>
              <a:t>skills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>
              <a:buAutoNum type="arabicPeriod"/>
            </a:pPr>
            <a:r>
              <a:rPr lang="cs-CZ" b="1" dirty="0" err="1"/>
              <a:t>individual</a:t>
            </a:r>
            <a:r>
              <a:rPr lang="cs-CZ" b="1" dirty="0"/>
              <a:t>/</a:t>
            </a:r>
            <a:r>
              <a:rPr lang="cs-CZ" b="1" dirty="0" err="1"/>
              <a:t>personal</a:t>
            </a:r>
            <a:r>
              <a:rPr lang="cs-CZ" b="1" dirty="0"/>
              <a:t>/</a:t>
            </a:r>
            <a:r>
              <a:rPr lang="cs-CZ" b="1" dirty="0" err="1"/>
              <a:t>undivided</a:t>
            </a:r>
            <a:r>
              <a:rPr lang="cs-CZ" b="1" dirty="0"/>
              <a:t> ________________</a:t>
            </a:r>
          </a:p>
          <a:p>
            <a:pPr>
              <a:buAutoNum type="arabicPeriod"/>
            </a:pPr>
            <a:r>
              <a:rPr lang="cs-CZ" b="1" dirty="0" err="1"/>
              <a:t>large</a:t>
            </a:r>
            <a:r>
              <a:rPr lang="cs-CZ" b="1" dirty="0"/>
              <a:t>/</a:t>
            </a:r>
            <a:r>
              <a:rPr lang="cs-CZ" b="1" dirty="0" err="1"/>
              <a:t>significant</a:t>
            </a:r>
            <a:r>
              <a:rPr lang="cs-CZ" b="1" dirty="0"/>
              <a:t>/</a:t>
            </a:r>
            <a:r>
              <a:rPr lang="cs-CZ" b="1" dirty="0" err="1"/>
              <a:t>surprising</a:t>
            </a:r>
            <a:r>
              <a:rPr lang="cs-CZ" b="1" dirty="0"/>
              <a:t> __________________</a:t>
            </a:r>
          </a:p>
          <a:p>
            <a:pPr>
              <a:buAutoNum type="arabicPeriod"/>
            </a:pPr>
            <a:r>
              <a:rPr lang="cs-CZ" b="1" dirty="0" err="1"/>
              <a:t>global</a:t>
            </a:r>
            <a:r>
              <a:rPr lang="cs-CZ" b="1" dirty="0"/>
              <a:t>/business/</a:t>
            </a:r>
            <a:r>
              <a:rPr lang="cs-CZ" b="1" dirty="0" err="1"/>
              <a:t>Italian-American</a:t>
            </a:r>
            <a:r>
              <a:rPr lang="cs-CZ" b="1" dirty="0"/>
              <a:t> ______________</a:t>
            </a:r>
          </a:p>
          <a:p>
            <a:pPr>
              <a:buAutoNum type="arabicPeriod"/>
            </a:pPr>
            <a:r>
              <a:rPr lang="cs-CZ" b="1" dirty="0" err="1"/>
              <a:t>social</a:t>
            </a:r>
            <a:r>
              <a:rPr lang="cs-CZ" b="1" dirty="0"/>
              <a:t>/basic/</a:t>
            </a:r>
            <a:r>
              <a:rPr lang="cs-CZ" b="1" dirty="0" err="1"/>
              <a:t>communication</a:t>
            </a:r>
            <a:r>
              <a:rPr lang="cs-CZ" b="1" dirty="0"/>
              <a:t> __________________</a:t>
            </a:r>
            <a:endParaRPr lang="en-US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17241" y="3595397"/>
            <a:ext cx="10814178" cy="289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cs-CZ" b="1" dirty="0"/>
              <a:t>Use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following</a:t>
            </a:r>
            <a:r>
              <a:rPr lang="cs-CZ" b="1" dirty="0"/>
              <a:t> </a:t>
            </a:r>
            <a:r>
              <a:rPr lang="cs-CZ" b="1" dirty="0" err="1"/>
              <a:t>collocations</a:t>
            </a:r>
            <a:r>
              <a:rPr lang="cs-CZ" b="1" dirty="0"/>
              <a:t> to </a:t>
            </a:r>
            <a:r>
              <a:rPr lang="cs-CZ" b="1" dirty="0" err="1"/>
              <a:t>write</a:t>
            </a:r>
            <a:r>
              <a:rPr lang="cs-CZ" b="1" dirty="0"/>
              <a:t> a sentence </a:t>
            </a:r>
            <a:r>
              <a:rPr lang="cs-CZ" b="1" dirty="0" err="1"/>
              <a:t>about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own</a:t>
            </a:r>
            <a:r>
              <a:rPr lang="cs-CZ" b="1" dirty="0"/>
              <a:t> </a:t>
            </a:r>
            <a:r>
              <a:rPr lang="cs-CZ" b="1" dirty="0" err="1"/>
              <a:t>educational</a:t>
            </a:r>
            <a:r>
              <a:rPr lang="cs-CZ" b="1" dirty="0"/>
              <a:t> </a:t>
            </a:r>
            <a:r>
              <a:rPr lang="cs-CZ" b="1" dirty="0" err="1"/>
              <a:t>experiences</a:t>
            </a:r>
            <a:r>
              <a:rPr lang="cs-CZ" b="1" dirty="0"/>
              <a:t>:</a:t>
            </a:r>
          </a:p>
          <a:p>
            <a:pPr>
              <a:buFont typeface="Wingdings 3" charset="2"/>
              <a:buAutoNum type="arabicPeriod"/>
            </a:pPr>
            <a:r>
              <a:rPr lang="cs-CZ" b="1" dirty="0"/>
              <a:t>Major </a:t>
            </a:r>
            <a:r>
              <a:rPr lang="cs-CZ" b="1" dirty="0" err="1"/>
              <a:t>challenge</a:t>
            </a:r>
            <a:endParaRPr lang="cs-CZ" b="1" dirty="0"/>
          </a:p>
          <a:p>
            <a:pPr>
              <a:buFont typeface="Wingdings 3" charset="2"/>
              <a:buAutoNum type="arabicPeriod"/>
            </a:pPr>
            <a:r>
              <a:rPr lang="cs-CZ" b="1" dirty="0" err="1"/>
              <a:t>Personal</a:t>
            </a:r>
            <a:r>
              <a:rPr lang="cs-CZ" b="1" dirty="0"/>
              <a:t> </a:t>
            </a:r>
            <a:r>
              <a:rPr lang="cs-CZ" b="1" dirty="0" err="1"/>
              <a:t>experience</a:t>
            </a:r>
            <a:endParaRPr lang="cs-CZ" b="1" dirty="0"/>
          </a:p>
          <a:p>
            <a:pPr>
              <a:buFont typeface="Wingdings 3" charset="2"/>
              <a:buAutoNum type="arabicPeriod"/>
            </a:pPr>
            <a:r>
              <a:rPr lang="cs-CZ" b="1" dirty="0" err="1"/>
              <a:t>Conscious</a:t>
            </a:r>
            <a:r>
              <a:rPr lang="cs-CZ" b="1" dirty="0"/>
              <a:t> </a:t>
            </a:r>
            <a:r>
              <a:rPr lang="cs-CZ" b="1" dirty="0" err="1"/>
              <a:t>effort</a:t>
            </a:r>
            <a:endParaRPr lang="cs-CZ" b="1" dirty="0"/>
          </a:p>
          <a:p>
            <a:pPr>
              <a:buFont typeface="Wingdings 3" charset="2"/>
              <a:buAutoNum type="arabicPeriod"/>
            </a:pPr>
            <a:r>
              <a:rPr lang="cs-CZ" b="1" dirty="0" err="1"/>
              <a:t>Once</a:t>
            </a:r>
            <a:r>
              <a:rPr lang="cs-CZ" b="1" dirty="0"/>
              <a:t>-in-a-</a:t>
            </a:r>
            <a:r>
              <a:rPr lang="cs-CZ" b="1" dirty="0" err="1"/>
              <a:t>lifetime</a:t>
            </a:r>
            <a:r>
              <a:rPr lang="cs-CZ" b="1" dirty="0"/>
              <a:t> </a:t>
            </a:r>
            <a:r>
              <a:rPr lang="cs-CZ" b="1" dirty="0" err="1"/>
              <a:t>opportunity</a:t>
            </a:r>
            <a:endParaRPr lang="cs-CZ" b="1" dirty="0"/>
          </a:p>
          <a:p>
            <a:pPr>
              <a:buFont typeface="Wingdings 3" charset="2"/>
              <a:buAutoNum type="arabicPeriod"/>
            </a:pPr>
            <a:r>
              <a:rPr lang="cs-CZ" b="1" dirty="0" err="1"/>
              <a:t>Effective</a:t>
            </a:r>
            <a:r>
              <a:rPr lang="cs-CZ" b="1" dirty="0"/>
              <a:t> use</a:t>
            </a:r>
          </a:p>
          <a:p>
            <a:pPr>
              <a:buFont typeface="Wingdings 3" charset="2"/>
              <a:buAutoNum type="arabicPeriod"/>
            </a:pPr>
            <a:r>
              <a:rPr lang="cs-CZ" b="1" dirty="0" err="1"/>
              <a:t>Achieve</a:t>
            </a:r>
            <a:r>
              <a:rPr lang="cs-CZ" b="1" dirty="0"/>
              <a:t> my </a:t>
            </a:r>
            <a:r>
              <a:rPr lang="cs-CZ" b="1" dirty="0" err="1"/>
              <a:t>goals</a:t>
            </a:r>
            <a:endParaRPr lang="cs-CZ" b="1" dirty="0"/>
          </a:p>
          <a:p>
            <a:pPr marL="0" indent="0">
              <a:buFont typeface="Wingdings 3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82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074" y="259913"/>
            <a:ext cx="8583398" cy="791183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Participles</a:t>
            </a:r>
            <a:r>
              <a:rPr lang="cs-CZ" dirty="0"/>
              <a:t> –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adjective</a:t>
            </a:r>
            <a:r>
              <a:rPr lang="cs-CZ" dirty="0"/>
              <a:t> </a:t>
            </a:r>
            <a:r>
              <a:rPr lang="cs-CZ" dirty="0" err="1"/>
              <a:t>formed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verb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8474" y="3645440"/>
            <a:ext cx="9170300" cy="1080343"/>
          </a:xfrm>
        </p:spPr>
        <p:txBody>
          <a:bodyPr/>
          <a:lstStyle/>
          <a:p>
            <a:r>
              <a:rPr lang="en-US" dirty="0"/>
              <a:t>A passive voice becomes an –</a:t>
            </a:r>
            <a:r>
              <a:rPr lang="en-US" dirty="0" err="1"/>
              <a:t>ed</a:t>
            </a:r>
            <a:r>
              <a:rPr lang="en-US" dirty="0"/>
              <a:t> participle</a:t>
            </a:r>
          </a:p>
          <a:p>
            <a:pPr lvl="1"/>
            <a:r>
              <a:rPr lang="en-US" dirty="0"/>
              <a:t>My leg was broken in 3 places. My</a:t>
            </a:r>
            <a:r>
              <a:rPr lang="en-US" b="1" dirty="0"/>
              <a:t> broken </a:t>
            </a:r>
            <a:r>
              <a:rPr lang="en-US" dirty="0"/>
              <a:t>leg is healing slowly. 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77333" y="4629255"/>
            <a:ext cx="4789611" cy="198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07163" y="259913"/>
            <a:ext cx="8372633" cy="654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46074" y="2362646"/>
            <a:ext cx="9170300" cy="108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active voice becomes an –</a:t>
            </a:r>
            <a:r>
              <a:rPr lang="en-US" dirty="0" err="1"/>
              <a:t>ing</a:t>
            </a:r>
            <a:r>
              <a:rPr lang="en-US" dirty="0"/>
              <a:t> participle</a:t>
            </a:r>
          </a:p>
          <a:p>
            <a:pPr lvl="1"/>
            <a:r>
              <a:rPr lang="en-US" dirty="0"/>
              <a:t>The essay won an award. John wrote the </a:t>
            </a:r>
            <a:r>
              <a:rPr lang="en-US" b="1" dirty="0"/>
              <a:t>winning</a:t>
            </a:r>
            <a:r>
              <a:rPr lang="en-US" dirty="0"/>
              <a:t> essay.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8474" y="1309419"/>
            <a:ext cx="9170300" cy="1080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participle</a:t>
            </a:r>
            <a:r>
              <a:rPr lang="cs-CZ" dirty="0"/>
              <a:t>			a </a:t>
            </a:r>
            <a:r>
              <a:rPr lang="cs-CZ" b="1" dirty="0" err="1"/>
              <a:t>sleeping</a:t>
            </a:r>
            <a:r>
              <a:rPr lang="cs-CZ" b="1" dirty="0"/>
              <a:t> </a:t>
            </a:r>
            <a:r>
              <a:rPr lang="cs-CZ" dirty="0"/>
              <a:t>baby </a:t>
            </a:r>
          </a:p>
          <a:p>
            <a:r>
              <a:rPr lang="cs-CZ" dirty="0"/>
              <a:t>Past </a:t>
            </a:r>
            <a:r>
              <a:rPr lang="cs-CZ" dirty="0" err="1"/>
              <a:t>participle</a:t>
            </a:r>
            <a:r>
              <a:rPr lang="cs-CZ" dirty="0"/>
              <a:t>				a </a:t>
            </a:r>
            <a:r>
              <a:rPr lang="cs-CZ" b="1" dirty="0" err="1"/>
              <a:t>frightened</a:t>
            </a:r>
            <a:r>
              <a:rPr lang="cs-CZ" b="1" dirty="0"/>
              <a:t> </a:t>
            </a:r>
            <a:r>
              <a:rPr lang="cs-CZ" dirty="0" err="1"/>
              <a:t>child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98474" y="5129044"/>
            <a:ext cx="9170300" cy="10803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There are also perfect forms</a:t>
            </a:r>
          </a:p>
          <a:p>
            <a:pPr lvl="1"/>
            <a:r>
              <a:rPr lang="en-US" dirty="0"/>
              <a:t>The students had solved most of the problems without any help. </a:t>
            </a:r>
          </a:p>
          <a:p>
            <a:pPr lvl="1"/>
            <a:r>
              <a:rPr lang="en-US" b="1" dirty="0"/>
              <a:t>Having solved </a:t>
            </a:r>
            <a:r>
              <a:rPr lang="en-US" dirty="0"/>
              <a:t>most of the problems without any help, the students were exhilarated. </a:t>
            </a:r>
          </a:p>
        </p:txBody>
      </p:sp>
    </p:spTree>
    <p:extLst>
      <p:ext uri="{BB962C8B-B14F-4D97-AF65-F5344CB8AC3E}">
        <p14:creationId xmlns:p14="http://schemas.microsoft.com/office/powerpoint/2010/main" val="344441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902" y="345233"/>
            <a:ext cx="11142736" cy="2456333"/>
          </a:xfrm>
        </p:spPr>
        <p:txBody>
          <a:bodyPr/>
          <a:lstStyle/>
          <a:p>
            <a:r>
              <a:rPr lang="en-AU" dirty="0"/>
              <a:t>A pedestrian who had been hit by a speeding taxi was lying in the street.</a:t>
            </a:r>
          </a:p>
          <a:p>
            <a:pPr lvl="1"/>
            <a:r>
              <a:rPr lang="en-AU" dirty="0"/>
              <a:t>A pedestrian hit by a speeding taxi was lying in the street. </a:t>
            </a:r>
          </a:p>
          <a:p>
            <a:r>
              <a:rPr lang="en-AU" dirty="0"/>
              <a:t>An a</a:t>
            </a:r>
            <a:r>
              <a:rPr lang="cs-CZ" dirty="0"/>
              <a:t>m</a:t>
            </a:r>
            <a:r>
              <a:rPr lang="en-AU" dirty="0" err="1"/>
              <a:t>bulance</a:t>
            </a:r>
            <a:r>
              <a:rPr lang="en-AU" dirty="0"/>
              <a:t> that was called by a bystander came quickly. </a:t>
            </a:r>
          </a:p>
          <a:p>
            <a:pPr lvl="1"/>
            <a:r>
              <a:rPr lang="en-AU" dirty="0"/>
              <a:t>An ambulance called by a bystander came quickly. </a:t>
            </a:r>
          </a:p>
          <a:p>
            <a:r>
              <a:rPr lang="en-AU" dirty="0"/>
              <a:t>The taxi driver, who did not realize what had happened, continued on. </a:t>
            </a:r>
          </a:p>
          <a:p>
            <a:pPr lvl="1"/>
            <a:r>
              <a:rPr lang="en-AU" dirty="0"/>
              <a:t>The taxi driver, not realizing what had happened, continued on. 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72" y="3249038"/>
            <a:ext cx="7607030" cy="33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265" y="149290"/>
            <a:ext cx="9040737" cy="106369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1212980"/>
            <a:ext cx="6972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54D6F-6364-4B46-9DC8-0CF5B43B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215293"/>
            <a:ext cx="11741426" cy="662609"/>
          </a:xfrm>
        </p:spPr>
        <p:txBody>
          <a:bodyPr>
            <a:normAutofit fontScale="90000"/>
          </a:bodyPr>
          <a:lstStyle/>
          <a:p>
            <a:r>
              <a:rPr lang="en-AU" dirty="0"/>
              <a:t>Clauses, complex sentences – </a:t>
            </a:r>
            <a:br>
              <a:rPr lang="en-AU" dirty="0"/>
            </a:br>
            <a:r>
              <a:rPr lang="en-AU" dirty="0"/>
              <a:t>connecting sentences together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B19B2F-5F67-4C94-B5EF-89FCC4AE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8138F2-536B-4F22-A3F7-1FF30EA1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0" y="1534851"/>
            <a:ext cx="7895101" cy="40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9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2768ACE-9C64-4A64-95D6-D45B21649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9" y="1119977"/>
            <a:ext cx="8581017" cy="31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017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1224</TotalTime>
  <Words>320</Words>
  <Application>Microsoft Office PowerPoint</Application>
  <PresentationFormat>Širokoúhlá obrazovka</PresentationFormat>
  <Paragraphs>94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Trebuchet MS</vt:lpstr>
      <vt:lpstr>Wingdings</vt:lpstr>
      <vt:lpstr>Wingdings 3</vt:lpstr>
      <vt:lpstr>Fazeta</vt:lpstr>
      <vt:lpstr>Writing VIII  Developing a good writing style</vt:lpstr>
      <vt:lpstr>How?</vt:lpstr>
      <vt:lpstr>Collocations</vt:lpstr>
      <vt:lpstr>Prezentace aplikace PowerPoint</vt:lpstr>
      <vt:lpstr>Participles – an adjective formed from a verb</vt:lpstr>
      <vt:lpstr>Prezentace aplikace PowerPoint</vt:lpstr>
      <vt:lpstr>Prezentace aplikace PowerPoint</vt:lpstr>
      <vt:lpstr>Clauses, complex sentences –  connecting sentences together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Improve it!</vt:lpstr>
      <vt:lpstr>Parallel structure – to add symmetry and style</vt:lpstr>
      <vt:lpstr>Prezentace aplikace PowerPoint</vt:lpstr>
      <vt:lpstr>Prezentace aplikace PowerPoint</vt:lpstr>
      <vt:lpstr>Sentence Fragments –  incomplete sentences of parts of sentences</vt:lpstr>
      <vt:lpstr>Prezentace aplikace PowerPoint</vt:lpstr>
      <vt:lpstr>Prezentace aplikace PowerPoint</vt:lpstr>
      <vt:lpstr>Punctuation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III        Narrative paragraphs</dc:title>
  <dc:creator>Magdaléna Manková</dc:creator>
  <cp:lastModifiedBy>Magdaléna MANKOVÁ</cp:lastModifiedBy>
  <cp:revision>34</cp:revision>
  <dcterms:created xsi:type="dcterms:W3CDTF">2018-03-05T10:08:57Z</dcterms:created>
  <dcterms:modified xsi:type="dcterms:W3CDTF">2018-03-22T08:18:33Z</dcterms:modified>
</cp:coreProperties>
</file>