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461" r:id="rId5"/>
    <p:sldId id="462" r:id="rId6"/>
    <p:sldId id="338" r:id="rId7"/>
    <p:sldId id="458" r:id="rId8"/>
    <p:sldId id="348" r:id="rId9"/>
    <p:sldId id="460" r:id="rId10"/>
    <p:sldId id="459" r:id="rId11"/>
    <p:sldId id="463" r:id="rId12"/>
    <p:sldId id="465" r:id="rId13"/>
    <p:sldId id="480" r:id="rId14"/>
    <p:sldId id="481" r:id="rId15"/>
    <p:sldId id="339" r:id="rId16"/>
    <p:sldId id="449" r:id="rId17"/>
    <p:sldId id="468" r:id="rId18"/>
    <p:sldId id="482" r:id="rId19"/>
    <p:sldId id="478" r:id="rId20"/>
    <p:sldId id="484" r:id="rId21"/>
    <p:sldId id="451" r:id="rId22"/>
    <p:sldId id="477" r:id="rId23"/>
    <p:sldId id="473" r:id="rId24"/>
    <p:sldId id="474" r:id="rId25"/>
    <p:sldId id="453" r:id="rId26"/>
    <p:sldId id="454" r:id="rId27"/>
    <p:sldId id="44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FF"/>
    <a:srgbClr val="982D26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54C6-9383-457D-9E1A-365B5B5004B6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F3180-22BF-4DEB-B645-0466D3797A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95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4775" y="1076325"/>
            <a:ext cx="71770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8557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99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73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629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790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282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895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4775" y="1076325"/>
            <a:ext cx="71770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073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18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7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EF25-75C1-4E50-805D-980FA7216F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22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12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49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53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70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556429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9314217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110205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2916195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2495086"/>
              </p:ext>
            </p:extLst>
          </p:nvPr>
        </p:nvGraphicFramePr>
        <p:xfrm>
          <a:off x="0" y="6305516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92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190403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712905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 userDrawn="1"/>
        </p:nvSpPr>
        <p:spPr>
          <a:xfrm>
            <a:off x="6837405" y="302975"/>
            <a:ext cx="197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cbvss.unob.cz</a:t>
            </a:r>
          </a:p>
        </p:txBody>
      </p:sp>
    </p:spTree>
    <p:extLst>
      <p:ext uri="{BB962C8B-B14F-4D97-AF65-F5344CB8AC3E}">
        <p14:creationId xmlns:p14="http://schemas.microsoft.com/office/powerpoint/2010/main" val="172185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00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3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5438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31059"/>
            <a:ext cx="7886700" cy="36459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9" y="6353257"/>
            <a:ext cx="1139372" cy="466141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4011881"/>
              </p:ext>
            </p:extLst>
          </p:nvPr>
        </p:nvGraphicFramePr>
        <p:xfrm>
          <a:off x="0" y="6305516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92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190403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712905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9347874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110205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2916195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 userDrawn="1"/>
        </p:nvSpPr>
        <p:spPr>
          <a:xfrm>
            <a:off x="6837405" y="302975"/>
            <a:ext cx="197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cbvss.unob.cz</a:t>
            </a:r>
          </a:p>
        </p:txBody>
      </p:sp>
    </p:spTree>
    <p:extLst>
      <p:ext uri="{BB962C8B-B14F-4D97-AF65-F5344CB8AC3E}">
        <p14:creationId xmlns:p14="http://schemas.microsoft.com/office/powerpoint/2010/main" val="154703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72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4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19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2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4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31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78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6A58-7A36-4533-8DE5-521D633956D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35731499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110205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2916195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326136"/>
              </p:ext>
            </p:extLst>
          </p:nvPr>
        </p:nvGraphicFramePr>
        <p:xfrm>
          <a:off x="0" y="6305516"/>
          <a:ext cx="9144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92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190403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712905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43" y="168897"/>
            <a:ext cx="3717520" cy="637487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6837405" y="302975"/>
            <a:ext cx="197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cbvss.unob.cz</a:t>
            </a:r>
          </a:p>
        </p:txBody>
      </p:sp>
    </p:spTree>
    <p:extLst>
      <p:ext uri="{BB962C8B-B14F-4D97-AF65-F5344CB8AC3E}">
        <p14:creationId xmlns:p14="http://schemas.microsoft.com/office/powerpoint/2010/main" val="403196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0" y="1648546"/>
            <a:ext cx="9144000" cy="216292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cs-CZ" dirty="0"/>
              <a:t>Stát a armáda</a:t>
            </a:r>
            <a:endParaRPr lang="cs-CZ" sz="3139" dirty="0"/>
          </a:p>
        </p:txBody>
      </p:sp>
    </p:spTree>
    <p:extLst>
      <p:ext uri="{BB962C8B-B14F-4D97-AF65-F5344CB8AC3E}">
        <p14:creationId xmlns:p14="http://schemas.microsoft.com/office/powerpoint/2010/main" val="334815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567" y="554182"/>
            <a:ext cx="5858608" cy="2299854"/>
          </a:xfrm>
        </p:spPr>
        <p:txBody>
          <a:bodyPr/>
          <a:lstStyle/>
          <a:p>
            <a:pPr algn="ctr" eaLnBrk="1" hangingPunct="1"/>
            <a:r>
              <a:rPr lang="cs-CZ" altLang="cs-CZ" sz="3692" b="1" dirty="0"/>
              <a:t>Armáda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1339" y="1700807"/>
            <a:ext cx="8241323" cy="4843578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cs-CZ" altLang="cs-CZ" sz="1846" dirty="0"/>
          </a:p>
          <a:p>
            <a:pPr algn="just"/>
            <a:r>
              <a:rPr lang="cs-CZ" altLang="cs-CZ" sz="2215" dirty="0"/>
              <a:t>Pojem “armáda” - frekventovaný termín v okruhu obecného i odborného jazyka. Častá adjektiva: </a:t>
            </a:r>
            <a:r>
              <a:rPr lang="cs-CZ" altLang="cs-CZ" sz="2215" i="1" dirty="0"/>
              <a:t>národně-osvobozenecká armáda,  soukromá armáda, lidová armáda, profesionální armáda </a:t>
            </a:r>
            <a:r>
              <a:rPr lang="cs-CZ" altLang="cs-CZ" sz="2215" dirty="0"/>
              <a:t>apod.</a:t>
            </a:r>
          </a:p>
          <a:p>
            <a:pPr algn="just" eaLnBrk="1" hangingPunct="1">
              <a:buFontTx/>
              <a:buNone/>
            </a:pPr>
            <a:endParaRPr lang="cs-CZ" altLang="cs-CZ" sz="1846" dirty="0"/>
          </a:p>
          <a:p>
            <a:pPr algn="just"/>
            <a:r>
              <a:rPr lang="cs-CZ" altLang="cs-CZ" sz="2215" dirty="0"/>
              <a:t>Armádou rozumíme státem budovanou, organizovanou, v čase relativně stálou a státu podléhající skupinu lidí sloužící k prosazení a obhájení státní politiky převážně navenek, za výjimečných okolností i dovnitř státu, buďto silou a nebo hrozbou použití síly. 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endParaRPr lang="cs-CZ" altLang="cs-CZ" sz="1477" b="1" dirty="0"/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954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685817" indent="-263776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77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055103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92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477145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899186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321227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743269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165310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587351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8B34BF-56EF-428B-81D7-9B729119A87F}" type="slidenum">
              <a:rPr lang="cs-CZ" altLang="cs-CZ" sz="831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cs-CZ" altLang="cs-CZ" sz="83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2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567" y="177309"/>
            <a:ext cx="5858608" cy="2685963"/>
          </a:xfrm>
        </p:spPr>
        <p:txBody>
          <a:bodyPr/>
          <a:lstStyle/>
          <a:p>
            <a:pPr algn="ctr" eaLnBrk="1" hangingPunct="1"/>
            <a:r>
              <a:rPr lang="cs-CZ" altLang="cs-CZ" sz="3692" b="1" dirty="0"/>
              <a:t>Armáda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1339" y="1847273"/>
            <a:ext cx="8241323" cy="4697112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cs-CZ" altLang="cs-CZ" sz="2215" b="1" dirty="0"/>
              <a:t>Typickým rysem armády je její spojení se státem </a:t>
            </a:r>
            <a:r>
              <a:rPr lang="cs-CZ" altLang="cs-CZ" sz="2215" dirty="0"/>
              <a:t>– rozdíl od ostatních ozbrojených formací (guerillové skupiny, soukromé vojenské společnosti a teroristické skupiny). </a:t>
            </a:r>
          </a:p>
          <a:p>
            <a:pPr algn="just" eaLnBrk="1" hangingPunct="1">
              <a:buFontTx/>
              <a:buAutoNum type="arabicPeriod"/>
            </a:pPr>
            <a:r>
              <a:rPr lang="cs-CZ" altLang="cs-CZ" sz="2215" dirty="0"/>
              <a:t>Propojení armády a státu za účelem legitimního užívání násilí převážně v okolním prostředí státu je tedy tím hlavním rozlišovacím znakem mezi armádou a ostatními státem budovanými (policie) a nebo nestátními ozbrojenými skupinami spjatými s politikou (guerillová/povstalecká hnutí). </a:t>
            </a:r>
          </a:p>
          <a:p>
            <a:pPr algn="just" eaLnBrk="1" hangingPunct="1">
              <a:buFontTx/>
              <a:buAutoNum type="arabicPeriod"/>
            </a:pPr>
            <a:r>
              <a:rPr lang="cs-CZ" altLang="cs-CZ" sz="2215" dirty="0"/>
              <a:t>Účel armád, kterým je organizované užívání násilí, jako legálního prostředku dosahování státem stanovených (politických) cílů.</a:t>
            </a:r>
          </a:p>
          <a:p>
            <a:pPr algn="just" eaLnBrk="1" hangingPunct="1">
              <a:buFontTx/>
              <a:buNone/>
            </a:pPr>
            <a:r>
              <a:rPr lang="cs-CZ" altLang="cs-CZ" sz="2215" b="1" dirty="0"/>
              <a:t>Dnes</a:t>
            </a:r>
            <a:r>
              <a:rPr lang="cs-CZ" altLang="cs-CZ" sz="2215" dirty="0"/>
              <a:t> – nárůst významu nestátních ozbrojených formací – ztráta monopolu na státem vykonávané násilí? Nárůst vlivu nestátních korporací (</a:t>
            </a:r>
            <a:r>
              <a:rPr lang="cs-CZ" altLang="cs-CZ" sz="2215" i="1" dirty="0" err="1"/>
              <a:t>Starlink</a:t>
            </a:r>
            <a:r>
              <a:rPr lang="cs-CZ" altLang="cs-CZ" sz="2215" dirty="0"/>
              <a:t>) přímo ovlivňujících aktivity ozbrojených sil státních aktérů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endParaRPr lang="cs-CZ" altLang="cs-CZ" sz="1477" b="1" dirty="0"/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954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685817" indent="-263776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77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055103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92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477145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899186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321227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743269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165310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587351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8B34BF-56EF-428B-81D7-9B729119A87F}" type="slidenum">
              <a:rPr lang="cs-CZ" altLang="cs-CZ" sz="831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cs-CZ" sz="83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5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6"/>
            <a:ext cx="7842462" cy="531692"/>
          </a:xfrm>
        </p:spPr>
        <p:txBody>
          <a:bodyPr>
            <a:normAutofit fontScale="90000"/>
          </a:bodyPr>
          <a:lstStyle/>
          <a:p>
            <a:r>
              <a:rPr lang="cs-CZ" sz="3692" b="1" dirty="0">
                <a:latin typeface="Calibri" pitchFamily="34" charset="0"/>
              </a:rPr>
              <a:t>Stát a armáda</a:t>
            </a:r>
            <a:endParaRPr lang="cs-CZ" sz="3692" b="1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1659462"/>
            <a:ext cx="8407385" cy="4685538"/>
          </a:xfrm>
        </p:spPr>
        <p:txBody>
          <a:bodyPr>
            <a:normAutofit lnSpcReduction="10000"/>
          </a:bodyPr>
          <a:lstStyle/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Úkolem státu je ochrana individuálních práv a svobod jednotlivce (občana), chrání je pomocí práva, které je platné, vymahatelné a vynutitelné pro všechny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Aby mohl stát plnit své základní funkce musí zajistit své vlastní přežití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V mezinárodním prostředí neexistuje arbitr, který by garantoval nenásilné řešení sporů prostřednictvím práva a soudů. Neexistuje ani právo, které by bylo platné a vynutitelné pro všechny stejnou měrou, bez ohledu na jejich aktuální moc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Stát proto musí zajistit vlastní bezpečnost i pro extrémní případy mocenskými prostředky – buduje armádu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Hlavním úkolem armády je zajistit přežití státu 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Každá armáda je ze své podstaty nástrojem určeným pro uplatňování státní moci 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308" dirty="0">
              <a:latin typeface="+mj-lt"/>
            </a:endParaRP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endParaRPr lang="cs-CZ" sz="2308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6"/>
            <a:ext cx="7842462" cy="531692"/>
          </a:xfrm>
        </p:spPr>
        <p:txBody>
          <a:bodyPr>
            <a:normAutofit fontScale="90000"/>
          </a:bodyPr>
          <a:lstStyle/>
          <a:p>
            <a:r>
              <a:rPr lang="cs-CZ" sz="3692" b="1" dirty="0">
                <a:latin typeface="Calibri" pitchFamily="34" charset="0"/>
              </a:rPr>
              <a:t>Stát a armáda</a:t>
            </a:r>
            <a:endParaRPr lang="cs-CZ" sz="369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1659462"/>
            <a:ext cx="8407385" cy="4685538"/>
          </a:xfrm>
        </p:spPr>
        <p:txBody>
          <a:bodyPr/>
          <a:lstStyle/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Armáda je nejlépe organizovanou, vycvičenou, vyzbrojenou skupinou ve státě primárně určenou k uplatňování státem organizovaného násilí. (není jediná viz. policie a některé další složky) 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V demokracii lze k armádě lze přistupovat jako k politicky neutrálnímu nástroji, který si společnost dobrovolně buduje, aby mohla čelit případnému nebezpečí. Vzdává se přitom části svých práv a prostředků, z čehož dle teorie společenské smlouvy vyplývá, že společnost má právo ji prostřednictvím nástrojů civilního řízení a demokratické kontroly ozbrojených sil řídit a kontrolovat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308" dirty="0">
              <a:latin typeface="+mj-lt"/>
            </a:endParaRP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endParaRPr lang="cs-CZ" sz="2308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83577" y="1034474"/>
            <a:ext cx="8043497" cy="57265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sz="2800" b="1" dirty="0"/>
              <a:t>Armáda jako nástroj politického režimu</a:t>
            </a:r>
            <a:r>
              <a:rPr lang="cs-CZ" altLang="cs-CZ" sz="2800" dirty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83223" y="1764145"/>
            <a:ext cx="8265213" cy="425714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</a:pPr>
            <a:r>
              <a:rPr lang="cs-CZ" altLang="cs-CZ" sz="2031" b="1" dirty="0"/>
              <a:t>        </a:t>
            </a:r>
            <a:r>
              <a:rPr lang="cs-CZ" altLang="cs-CZ" sz="8000" b="1" dirty="0"/>
              <a:t>Armáda je a priori politickou institucí – spjata s výkonem státní politiky.</a:t>
            </a:r>
          </a:p>
          <a:p>
            <a:pPr eaLnBrk="1" hangingPunct="1">
              <a:buFontTx/>
              <a:buNone/>
            </a:pPr>
            <a:endParaRPr lang="cs-CZ" altLang="cs-CZ" sz="8000" b="1" dirty="0"/>
          </a:p>
          <a:p>
            <a:pPr eaLnBrk="1" hangingPunct="1">
              <a:buFontTx/>
              <a:buNone/>
            </a:pPr>
            <a:r>
              <a:rPr lang="cs-CZ" altLang="cs-CZ" sz="8000" dirty="0"/>
              <a:t>    Apolitická armáda neexistuje, v demokracii je cílem politicky neutrální armáda. </a:t>
            </a:r>
          </a:p>
          <a:p>
            <a:pPr eaLnBrk="1" hangingPunct="1">
              <a:buFontTx/>
              <a:buNone/>
            </a:pPr>
            <a:r>
              <a:rPr lang="cs-CZ" altLang="cs-CZ" sz="8000" dirty="0"/>
              <a:t>    E. Beneš : </a:t>
            </a:r>
            <a:r>
              <a:rPr lang="cs-CZ" altLang="cs-CZ" sz="8000" i="1" dirty="0"/>
              <a:t>“je přirozené, že tyto hluboké změny pronikly i do vojska, jež je všude tak úzce spjato s každým vládnoucím režimem a jež se každý režim snaží přizpůsobiti především svému duchu a své potřebě.” </a:t>
            </a:r>
          </a:p>
          <a:p>
            <a:pPr eaLnBrk="1" hangingPunct="1">
              <a:buFontTx/>
              <a:buNone/>
            </a:pPr>
            <a:endParaRPr lang="cs-CZ" altLang="cs-CZ" sz="8000" i="1" dirty="0"/>
          </a:p>
          <a:p>
            <a:pPr algn="just" eaLnBrk="1" hangingPunct="1">
              <a:buFontTx/>
              <a:buNone/>
            </a:pPr>
            <a:r>
              <a:rPr lang="cs-CZ" altLang="cs-CZ" sz="8000" b="1" dirty="0"/>
              <a:t>    </a:t>
            </a:r>
            <a:r>
              <a:rPr lang="cs-CZ" altLang="cs-CZ" sz="8000" dirty="0"/>
              <a:t>Ozbrojené síly a mezi nimi armáda jsou nástrojem státní politiky, musí se tedy do jejich výstavby charakter politického režimu v němž je politika prováděna, zákonitě promítnout. </a:t>
            </a:r>
          </a:p>
          <a:p>
            <a:pPr algn="just" eaLnBrk="1" hangingPunct="1">
              <a:buFontTx/>
              <a:buNone/>
            </a:pPr>
            <a:endParaRPr lang="cs-CZ" altLang="cs-CZ" sz="8000" dirty="0"/>
          </a:p>
          <a:p>
            <a:pPr eaLnBrk="1" hangingPunct="1">
              <a:buFontTx/>
              <a:buNone/>
            </a:pPr>
            <a:r>
              <a:rPr lang="cs-CZ" altLang="cs-CZ" sz="8000" dirty="0"/>
              <a:t>   Změnu režimu následovaly vždy proměny v ozbrojených silách. </a:t>
            </a:r>
            <a:endParaRPr lang="cs-CZ" altLang="cs-CZ" sz="8000" b="1" dirty="0"/>
          </a:p>
          <a:p>
            <a:pPr eaLnBrk="1" hangingPunct="1">
              <a:buFontTx/>
              <a:buNone/>
            </a:pPr>
            <a:endParaRPr lang="cs-CZ" altLang="cs-CZ" sz="1846" dirty="0"/>
          </a:p>
          <a:p>
            <a:pPr eaLnBrk="1" hangingPunct="1">
              <a:buFontTx/>
              <a:buNone/>
            </a:pPr>
            <a:r>
              <a:rPr lang="cs-CZ" altLang="cs-CZ" sz="1846" dirty="0"/>
              <a:t> 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954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685817" indent="-263776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77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055103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92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477145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899186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321227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743269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165310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587351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fld id="{0996319E-D6BA-4937-8312-8B92FCB21C57}" type="slidenum">
              <a:rPr lang="cs-CZ" altLang="cs-CZ" sz="831">
                <a:solidFill>
                  <a:schemeClr val="tx1"/>
                </a:solidFill>
                <a:latin typeface="Arial" panose="020B0604020202020204" pitchFamily="34" charset="0"/>
              </a:rPr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altLang="cs-CZ" sz="83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1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83577" y="1034474"/>
            <a:ext cx="8043497" cy="572654"/>
          </a:xfrm>
        </p:spPr>
        <p:txBody>
          <a:bodyPr rtlCol="0">
            <a:normAutofit/>
          </a:bodyPr>
          <a:lstStyle/>
          <a:p>
            <a:pPr algn="ctr">
              <a:defRPr/>
            </a:pPr>
            <a:endParaRPr lang="cs-CZ" altLang="cs-CZ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83223" y="1764145"/>
            <a:ext cx="8265213" cy="425714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2031" b="1" dirty="0"/>
              <a:t>        </a:t>
            </a:r>
            <a:endParaRPr lang="cs-CZ" altLang="cs-CZ" sz="1846" dirty="0"/>
          </a:p>
          <a:p>
            <a:pPr eaLnBrk="1" hangingPunct="1">
              <a:buFontTx/>
              <a:buNone/>
            </a:pPr>
            <a:r>
              <a:rPr lang="cs-CZ" altLang="cs-CZ" sz="1846" dirty="0"/>
              <a:t> 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954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685817" indent="-263776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77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055103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92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477145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899186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321227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743269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165310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587351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fld id="{0996319E-D6BA-4937-8312-8B92FCB21C57}" type="slidenum">
              <a:rPr lang="cs-CZ" altLang="cs-CZ" sz="831">
                <a:solidFill>
                  <a:schemeClr val="tx1"/>
                </a:solidFill>
                <a:latin typeface="Arial" panose="020B0604020202020204" pitchFamily="34" charset="0"/>
              </a:rPr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cs-CZ" altLang="cs-CZ" sz="83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4B91FB5-D66C-44CE-AB3D-9C306A56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0"/>
            <a:ext cx="4777985" cy="68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8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83577" y="1034474"/>
            <a:ext cx="8043497" cy="57265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sz="2800" b="1" dirty="0"/>
              <a:t>Armáda jako nástroj politického režimu</a:t>
            </a:r>
            <a:r>
              <a:rPr lang="cs-CZ" altLang="cs-CZ" sz="2800" dirty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49383" y="1764145"/>
            <a:ext cx="8599054" cy="425714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2000" b="1" dirty="0"/>
              <a:t>Každý režim buduje vlastní ozbrojené síly i jako poslední pojistku k regulaci vnitřních společenských konfliktů.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algn="just">
              <a:buNone/>
            </a:pPr>
            <a:r>
              <a:rPr lang="cs-CZ" altLang="cs-CZ" sz="1600" b="1" dirty="0"/>
              <a:t>Česká republika </a:t>
            </a:r>
            <a:r>
              <a:rPr lang="cs-CZ" altLang="cs-CZ" sz="1600" dirty="0"/>
              <a:t>- Zákon č. 219/1999 Sb. o ozbrojených silách České republiky v úplném znění</a:t>
            </a:r>
          </a:p>
          <a:p>
            <a:pPr algn="just">
              <a:buNone/>
            </a:pPr>
            <a:r>
              <a:rPr lang="cs-CZ" altLang="cs-CZ" sz="1600" dirty="0"/>
              <a:t>§ 14 (1</a:t>
            </a:r>
            <a:r>
              <a:rPr lang="cs-CZ" altLang="cs-CZ" sz="1600" i="1" dirty="0"/>
              <a:t>) Armáda plní úkoly uvedené v § 9 a 10 a dále ji lze použít a) ke střežení objektů důležitých pro obranu státu, </a:t>
            </a:r>
            <a:r>
              <a:rPr lang="cs-CZ" altLang="cs-CZ" sz="1600" b="1" i="1" dirty="0">
                <a:solidFill>
                  <a:schemeClr val="accent1">
                    <a:lumMod val="75000"/>
                  </a:schemeClr>
                </a:solidFill>
              </a:rPr>
              <a:t>b) k plnění úkolů Policie České republiky, pokud síly a prostředky Policie České republiky nebudou dostatečné k zajištění vnitřního pořádku a bezpečnosti, a to na dobu nezbytně nutnou </a:t>
            </a:r>
            <a:r>
              <a:rPr lang="cs-CZ" altLang="cs-CZ" sz="1600" i="1" dirty="0"/>
              <a:t>… .</a:t>
            </a:r>
          </a:p>
          <a:p>
            <a:pPr eaLnBrk="1" hangingPunct="1">
              <a:buFontTx/>
              <a:buNone/>
            </a:pPr>
            <a:endParaRPr lang="cs-CZ" altLang="cs-CZ" sz="1000" dirty="0"/>
          </a:p>
          <a:p>
            <a:pPr eaLnBrk="1" hangingPunct="1">
              <a:buFontTx/>
              <a:buNone/>
            </a:pPr>
            <a:endParaRPr lang="cs-CZ" altLang="cs-CZ" sz="1846" dirty="0"/>
          </a:p>
          <a:p>
            <a:pPr eaLnBrk="1" hangingPunct="1">
              <a:buFontTx/>
              <a:buNone/>
            </a:pPr>
            <a:r>
              <a:rPr lang="cs-CZ" altLang="cs-CZ" sz="1846" dirty="0"/>
              <a:t> 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954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685817" indent="-263776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77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055103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92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477145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899186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321227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743269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165310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587351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fld id="{0996319E-D6BA-4937-8312-8B92FCB21C57}" type="slidenum">
              <a:rPr lang="cs-CZ" altLang="cs-CZ" sz="831">
                <a:solidFill>
                  <a:schemeClr val="tx1"/>
                </a:solidFill>
                <a:latin typeface="Arial" panose="020B0604020202020204" pitchFamily="34" charset="0"/>
              </a:rPr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cs-CZ" altLang="cs-CZ" sz="83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30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83577" y="1034474"/>
            <a:ext cx="8043497" cy="572654"/>
          </a:xfrm>
        </p:spPr>
        <p:txBody>
          <a:bodyPr rtlCol="0">
            <a:normAutofit/>
          </a:bodyPr>
          <a:lstStyle/>
          <a:p>
            <a:pPr algn="ctr">
              <a:defRPr/>
            </a:pPr>
            <a:endParaRPr lang="cs-CZ" altLang="cs-CZ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83223" y="1764145"/>
            <a:ext cx="8265213" cy="425714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2031" b="1" dirty="0"/>
              <a:t>        </a:t>
            </a:r>
            <a:endParaRPr lang="cs-CZ" altLang="cs-CZ" sz="1846" dirty="0"/>
          </a:p>
          <a:p>
            <a:pPr eaLnBrk="1" hangingPunct="1">
              <a:buFontTx/>
              <a:buNone/>
            </a:pPr>
            <a:r>
              <a:rPr lang="cs-CZ" altLang="cs-CZ" sz="1846" dirty="0"/>
              <a:t> 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954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685817" indent="-263776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77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055103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92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477145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899186" indent="-211021">
              <a:spcBef>
                <a:spcPts val="923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321227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743269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165310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587351" indent="-211021" defTabSz="422041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108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fld id="{0996319E-D6BA-4937-8312-8B92FCB21C57}" type="slidenum">
              <a:rPr lang="cs-CZ" altLang="cs-CZ" sz="831">
                <a:solidFill>
                  <a:schemeClr val="tx1"/>
                </a:solidFill>
                <a:latin typeface="Arial" panose="020B0604020202020204" pitchFamily="34" charset="0"/>
              </a:rPr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cs-CZ" sz="83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04C339-F3F2-4D86-9F8E-21E7873F7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44" y="0"/>
            <a:ext cx="405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9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5"/>
            <a:ext cx="7842462" cy="1166463"/>
          </a:xfrm>
        </p:spPr>
        <p:txBody>
          <a:bodyPr>
            <a:normAutofit/>
          </a:bodyPr>
          <a:lstStyle/>
          <a:p>
            <a:r>
              <a:rPr lang="cs-CZ" sz="3692" b="1" dirty="0">
                <a:latin typeface="Calibri" pitchFamily="34" charset="0"/>
              </a:rPr>
              <a:t>Společnost a armáda</a:t>
            </a:r>
            <a:endParaRPr lang="cs-CZ" sz="3692" b="1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2493818"/>
            <a:ext cx="8407385" cy="3851182"/>
          </a:xfrm>
        </p:spPr>
        <p:txBody>
          <a:bodyPr/>
          <a:lstStyle/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585" b="1" dirty="0"/>
              <a:t>Armáda</a:t>
            </a:r>
            <a:r>
              <a:rPr lang="cs-CZ" sz="2585" dirty="0"/>
              <a:t> má mnohem více centralizovanou a hierarchizovanou strukturu řízení než je typické pro civilní organizace (disciplína)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585" b="1" dirty="0"/>
              <a:t>Role autority </a:t>
            </a:r>
            <a:r>
              <a:rPr lang="cs-CZ" sz="2585" dirty="0"/>
              <a:t>je založena na dominanci důstojnického sboru, který se vyznačuje i odlišnými expertními znalostmi než civilní struktury, což vyplývá z faktu, že je cvičen v používání organizovaného násilí (zvláštní etické normy chování)</a:t>
            </a:r>
            <a:endParaRPr lang="cs-CZ" sz="2954" dirty="0"/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308" dirty="0">
              <a:latin typeface="+mj-lt"/>
            </a:endParaRP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endParaRPr lang="cs-CZ" sz="2308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6"/>
            <a:ext cx="7842462" cy="531692"/>
          </a:xfrm>
        </p:spPr>
        <p:txBody>
          <a:bodyPr>
            <a:normAutofit fontScale="90000"/>
          </a:bodyPr>
          <a:lstStyle/>
          <a:p>
            <a:r>
              <a:rPr lang="cs-CZ" sz="3692" b="1" dirty="0">
                <a:latin typeface="Calibri" pitchFamily="34" charset="0"/>
              </a:rPr>
              <a:t>Společnost a armáda</a:t>
            </a:r>
            <a:endParaRPr lang="cs-CZ" sz="3692" b="1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1659462"/>
            <a:ext cx="8407385" cy="4685538"/>
          </a:xfrm>
        </p:spPr>
        <p:txBody>
          <a:bodyPr/>
          <a:lstStyle/>
          <a:p>
            <a:pPr>
              <a:defRPr/>
            </a:pPr>
            <a:r>
              <a:rPr lang="cs-CZ" sz="2585" b="1" dirty="0"/>
              <a:t>Armáda: totální instituce</a:t>
            </a:r>
            <a:r>
              <a:rPr lang="cs-CZ" sz="2585" dirty="0"/>
              <a:t> : stav, ve kterém větší počet relativně obdobně postavených jedinců po určitý časový okamžik vede uzavřený a zejména formálními pravidly přesně regulovaný život. </a:t>
            </a:r>
          </a:p>
          <a:p>
            <a:pPr>
              <a:defRPr/>
            </a:pPr>
            <a:r>
              <a:rPr lang="cs-CZ" sz="2585" b="1" dirty="0"/>
              <a:t>Armáda</a:t>
            </a:r>
            <a:r>
              <a:rPr lang="cs-CZ" sz="2585" dirty="0"/>
              <a:t> bývá někdy označována za cizí prvek v životě společnosti, zejména demokratické (hierarchická, centralizovaná, byrokratická instituci, ve které se o rozhodnutích nehlasuje a jež je z těchto příčin s demokracií neslučitelná).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308" dirty="0">
              <a:latin typeface="+mj-lt"/>
            </a:endParaRP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endParaRPr lang="cs-CZ" sz="2308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158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5"/>
            <a:ext cx="7842462" cy="1203409"/>
          </a:xfrm>
        </p:spPr>
        <p:txBody>
          <a:bodyPr>
            <a:normAutofit/>
          </a:bodyPr>
          <a:lstStyle/>
          <a:p>
            <a:r>
              <a:rPr lang="cs-CZ" sz="3692" dirty="0"/>
              <a:t>Cíle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2299854"/>
            <a:ext cx="8407385" cy="4045145"/>
          </a:xfrm>
        </p:spPr>
        <p:txBody>
          <a:bodyPr/>
          <a:lstStyle/>
          <a:p>
            <a:pPr>
              <a:defRPr/>
            </a:pPr>
            <a:r>
              <a:rPr lang="cs-CZ" sz="2215" dirty="0"/>
              <a:t>Objasnit postavení ozbrojených sil v rámci státu</a:t>
            </a:r>
          </a:p>
          <a:p>
            <a:pPr>
              <a:defRPr/>
            </a:pPr>
            <a:r>
              <a:rPr lang="cs-CZ" sz="2215" dirty="0"/>
              <a:t>Charakterizovat roli ozbrojených sil v různých historických etapách</a:t>
            </a:r>
          </a:p>
          <a:p>
            <a:pPr>
              <a:defRPr/>
            </a:pPr>
            <a:endParaRPr lang="cs-CZ" sz="221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6"/>
            <a:ext cx="7842462" cy="531692"/>
          </a:xfrm>
        </p:spPr>
        <p:txBody>
          <a:bodyPr>
            <a:normAutofit fontScale="90000"/>
          </a:bodyPr>
          <a:lstStyle/>
          <a:p>
            <a:r>
              <a:rPr lang="cs-CZ" sz="3692" b="1" dirty="0">
                <a:latin typeface="Calibri" pitchFamily="34" charset="0"/>
              </a:rPr>
              <a:t>Stát a armáda</a:t>
            </a:r>
            <a:endParaRPr lang="cs-CZ" sz="3692" b="1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1659462"/>
            <a:ext cx="8407385" cy="4685538"/>
          </a:xfrm>
        </p:spPr>
        <p:txBody>
          <a:bodyPr/>
          <a:lstStyle/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r>
              <a:rPr lang="cs-CZ" sz="2585" dirty="0">
                <a:latin typeface="Calibri" pitchFamily="34" charset="0"/>
              </a:rPr>
              <a:t>Rozdílné postavení armády v různých politických systémech</a:t>
            </a:r>
            <a:endParaRPr lang="cs-CZ" sz="2308" dirty="0"/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308" dirty="0"/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Vojenská diktatura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Diktatura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Totalitní stát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Autoritativní stát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Demokratický stát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 err="1"/>
              <a:t>apod</a:t>
            </a:r>
            <a:r>
              <a:rPr lang="cs-CZ" sz="2308" dirty="0"/>
              <a:t>…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308" dirty="0">
              <a:latin typeface="+mj-lt"/>
            </a:endParaRP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endParaRPr lang="cs-CZ" sz="2308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432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6"/>
            <a:ext cx="7842462" cy="531692"/>
          </a:xfrm>
        </p:spPr>
        <p:txBody>
          <a:bodyPr>
            <a:normAutofit fontScale="90000"/>
          </a:bodyPr>
          <a:lstStyle/>
          <a:p>
            <a:r>
              <a:rPr lang="cs-CZ" sz="3692" dirty="0"/>
              <a:t>Civilní řízení a demokratická kontrola OS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1659462"/>
            <a:ext cx="8407385" cy="4685538"/>
          </a:xfrm>
        </p:spPr>
        <p:txBody>
          <a:bodyPr>
            <a:normAutofit lnSpcReduction="10000"/>
          </a:bodyPr>
          <a:lstStyle/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Modely civilního řízení a demokratické kontroly ozbrojených sil aplikované v demokratických státech vykazují často poměrně značné rozdíly. Přesto ovšem existují jisté obecné znaky, které jsou všem uplatňovaným modelům společné. Patří mezi ně:</a:t>
            </a:r>
          </a:p>
          <a:p>
            <a:pPr marL="587207" lvl="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123" dirty="0"/>
              <a:t>Jasné vymezení vztahů mezi ozbrojenými silami, společností a jejími nejvyššími orgány v právním systému země</a:t>
            </a:r>
          </a:p>
          <a:p>
            <a:pPr marL="587207" lvl="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123" dirty="0"/>
              <a:t>Podřízení ozbrojených sil vládě práva</a:t>
            </a:r>
          </a:p>
          <a:p>
            <a:pPr marL="587207" lvl="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123" dirty="0"/>
              <a:t>Primát společnosti při tvorbě rozhodnutí týkajících se ozbrojených sil realizující se prostřednictvím nositelů suverenity lidu (parlament, občany volený prezident)</a:t>
            </a:r>
          </a:p>
          <a:p>
            <a:pPr marL="587207" lvl="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123" dirty="0"/>
              <a:t>Primát civilních osob při prosazování politických rozhodnutí vyjádřený nejčastěji civilním ministrem obrany</a:t>
            </a:r>
          </a:p>
          <a:p>
            <a:pPr marL="587207" lvl="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123" dirty="0"/>
              <a:t>Kontrola ozbrojených sil prostřednictvím svobodného působení hromadných sdělovacích prostředků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</a:pPr>
            <a:endParaRPr lang="cs-CZ" sz="2308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48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593461"/>
            <a:ext cx="7842462" cy="1872648"/>
          </a:xfrm>
        </p:spPr>
        <p:txBody>
          <a:bodyPr/>
          <a:lstStyle/>
          <a:p>
            <a:r>
              <a:rPr lang="cs-CZ" sz="3692" b="1" dirty="0">
                <a:latin typeface="Calibri" pitchFamily="34" charset="0"/>
              </a:rPr>
              <a:t>Stát a armáda</a:t>
            </a:r>
            <a:endParaRPr lang="cs-CZ" sz="3692" b="1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2013527"/>
            <a:ext cx="8407385" cy="4331472"/>
          </a:xfrm>
        </p:spPr>
        <p:txBody>
          <a:bodyPr>
            <a:normAutofit fontScale="92500" lnSpcReduction="20000"/>
          </a:bodyPr>
          <a:lstStyle/>
          <a:p>
            <a:pPr marL="232621" indent="-232621" algn="just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r>
              <a:rPr lang="cs-CZ" sz="2585" dirty="0"/>
              <a:t>   Vojenská složka státu byla v průběhu historického vývoje vždy silně ovlivňována celkovou vyspělostí státu, resp. ostatních státních struktur a zároveň sama velmi výrazně ovlivňovala charakter státu - mohla se stát faktorem modernizace i faktorem stagnace.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585" dirty="0"/>
              <a:t>Starověk -  vznik prvních států a profesionálních armád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585" dirty="0"/>
              <a:t>Raný středověk (Evropa) – privatizace státní moci, nástup feudalismu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585" dirty="0"/>
              <a:t>Pozdní středověk - vrchol feudalismu a jeho úpadek, roku 1444 první novodobá armáda (počátky moderního francouzského státu)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585" dirty="0"/>
              <a:t>Novověk - profesionalizace vojenství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585" dirty="0"/>
              <a:t>Průmyslová éra – občan ve zbrani (</a:t>
            </a:r>
            <a:r>
              <a:rPr lang="cs-CZ" sz="2585" dirty="0" err="1"/>
              <a:t>deprofesionalizace</a:t>
            </a:r>
            <a:r>
              <a:rPr lang="cs-CZ" sz="2585" dirty="0"/>
              <a:t> vojenství)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308" dirty="0">
              <a:latin typeface="+mj-lt"/>
            </a:endParaRP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endParaRPr lang="cs-CZ" sz="2308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6"/>
            <a:ext cx="7842462" cy="531692"/>
          </a:xfrm>
        </p:spPr>
        <p:txBody>
          <a:bodyPr>
            <a:normAutofit fontScale="90000"/>
          </a:bodyPr>
          <a:lstStyle/>
          <a:p>
            <a:r>
              <a:rPr lang="cs-CZ" sz="3692" b="1" dirty="0">
                <a:latin typeface="Calibri" pitchFamily="34" charset="0"/>
              </a:rPr>
              <a:t>Stát a armáda</a:t>
            </a:r>
            <a:endParaRPr lang="cs-CZ" sz="3692" b="1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1659462"/>
            <a:ext cx="8407385" cy="4685538"/>
          </a:xfrm>
        </p:spPr>
        <p:txBody>
          <a:bodyPr/>
          <a:lstStyle/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r>
              <a:rPr lang="cs-CZ" sz="2585" dirty="0"/>
              <a:t>   Otázka do jaké míry má stát věnovat své úsilí k budování armády ?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585" dirty="0"/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585" dirty="0">
                <a:solidFill>
                  <a:prstClr val="black"/>
                </a:solidFill>
              </a:rPr>
              <a:t>Každá stát má jiné ekonomické a politické limity a rozdílná je i úroveň hrozeb a rizik- jednotlivé státy tedy logicky věnují této problematice výrazně odlišnou pozornost ( např. Izrael vs. Lichtenštejnsko)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585" dirty="0">
                <a:solidFill>
                  <a:prstClr val="black"/>
                </a:solidFill>
              </a:rPr>
              <a:t>Neustálá nutnost hledání optimálního poměru výdaje vs. reálná potřeba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585" dirty="0">
              <a:solidFill>
                <a:prstClr val="black"/>
              </a:solidFill>
            </a:endParaRP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308" dirty="0">
              <a:latin typeface="+mj-lt"/>
            </a:endParaRP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endParaRPr lang="cs-CZ" sz="2308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2431966"/>
            <a:ext cx="9144000" cy="10635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5446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9347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6"/>
            <a:ext cx="7842462" cy="990972"/>
          </a:xfrm>
        </p:spPr>
        <p:txBody>
          <a:bodyPr>
            <a:normAutofit/>
          </a:bodyPr>
          <a:lstStyle/>
          <a:p>
            <a:r>
              <a:rPr lang="cs-CZ" sz="3692" dirty="0"/>
              <a:t>Obsah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2401454"/>
            <a:ext cx="8407385" cy="3943545"/>
          </a:xfrm>
        </p:spPr>
        <p:txBody>
          <a:bodyPr/>
          <a:lstStyle/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</a:pPr>
            <a:r>
              <a:rPr lang="cs-CZ" sz="2308" dirty="0"/>
              <a:t>Obecná charakteristika vztahu státu a armády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</a:pPr>
            <a:r>
              <a:rPr lang="cs-CZ" sz="2308" dirty="0"/>
              <a:t>Charakteristika armády z hlediska státu a společnosti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</a:pPr>
            <a:r>
              <a:rPr lang="cs-CZ" sz="2308" dirty="0"/>
              <a:t>Vztah státu a armády v různých politických systémech a historickém vývoji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6"/>
            <a:ext cx="7842462" cy="531692"/>
          </a:xfrm>
        </p:spPr>
        <p:txBody>
          <a:bodyPr>
            <a:normAutofit fontScale="90000"/>
          </a:bodyPr>
          <a:lstStyle/>
          <a:p>
            <a:r>
              <a:rPr lang="cs-CZ" sz="3692" dirty="0"/>
              <a:t>Stát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1526538"/>
            <a:ext cx="8407385" cy="4818462"/>
          </a:xfrm>
        </p:spPr>
        <p:txBody>
          <a:bodyPr/>
          <a:lstStyle/>
          <a:p>
            <a:pPr marL="265555" lvl="2" indent="0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Clr>
                <a:srgbClr val="0BD0D9"/>
              </a:buClr>
              <a:buSzPct val="95000"/>
              <a:buNone/>
              <a:defRPr/>
            </a:pPr>
            <a:r>
              <a:rPr lang="cs-CZ" dirty="0" err="1"/>
              <a:t>Nicolló</a:t>
            </a:r>
            <a:r>
              <a:rPr lang="cs-CZ" dirty="0"/>
              <a:t> Machiavelli: stát je politický útvar, ideově neutrální objekt s hlavním a jediným zájmem tj. rozšíření a udržení moci či stability, kterou neudržuje řád, ale vojenská síla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Max Weber:  stát - společenství, které si na určitém území nárokuje pro sebe monopol legitimního násilí. Pokud by neexistovalo násilí jako prostředek vynucování státního zájmu, tak by stát zanikl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Konvence o právech a povinnostech států z Montevidea (1933): Stát je subjektem mezinárodního práva pokud splňuje tato kritéria: 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Clr>
                <a:srgbClr val="0BD0D9"/>
              </a:buClr>
              <a:buSzPct val="95000"/>
              <a:buNone/>
              <a:defRPr/>
            </a:pPr>
            <a:r>
              <a:rPr lang="cs-CZ" dirty="0"/>
              <a:t>                                          - má stálé obyvatelstvo,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Clr>
                <a:srgbClr val="0BD0D9"/>
              </a:buClr>
              <a:buSzPct val="95000"/>
              <a:buNone/>
              <a:defRPr/>
            </a:pPr>
            <a:r>
              <a:rPr lang="cs-CZ" dirty="0"/>
              <a:t>                                          - vymezené státní území, 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Clr>
                <a:srgbClr val="0BD0D9"/>
              </a:buClr>
              <a:buSzPct val="95000"/>
              <a:buNone/>
              <a:defRPr/>
            </a:pPr>
            <a:r>
              <a:rPr lang="cs-CZ" dirty="0"/>
              <a:t>                                          - státní moc (vláda a státní aparát)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Clr>
                <a:srgbClr val="0BD0D9"/>
              </a:buClr>
              <a:buSzPct val="95000"/>
              <a:buNone/>
              <a:defRPr/>
            </a:pPr>
            <a:endParaRPr lang="cs-CZ" dirty="0"/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Clr>
                <a:srgbClr val="0BD0D9"/>
              </a:buClr>
              <a:buSzPct val="95000"/>
              <a:buNone/>
              <a:defRPr/>
            </a:pPr>
            <a:r>
              <a:rPr lang="cs-CZ" dirty="0"/>
              <a:t>   Schopnost vstupovat do vztahů s jinými státy (tzv.                                    mezinárodněprávní subjektivita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308" dirty="0"/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endParaRPr lang="cs-CZ" sz="2308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65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45439"/>
            <a:ext cx="8686800" cy="520731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Unitární stát vs. federace vs. konfederace</a:t>
            </a:r>
          </a:p>
          <a:p>
            <a:endParaRPr lang="cs-CZ" dirty="0"/>
          </a:p>
          <a:p>
            <a:r>
              <a:rPr lang="cs-CZ" dirty="0"/>
              <a:t>Centralizace vs. decentralizace</a:t>
            </a:r>
          </a:p>
          <a:p>
            <a:endParaRPr lang="cs-CZ" dirty="0"/>
          </a:p>
          <a:p>
            <a:r>
              <a:rPr lang="cs-CZ" b="1" dirty="0"/>
              <a:t>Způsob vlády</a:t>
            </a:r>
          </a:p>
          <a:p>
            <a:pPr lvl="1"/>
            <a:r>
              <a:rPr lang="cs-CZ" b="1" dirty="0"/>
              <a:t>Demokratické</a:t>
            </a:r>
            <a:r>
              <a:rPr lang="cs-CZ" dirty="0"/>
              <a:t> – zastupitelská vs. přímá demokracie</a:t>
            </a:r>
          </a:p>
          <a:p>
            <a:pPr lvl="1"/>
            <a:r>
              <a:rPr lang="cs-CZ" b="1" dirty="0"/>
              <a:t>Autokracie</a:t>
            </a:r>
            <a:r>
              <a:rPr lang="cs-CZ" dirty="0"/>
              <a:t> – absolutismus, despocie, diktatura, 	totalitarismus</a:t>
            </a:r>
          </a:p>
          <a:p>
            <a:endParaRPr lang="cs-CZ" dirty="0"/>
          </a:p>
          <a:p>
            <a:r>
              <a:rPr lang="cs-CZ" b="1" dirty="0"/>
              <a:t>Forma vlády </a:t>
            </a:r>
            <a:r>
              <a:rPr lang="cs-CZ" dirty="0"/>
              <a:t>(</a:t>
            </a:r>
            <a:r>
              <a:rPr lang="cs-CZ" sz="2200" dirty="0"/>
              <a:t>kdo stojí v čele státu?)</a:t>
            </a:r>
          </a:p>
          <a:p>
            <a:pPr lvl="1"/>
            <a:r>
              <a:rPr lang="cs-CZ" b="1" dirty="0"/>
              <a:t>Monarchie</a:t>
            </a:r>
            <a:r>
              <a:rPr lang="cs-CZ" dirty="0"/>
              <a:t> – absolutní, konstituční, parlamentní</a:t>
            </a:r>
          </a:p>
          <a:p>
            <a:pPr lvl="1"/>
            <a:r>
              <a:rPr lang="cs-CZ" b="1" dirty="0"/>
              <a:t>Republika</a:t>
            </a:r>
            <a:r>
              <a:rPr lang="cs-CZ" dirty="0"/>
              <a:t> – prezidentská, </a:t>
            </a:r>
            <a:r>
              <a:rPr lang="cs-CZ" dirty="0" err="1"/>
              <a:t>poloprezidentská</a:t>
            </a:r>
            <a:r>
              <a:rPr lang="cs-CZ" dirty="0"/>
              <a:t>, parlamentní</a:t>
            </a:r>
          </a:p>
          <a:p>
            <a:pPr lvl="1"/>
            <a:r>
              <a:rPr lang="cs-CZ" b="1" dirty="0"/>
              <a:t>Teokracie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6"/>
            <a:ext cx="7842462" cy="531692"/>
          </a:xfrm>
        </p:spPr>
        <p:txBody>
          <a:bodyPr>
            <a:normAutofit fontScale="90000"/>
          </a:bodyPr>
          <a:lstStyle/>
          <a:p>
            <a:r>
              <a:rPr lang="cs-CZ" sz="2200" dirty="0"/>
              <a:t>(H. </a:t>
            </a:r>
            <a:r>
              <a:rPr lang="cs-CZ" sz="2200" dirty="0" err="1"/>
              <a:t>Morgenthau</a:t>
            </a:r>
            <a:r>
              <a:rPr lang="cs-CZ" sz="2200" dirty="0"/>
              <a:t>)   </a:t>
            </a:r>
            <a:r>
              <a:rPr lang="cs-CZ" sz="3692" b="1" dirty="0"/>
              <a:t>Moc státu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1659462"/>
            <a:ext cx="8407385" cy="4685538"/>
          </a:xfrm>
        </p:spPr>
        <p:txBody>
          <a:bodyPr/>
          <a:lstStyle/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I. MATERIÁLNÍ FAKTORY MOCI: 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a) geografická poloha jako nejstabilnější faktor moci státu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b) přírodní zdroje měřené jako schopnost samozásobování či soběstačnosti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c) průmyslová kapacita</a:t>
            </a:r>
          </a:p>
          <a:p>
            <a:pPr marL="498176" lvl="2" indent="-232621" algn="just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d)</a:t>
            </a:r>
            <a:r>
              <a:rPr lang="cs-CZ" dirty="0">
                <a:solidFill>
                  <a:srgbClr val="FF0000"/>
                </a:solidFill>
              </a:rPr>
              <a:t>vojenská připravenost, která je aktuálním vyjádřením předcházejících faktorů, (stupeň vojenské připravenosti je dán technologickými inovacemi ve zbrojení, kvalitou velení a kvalitou i kvantitou ozbrojených sil)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e) kvantita populace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308" dirty="0"/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endParaRPr lang="cs-CZ" sz="2308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610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6"/>
            <a:ext cx="7842462" cy="531692"/>
          </a:xfrm>
        </p:spPr>
        <p:txBody>
          <a:bodyPr>
            <a:normAutofit fontScale="90000"/>
          </a:bodyPr>
          <a:lstStyle/>
          <a:p>
            <a:r>
              <a:rPr lang="cs-CZ" sz="3692" dirty="0"/>
              <a:t>Moc státu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1659462"/>
            <a:ext cx="8407385" cy="4685538"/>
          </a:xfrm>
        </p:spPr>
        <p:txBody>
          <a:bodyPr/>
          <a:lstStyle/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II. NEMATERIÁLNÍ FAKTORY MOCI: 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f) kvalitativní stránka populace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g) kvalita vlády, zejména úroveň zahraniční politiky (reálná schopnost vlády využít materiální potenciál země v zahraniční politice, jak dokáže uvádět do souladu potenciál a cíle zahraniční politiky a jak dokáže zajistit podporu domácí a zahraniční veřejnosti své zahraniční politice)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h) úroveň diplomacie (kvalita kádrů a schopnost vymezit národní zájmy a prosazovat je v praktické zahraniční politice)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i) </a:t>
            </a:r>
            <a:r>
              <a:rPr lang="cs-CZ" dirty="0">
                <a:solidFill>
                  <a:srgbClr val="FF0000"/>
                </a:solidFill>
              </a:rPr>
              <a:t>úroveň vojenských kádrů </a:t>
            </a:r>
          </a:p>
          <a:p>
            <a:pPr marL="498176" lvl="2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j) </a:t>
            </a:r>
            <a:r>
              <a:rPr lang="cs-CZ" dirty="0">
                <a:solidFill>
                  <a:srgbClr val="0070C0"/>
                </a:solidFill>
              </a:rPr>
              <a:t>národní morálka</a:t>
            </a:r>
            <a:r>
              <a:rPr lang="cs-CZ" dirty="0"/>
              <a:t>, která je výrazem stupně odhodlání veřejnosti podporovat národní zájmy</a:t>
            </a:r>
            <a:endParaRPr lang="cs-CZ" sz="2308" dirty="0"/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endParaRPr lang="cs-CZ" sz="2308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69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6"/>
            <a:ext cx="7842462" cy="531692"/>
          </a:xfrm>
        </p:spPr>
        <p:txBody>
          <a:bodyPr>
            <a:normAutofit fontScale="90000"/>
          </a:bodyPr>
          <a:lstStyle/>
          <a:p>
            <a:r>
              <a:rPr lang="cs-CZ" sz="3692" dirty="0"/>
              <a:t>Vojenská připravenost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1659462"/>
            <a:ext cx="8407385" cy="4685538"/>
          </a:xfrm>
        </p:spPr>
        <p:txBody>
          <a:bodyPr/>
          <a:lstStyle/>
          <a:p>
            <a:pPr marL="232621" lvl="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Cílem státu je vybudování takového vojenského potenciálu, který by byl dostačující ke schopnosti obhájit a prosadit své národní zájmy, avšak zároveň takového, který by příliš nezatěžoval nebo nepodvazoval ostatní sféry života státu (především sféru ekonomickou – viz. SSSR, Severní Korea aj.)</a:t>
            </a:r>
          </a:p>
          <a:p>
            <a:pPr marL="232621" lvl="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Clr>
                <a:srgbClr val="0BD0D9"/>
              </a:buClr>
              <a:buSzPct val="95000"/>
              <a:defRPr/>
            </a:pPr>
            <a:endParaRPr lang="cs-CZ" dirty="0"/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defRPr/>
            </a:pPr>
            <a:r>
              <a:rPr lang="cs-CZ" sz="2308" dirty="0"/>
              <a:t>Podíl výdajů na obranu ve státním rozpočtu: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endParaRPr lang="cs-CZ" sz="2308" dirty="0"/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r>
              <a:rPr lang="cs-CZ" sz="2308" dirty="0"/>
              <a:t>   USA  </a:t>
            </a:r>
            <a:r>
              <a:rPr lang="cs-CZ" sz="2308" dirty="0">
                <a:solidFill>
                  <a:srgbClr val="FF0000"/>
                </a:solidFill>
              </a:rPr>
              <a:t>18%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r>
              <a:rPr lang="cs-CZ" sz="2308" dirty="0"/>
              <a:t>   Ruská federace  </a:t>
            </a:r>
            <a:r>
              <a:rPr lang="cs-CZ" sz="2308" dirty="0">
                <a:solidFill>
                  <a:srgbClr val="FF0000"/>
                </a:solidFill>
              </a:rPr>
              <a:t>cca</a:t>
            </a:r>
            <a:r>
              <a:rPr lang="cs-CZ" sz="2308" dirty="0"/>
              <a:t> </a:t>
            </a:r>
            <a:r>
              <a:rPr lang="cs-CZ" sz="2308" dirty="0">
                <a:solidFill>
                  <a:srgbClr val="FF0000"/>
                </a:solidFill>
              </a:rPr>
              <a:t>20% </a:t>
            </a:r>
            <a:r>
              <a:rPr lang="cs-CZ" sz="2308" dirty="0"/>
              <a:t>(před 2022)</a:t>
            </a:r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None/>
              <a:defRPr/>
            </a:pPr>
            <a:r>
              <a:rPr lang="cs-CZ" sz="2308" dirty="0"/>
              <a:t>   Česká republika </a:t>
            </a:r>
            <a:r>
              <a:rPr lang="cs-CZ" sz="2308" dirty="0">
                <a:solidFill>
                  <a:srgbClr val="FF0000"/>
                </a:solidFill>
              </a:rPr>
              <a:t>3,5 %</a:t>
            </a:r>
          </a:p>
        </p:txBody>
      </p:sp>
    </p:spTree>
    <p:extLst>
      <p:ext uri="{BB962C8B-B14F-4D97-AF65-F5344CB8AC3E}">
        <p14:creationId xmlns:p14="http://schemas.microsoft.com/office/powerpoint/2010/main" val="24843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64615" y="994846"/>
            <a:ext cx="7842462" cy="531692"/>
          </a:xfrm>
        </p:spPr>
        <p:txBody>
          <a:bodyPr>
            <a:normAutofit fontScale="90000"/>
          </a:bodyPr>
          <a:lstStyle/>
          <a:p>
            <a:r>
              <a:rPr lang="cs-CZ" sz="3692" dirty="0"/>
              <a:t>Národní morálka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65538" y="1659462"/>
            <a:ext cx="8407385" cy="4685538"/>
          </a:xfrm>
        </p:spPr>
        <p:txBody>
          <a:bodyPr/>
          <a:lstStyle/>
          <a:p>
            <a:pPr marL="232621" lvl="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Historické a emocionální zážitky občanů státu mají významný dopad také na jejich chápání nutnosti obrany a odrážejí se i v jejich ochotě podílet se na realizaci bezpečnostní politiky státu ať již přímo (službou v ozbrojených silách) či ochotou nést náklady</a:t>
            </a:r>
          </a:p>
          <a:p>
            <a:pPr marL="232621" lvl="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SzPct val="95000"/>
              <a:defRPr/>
            </a:pPr>
            <a:r>
              <a:rPr lang="cs-CZ" dirty="0"/>
              <a:t>Ochota podporovat stát a financovat jeho aktivity v oblasti bezpečnostní politiky je výsledkem buď dlouhodobého, po generace přenášeného historického zážitku (MNICHOV 1938) nebo výsledkem momentálního, šokujícího zjištění vlastní zranitelnosti (NEW YORK 2001)</a:t>
            </a:r>
          </a:p>
          <a:p>
            <a:pPr marL="232621" lvl="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Clr>
                <a:srgbClr val="0BD0D9"/>
              </a:buClr>
              <a:buSzPct val="95000"/>
              <a:defRPr/>
            </a:pPr>
            <a:endParaRPr lang="cs-CZ" dirty="0"/>
          </a:p>
          <a:p>
            <a:pPr marL="23262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</a:pPr>
            <a:r>
              <a:rPr lang="cs-CZ" sz="2215" dirty="0"/>
              <a:t>generál Ludvík Krejčí (1938 NGŠ): </a:t>
            </a:r>
            <a:r>
              <a:rPr lang="cs-CZ" sz="2215" i="1" dirty="0"/>
              <a:t>„Rozhodující většina našeho národa byla ukolébána snivou pohádkou o věčném míru... státotvornost nebyla na žádoucí výši.“</a:t>
            </a:r>
          </a:p>
          <a:p>
            <a:pPr marL="232621" lvl="1" indent="-232621">
              <a:lnSpc>
                <a:spcPct val="80000"/>
              </a:lnSpc>
              <a:spcBef>
                <a:spcPts val="554"/>
              </a:spcBef>
              <a:spcAft>
                <a:spcPts val="554"/>
              </a:spcAft>
              <a:buClr>
                <a:srgbClr val="0BD0D9"/>
              </a:buClr>
              <a:buSzPct val="95000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9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VSS-CJ.potx" id="{A4EE3482-C7E7-4748-BC80-4268F9D2F51C}" vid="{B2EB7585-D42E-4A08-B706-706847D111C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C9AB1CB4DAF84B9A9BC050D4F87B6C" ma:contentTypeVersion="11" ma:contentTypeDescription="Vytvoří nový dokument" ma:contentTypeScope="" ma:versionID="40a348858320b875f324eafa39a65c81">
  <xsd:schema xmlns:xsd="http://www.w3.org/2001/XMLSchema" xmlns:xs="http://www.w3.org/2001/XMLSchema" xmlns:p="http://schemas.microsoft.com/office/2006/metadata/properties" xmlns:ns2="056c7705-e4fe-427b-9041-9aa33a921b69" xmlns:ns3="8c3d620d-323d-41a4-901e-9a3f883c3f5a" targetNamespace="http://schemas.microsoft.com/office/2006/metadata/properties" ma:root="true" ma:fieldsID="cc76189ddb2e9bf547ad5b815e7d851c" ns2:_="" ns3:_="">
    <xsd:import namespace="056c7705-e4fe-427b-9041-9aa33a921b69"/>
    <xsd:import namespace="8c3d620d-323d-41a4-901e-9a3f883c3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c7705-e4fe-427b-9041-9aa33a921b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d620d-323d-41a4-901e-9a3f883c3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918860-63E9-4DF4-8D68-75AA676B27E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7e71478f-d649-42ce-a393-d69bed8d0e0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E26A41-2C71-4DE3-A9C8-7CDCD3F06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c7705-e4fe-427b-9041-9aa33a921b69"/>
    <ds:schemaRef ds:uri="8c3d620d-323d-41a4-901e-9a3f883c3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7F61C5-2174-4B5C-8120-B74946B797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CBVSS-CJ</Template>
  <TotalTime>432</TotalTime>
  <Words>1626</Words>
  <Application>Microsoft Office PowerPoint</Application>
  <PresentationFormat>Předvádění na obrazovce (4:3)</PresentationFormat>
  <Paragraphs>143</Paragraphs>
  <Slides>24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 3</vt:lpstr>
      <vt:lpstr>Motiv Office</vt:lpstr>
      <vt:lpstr>Stát a armáda</vt:lpstr>
      <vt:lpstr>Cíle přednášky</vt:lpstr>
      <vt:lpstr>Obsah přednášky</vt:lpstr>
      <vt:lpstr>Stát</vt:lpstr>
      <vt:lpstr>Prezentace aplikace PowerPoint</vt:lpstr>
      <vt:lpstr>(H. Morgenthau)   Moc státu</vt:lpstr>
      <vt:lpstr>Moc státu</vt:lpstr>
      <vt:lpstr>Vojenská připravenost</vt:lpstr>
      <vt:lpstr>Národní morálka</vt:lpstr>
      <vt:lpstr>Armáda</vt:lpstr>
      <vt:lpstr>Armáda</vt:lpstr>
      <vt:lpstr>Stát a armáda</vt:lpstr>
      <vt:lpstr>Stát a armáda</vt:lpstr>
      <vt:lpstr>Armáda jako nástroj politického režimu </vt:lpstr>
      <vt:lpstr>Prezentace aplikace PowerPoint</vt:lpstr>
      <vt:lpstr>Armáda jako nástroj politického režimu </vt:lpstr>
      <vt:lpstr>Prezentace aplikace PowerPoint</vt:lpstr>
      <vt:lpstr>Společnost a armáda</vt:lpstr>
      <vt:lpstr>Společnost a armáda</vt:lpstr>
      <vt:lpstr>Stát a armáda</vt:lpstr>
      <vt:lpstr>Civilní řízení a demokratická kontrola OS</vt:lpstr>
      <vt:lpstr>Stát a armáda</vt:lpstr>
      <vt:lpstr>Stát a armáda</vt:lpstr>
      <vt:lpstr>Děkuji za pozornost</vt:lpstr>
    </vt:vector>
  </TitlesOfParts>
  <Company>Univerzita obrany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evaluačního dotazníku v předmětu ZBOS KVD D2 2020/2021</dc:title>
  <dc:creator>Frank Libor</dc:creator>
  <cp:lastModifiedBy>Stojar Richard</cp:lastModifiedBy>
  <cp:revision>186</cp:revision>
  <dcterms:created xsi:type="dcterms:W3CDTF">2021-05-12T08:09:22Z</dcterms:created>
  <dcterms:modified xsi:type="dcterms:W3CDTF">2023-10-13T05:30:22Z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0x010100BBC9AB1CB4DAF84B9A9BC050D4F87B6C</vt:lpwstr>
  </property>
  <property fmtid="{D5CDD505-2E9C-101B-9397-08002B2CF9AE}" pid="3" name="_dlc_DocIdItemGuid">
    <vt:lpwstr>aff17e44-2eed-45f3-9131-11f9f157efac</vt:lpwstr>
  </property>
</Properties>
</file>