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457" r:id="rId2"/>
    <p:sldId id="458" r:id="rId3"/>
    <p:sldId id="453" r:id="rId4"/>
    <p:sldId id="460" r:id="rId5"/>
    <p:sldId id="461" r:id="rId6"/>
    <p:sldId id="462" r:id="rId7"/>
    <p:sldId id="465" r:id="rId8"/>
    <p:sldId id="464" r:id="rId9"/>
    <p:sldId id="493" r:id="rId10"/>
    <p:sldId id="475" r:id="rId11"/>
    <p:sldId id="473" r:id="rId12"/>
    <p:sldId id="470" r:id="rId13"/>
    <p:sldId id="476" r:id="rId14"/>
    <p:sldId id="479" r:id="rId15"/>
    <p:sldId id="477" r:id="rId16"/>
    <p:sldId id="478" r:id="rId17"/>
    <p:sldId id="448" r:id="rId18"/>
    <p:sldId id="454" r:id="rId19"/>
    <p:sldId id="449" r:id="rId20"/>
    <p:sldId id="432" r:id="rId21"/>
    <p:sldId id="436" r:id="rId22"/>
    <p:sldId id="435" r:id="rId23"/>
    <p:sldId id="438" r:id="rId24"/>
    <p:sldId id="439" r:id="rId25"/>
    <p:sldId id="456" r:id="rId26"/>
  </p:sldIdLst>
  <p:sldSz cx="9906000" cy="6858000" type="A4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5857" autoAdjust="0"/>
  </p:normalViewPr>
  <p:slideViewPr>
    <p:cSldViewPr>
      <p:cViewPr varScale="1">
        <p:scale>
          <a:sx n="84" d="100"/>
          <a:sy n="84" d="100"/>
        </p:scale>
        <p:origin x="127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683AF4-CA0D-4965-B0C9-258A4FA5B1E0}" type="datetimeFigureOut">
              <a:rPr lang="cs-CZ" smtClean="0"/>
              <a:pPr/>
              <a:t>24.11.2023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39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43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1E-5A28-4DC2-B4E5-E01B47553792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5357-6FD0-4239-A308-134FE98656DB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4C7-86C8-4956-933B-62FBCDE57EBB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8DAE-D7DA-4792-8271-B2B8E2ED9E57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862-6B13-4D1A-9239-1F01BD0BA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670-BA5F-44AD-BD44-92DCEEE75DC5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0CE-CB92-4C45-A7E3-6E7828EBB4A2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986-A82F-4674-96EC-443A14764B69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DD-9401-4AD8-8E36-18D70A5B2A78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3B2E-F8BE-4BB8-9B7A-7707D9763C82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2175-29B8-4F37-B133-34E2B9666EEB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5EC-A370-499F-924A-ADCB949C2547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CDF1-5F4E-4961-9103-D996A9405232}" type="datetimeFigureOut">
              <a:rPr lang="cs-CZ"/>
              <a:pPr>
                <a:defRPr/>
              </a:pPr>
              <a:t>24.11.2023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48171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richard.stojar@unob.cz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+420 973 443 273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906000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000" dirty="0"/>
              <a:t>Ozbrojený konflikt a jeho charakteristiky</a:t>
            </a:r>
            <a:endParaRPr lang="cs-CZ" sz="5900" dirty="0"/>
          </a:p>
        </p:txBody>
      </p:sp>
    </p:spTree>
    <p:extLst>
      <p:ext uri="{BB962C8B-B14F-4D97-AF65-F5344CB8AC3E}">
        <p14:creationId xmlns:p14="http://schemas.microsoft.com/office/powerpoint/2010/main" val="147606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aktérů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b="1" dirty="0" err="1"/>
              <a:t>primární</a:t>
            </a:r>
            <a:r>
              <a:rPr lang="sk-SK" sz="3200" b="1" dirty="0"/>
              <a:t> </a:t>
            </a:r>
            <a:r>
              <a:rPr lang="sk-SK" sz="3200" b="1" dirty="0" err="1"/>
              <a:t>aktéři</a:t>
            </a:r>
            <a:r>
              <a:rPr lang="sk-SK" sz="3200" b="1" dirty="0"/>
              <a:t> </a:t>
            </a:r>
            <a:r>
              <a:rPr lang="sk-SK" sz="3200" dirty="0"/>
              <a:t>– ti, </a:t>
            </a:r>
            <a:r>
              <a:rPr lang="sk-SK" sz="3200" dirty="0" err="1"/>
              <a:t>kteří</a:t>
            </a:r>
            <a:r>
              <a:rPr lang="sk-SK" sz="3200" dirty="0"/>
              <a:t> </a:t>
            </a:r>
            <a:r>
              <a:rPr lang="sk-SK" sz="3200" dirty="0" err="1"/>
              <a:t>formují</a:t>
            </a:r>
            <a:r>
              <a:rPr lang="sk-SK" sz="3200" dirty="0"/>
              <a:t> inkompatibilitu</a:t>
            </a:r>
            <a:endParaRPr lang="cs-CZ" sz="32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b="1" dirty="0" err="1"/>
              <a:t>sekundární</a:t>
            </a:r>
            <a:r>
              <a:rPr lang="sk-SK" sz="3200" b="1" dirty="0"/>
              <a:t> </a:t>
            </a:r>
            <a:r>
              <a:rPr lang="sk-SK" sz="3200" b="1" dirty="0" err="1"/>
              <a:t>aktéři</a:t>
            </a:r>
            <a:r>
              <a:rPr lang="sk-SK" sz="3200" b="1" dirty="0"/>
              <a:t>, </a:t>
            </a:r>
            <a:r>
              <a:rPr lang="sk-SK" sz="3200" b="1" i="1" dirty="0" err="1">
                <a:solidFill>
                  <a:srgbClr val="0070C0"/>
                </a:solidFill>
              </a:rPr>
              <a:t>válčící</a:t>
            </a:r>
            <a:r>
              <a:rPr lang="sk-SK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3200" dirty="0"/>
              <a:t>- </a:t>
            </a:r>
            <a:r>
              <a:rPr lang="sk-SK" sz="3200" dirty="0" err="1"/>
              <a:t>státní</a:t>
            </a:r>
            <a:r>
              <a:rPr lang="sk-SK" sz="3200" dirty="0"/>
              <a:t> i </a:t>
            </a:r>
            <a:r>
              <a:rPr lang="sk-SK" sz="3200" dirty="0" err="1"/>
              <a:t>nestátní</a:t>
            </a:r>
            <a:r>
              <a:rPr lang="sk-SK" sz="3200" dirty="0"/>
              <a:t>, </a:t>
            </a:r>
            <a:r>
              <a:rPr lang="sk-SK" sz="3200" dirty="0" err="1"/>
              <a:t>kteří</a:t>
            </a:r>
            <a:r>
              <a:rPr lang="sk-SK" sz="3200" dirty="0"/>
              <a:t> </a:t>
            </a:r>
            <a:r>
              <a:rPr lang="sk-SK" sz="3200" dirty="0" err="1"/>
              <a:t>přímo</a:t>
            </a:r>
            <a:r>
              <a:rPr lang="sk-SK" sz="3200" dirty="0"/>
              <a:t> vojensky </a:t>
            </a:r>
            <a:r>
              <a:rPr lang="sk-SK" sz="3200" dirty="0" err="1"/>
              <a:t>zapojují</a:t>
            </a:r>
            <a:r>
              <a:rPr lang="sk-SK" sz="3200" dirty="0"/>
              <a:t> do konfliktu</a:t>
            </a:r>
            <a:endParaRPr lang="cs-CZ" sz="32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b="1" dirty="0" err="1"/>
              <a:t>sekundární</a:t>
            </a:r>
            <a:r>
              <a:rPr lang="sk-SK" sz="3200" b="1" dirty="0"/>
              <a:t> </a:t>
            </a:r>
            <a:r>
              <a:rPr lang="sk-SK" sz="3200" b="1" dirty="0" err="1"/>
              <a:t>aktéři</a:t>
            </a:r>
            <a:r>
              <a:rPr lang="sk-SK" sz="3200" dirty="0"/>
              <a:t>, </a:t>
            </a:r>
            <a:r>
              <a:rPr lang="sk-SK" sz="3200" b="1" i="1" dirty="0" err="1">
                <a:solidFill>
                  <a:srgbClr val="0070C0"/>
                </a:solidFill>
              </a:rPr>
              <a:t>neválčící</a:t>
            </a:r>
            <a:r>
              <a:rPr lang="sk-SK" sz="3200" b="1" dirty="0">
                <a:solidFill>
                  <a:srgbClr val="0070C0"/>
                </a:solidFill>
              </a:rPr>
              <a:t> </a:t>
            </a:r>
            <a:r>
              <a:rPr lang="sk-SK" sz="3200" dirty="0"/>
              <a:t>- </a:t>
            </a:r>
            <a:r>
              <a:rPr lang="sk-SK" sz="3200" dirty="0" err="1"/>
              <a:t>státní</a:t>
            </a:r>
            <a:r>
              <a:rPr lang="sk-SK" sz="3200" dirty="0"/>
              <a:t> i </a:t>
            </a:r>
            <a:r>
              <a:rPr lang="sk-SK" sz="3200" dirty="0" err="1"/>
              <a:t>nestátní</a:t>
            </a:r>
            <a:r>
              <a:rPr lang="sk-SK" sz="3200" dirty="0"/>
              <a:t>, </a:t>
            </a:r>
            <a:r>
              <a:rPr lang="sk-SK" sz="3200" dirty="0" err="1"/>
              <a:t>kteří</a:t>
            </a:r>
            <a:r>
              <a:rPr lang="sk-SK" sz="3200" dirty="0"/>
              <a:t> </a:t>
            </a:r>
            <a:r>
              <a:rPr lang="sk-SK" sz="3200" dirty="0" err="1"/>
              <a:t>úmyslně</a:t>
            </a:r>
            <a:r>
              <a:rPr lang="sk-SK" sz="3200" dirty="0"/>
              <a:t> a v </a:t>
            </a:r>
            <a:r>
              <a:rPr lang="sk-SK" sz="3200" dirty="0" err="1"/>
              <a:t>souvislosti</a:t>
            </a:r>
            <a:r>
              <a:rPr lang="sk-SK" sz="3200" dirty="0"/>
              <a:t> s </a:t>
            </a:r>
            <a:r>
              <a:rPr lang="sk-SK" sz="3200" dirty="0" err="1"/>
              <a:t>konfliktem</a:t>
            </a:r>
            <a:r>
              <a:rPr lang="sk-SK" sz="3200" dirty="0"/>
              <a:t> </a:t>
            </a:r>
            <a:r>
              <a:rPr lang="sk-SK" sz="3200" dirty="0" err="1"/>
              <a:t>poskytují</a:t>
            </a:r>
            <a:r>
              <a:rPr lang="sk-SK" sz="3200" dirty="0"/>
              <a:t> pomoc (</a:t>
            </a:r>
            <a:r>
              <a:rPr lang="sk-SK" sz="3200" dirty="0" err="1"/>
              <a:t>jinou</a:t>
            </a:r>
            <a:r>
              <a:rPr lang="sk-SK" sz="3200" dirty="0"/>
              <a:t> než </a:t>
            </a:r>
            <a:r>
              <a:rPr lang="sk-SK" sz="3200" dirty="0" err="1"/>
              <a:t>válčící</a:t>
            </a:r>
            <a:r>
              <a:rPr lang="sk-SK" sz="3200" dirty="0"/>
              <a:t>) </a:t>
            </a:r>
            <a:r>
              <a:rPr lang="sk-SK" sz="3200" dirty="0" err="1"/>
              <a:t>jednomu</a:t>
            </a:r>
            <a:r>
              <a:rPr lang="sk-SK" sz="3200" dirty="0"/>
              <a:t> z </a:t>
            </a:r>
            <a:r>
              <a:rPr lang="sk-SK" sz="3200" dirty="0" err="1"/>
              <a:t>primárních</a:t>
            </a:r>
            <a:r>
              <a:rPr lang="sk-SK" sz="3200" dirty="0"/>
              <a:t> </a:t>
            </a:r>
            <a:r>
              <a:rPr lang="sk-SK" sz="3200" dirty="0" err="1"/>
              <a:t>aktérů</a:t>
            </a:r>
            <a:endParaRPr lang="sk-SK" sz="32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32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108">
            <a:off x="1886871" y="1904259"/>
            <a:ext cx="7573421" cy="41294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0000" y="260648"/>
            <a:ext cx="990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a nestátní aktéři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" y="1800000"/>
            <a:ext cx="3669131" cy="252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0" y="3960000"/>
            <a:ext cx="3669132" cy="252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0" y="6581294"/>
            <a:ext cx="9906000" cy="276999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94000"/>
                  <a:satMod val="140000"/>
                  <a:lumMod val="120000"/>
                  <a:alpha val="0"/>
                </a:schemeClr>
              </a:gs>
              <a:gs pos="100000">
                <a:schemeClr val="bg2">
                  <a:tint val="97000"/>
                  <a:shade val="70000"/>
                  <a:satMod val="190000"/>
                  <a:lumMod val="72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41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Nestátní aktéři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válčící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dirty="0"/>
              <a:t>povstalecké opoziční skupiny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dirty="0"/>
              <a:t>„</a:t>
            </a:r>
            <a:r>
              <a:rPr lang="cs-CZ" sz="3200" dirty="0"/>
              <a:t>cizí</a:t>
            </a:r>
            <a:r>
              <a:rPr lang="sk-SK" sz="3200" dirty="0"/>
              <a:t>“ povstalecké skupiny (</a:t>
            </a:r>
            <a:r>
              <a:rPr lang="cs-CZ" sz="3200" dirty="0"/>
              <a:t>jiný stát</a:t>
            </a:r>
            <a:r>
              <a:rPr lang="sk-SK" sz="3200" dirty="0"/>
              <a:t>, vlastní konflikt)</a:t>
            </a:r>
            <a:endParaRPr lang="cs-CZ" sz="32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>
                <a:solidFill>
                  <a:schemeClr val="tx2"/>
                </a:solidFill>
              </a:rPr>
              <a:t>lokální milice </a:t>
            </a:r>
            <a:r>
              <a:rPr lang="sk-SK" sz="3200" dirty="0">
                <a:solidFill>
                  <a:schemeClr val="tx2"/>
                </a:solidFill>
              </a:rPr>
              <a:t>(</a:t>
            </a:r>
            <a:r>
              <a:rPr lang="cs-CZ" sz="3200" dirty="0">
                <a:solidFill>
                  <a:schemeClr val="tx2"/>
                </a:solidFill>
              </a:rPr>
              <a:t>vládní i nevládní</a:t>
            </a:r>
            <a:r>
              <a:rPr lang="sk-SK" sz="3200" dirty="0">
                <a:solidFill>
                  <a:schemeClr val="tx2"/>
                </a:solidFill>
              </a:rPr>
              <a:t>)</a:t>
            </a:r>
            <a:endParaRPr lang="cs-CZ" sz="32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 err="1">
                <a:solidFill>
                  <a:schemeClr val="tx2"/>
                </a:solidFill>
              </a:rPr>
              <a:t>Warlordi</a:t>
            </a:r>
            <a:endParaRPr lang="cs-CZ" sz="32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 err="1">
                <a:solidFill>
                  <a:schemeClr val="tx2"/>
                </a:solidFill>
              </a:rPr>
              <a:t>paramilitární</a:t>
            </a:r>
            <a:r>
              <a:rPr lang="sk-SK" sz="3200" dirty="0">
                <a:solidFill>
                  <a:schemeClr val="tx2"/>
                </a:solidFill>
              </a:rPr>
              <a:t> skupiny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dirty="0">
                <a:solidFill>
                  <a:schemeClr val="tx2"/>
                </a:solidFill>
              </a:rPr>
              <a:t>PMC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>
                <a:solidFill>
                  <a:schemeClr val="tx2"/>
                </a:solidFill>
              </a:rPr>
              <a:t>kriminální </a:t>
            </a:r>
            <a:r>
              <a:rPr lang="sk-SK" sz="3200" dirty="0">
                <a:solidFill>
                  <a:schemeClr val="tx2"/>
                </a:solidFill>
              </a:rPr>
              <a:t>skupiny</a:t>
            </a:r>
            <a:endParaRPr lang="cs-CZ" sz="25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ozbrojených konfliktů dle mezinárodního práva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36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3844" y="1571612"/>
            <a:ext cx="885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latin typeface="+mn-lt"/>
              </a:rPr>
              <a:t>Mezistátní konflikty </a:t>
            </a:r>
            <a:r>
              <a:rPr lang="cs-CZ" sz="2000" dirty="0">
                <a:latin typeface="+mn-lt"/>
              </a:rPr>
              <a:t>(</a:t>
            </a:r>
            <a:r>
              <a:rPr lang="cs-CZ" sz="2000" dirty="0" err="1">
                <a:latin typeface="+mn-lt"/>
              </a:rPr>
              <a:t>international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conflicts</a:t>
            </a:r>
            <a:r>
              <a:rPr lang="cs-CZ" sz="2000" dirty="0">
                <a:latin typeface="+mn-lt"/>
              </a:rPr>
              <a:t>) – vyhlášená válka nebo ozbrojený konflikt mezi 2 nebo více státy.</a:t>
            </a:r>
          </a:p>
          <a:p>
            <a:pPr lvl="0"/>
            <a:endParaRPr lang="cs-CZ" sz="2000" dirty="0">
              <a:latin typeface="+mn-lt"/>
            </a:endParaRPr>
          </a:p>
          <a:p>
            <a:pPr lvl="0"/>
            <a:r>
              <a:rPr lang="cs-CZ" sz="2000" b="1" dirty="0">
                <a:latin typeface="+mn-lt"/>
              </a:rPr>
              <a:t>Národně osvobozenecká hnutí </a:t>
            </a:r>
            <a:r>
              <a:rPr lang="cs-CZ" sz="2000" dirty="0">
                <a:latin typeface="+mn-lt"/>
              </a:rPr>
              <a:t>(</a:t>
            </a:r>
            <a:r>
              <a:rPr lang="cs-CZ" sz="2000" dirty="0" err="1">
                <a:latin typeface="+mn-lt"/>
              </a:rPr>
              <a:t>Struggles</a:t>
            </a:r>
            <a:r>
              <a:rPr lang="cs-CZ" sz="2000" dirty="0">
                <a:latin typeface="+mn-lt"/>
              </a:rPr>
              <a:t> for </a:t>
            </a:r>
            <a:r>
              <a:rPr lang="cs-CZ" sz="2000" dirty="0" err="1">
                <a:latin typeface="+mn-lt"/>
              </a:rPr>
              <a:t>national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self</a:t>
            </a:r>
            <a:r>
              <a:rPr lang="cs-CZ" sz="2000" dirty="0">
                <a:latin typeface="+mn-lt"/>
              </a:rPr>
              <a:t>-</a:t>
            </a:r>
            <a:r>
              <a:rPr lang="cs-CZ" sz="2000" dirty="0" err="1">
                <a:latin typeface="+mn-lt"/>
              </a:rPr>
              <a:t>determination</a:t>
            </a:r>
            <a:r>
              <a:rPr lang="cs-CZ" sz="2000" dirty="0">
                <a:latin typeface="+mn-lt"/>
              </a:rPr>
              <a:t>) – boj proti okupaci, boj národů proti koloniálním a rasistickým režimům za sebeurčení.</a:t>
            </a:r>
          </a:p>
          <a:p>
            <a:pPr lvl="0"/>
            <a:endParaRPr lang="cs-CZ" sz="2000" dirty="0">
              <a:latin typeface="+mn-lt"/>
            </a:endParaRPr>
          </a:p>
          <a:p>
            <a:pPr lvl="0" algn="just"/>
            <a:r>
              <a:rPr lang="cs-CZ" sz="2000" b="1" dirty="0">
                <a:latin typeface="+mn-lt"/>
              </a:rPr>
              <a:t>Vnitrostátní konflikty </a:t>
            </a:r>
            <a:r>
              <a:rPr lang="cs-CZ" sz="2000" dirty="0">
                <a:latin typeface="+mn-lt"/>
              </a:rPr>
              <a:t>(</a:t>
            </a:r>
            <a:r>
              <a:rPr lang="cs-CZ" sz="2000" dirty="0" err="1">
                <a:latin typeface="+mn-lt"/>
              </a:rPr>
              <a:t>Intrastate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conflicts</a:t>
            </a:r>
            <a:r>
              <a:rPr lang="cs-CZ" sz="2000" dirty="0">
                <a:latin typeface="+mn-lt"/>
              </a:rPr>
              <a:t>) – ozbrojený konflikt mezi armádou státu a jinými organizovanými ozbrojenými skupinami majícími velení a kontrolujícími část území, jež umožňuje provádět trvalé a koordinované vojenské operace a aplikovat ženevské konvence; nepatří sem izolované násilné činy, vnitřní nepokoje apod.</a:t>
            </a:r>
          </a:p>
          <a:p>
            <a:pPr lvl="0"/>
            <a:endParaRPr lang="cs-CZ" sz="2000" dirty="0">
              <a:latin typeface="+mn-lt"/>
            </a:endParaRPr>
          </a:p>
          <a:p>
            <a:pPr lvl="0"/>
            <a:r>
              <a:rPr lang="cs-CZ" sz="2000" b="1" dirty="0">
                <a:latin typeface="+mn-lt"/>
              </a:rPr>
              <a:t>Ostatní ozbrojené konflikty </a:t>
            </a:r>
            <a:r>
              <a:rPr lang="cs-CZ" sz="2000" dirty="0">
                <a:latin typeface="+mn-lt"/>
              </a:rPr>
              <a:t>– jde o konflikty vnitrostátní, kde ale bojující strany nesplňují předchozí definici.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ozbrojených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600" b="1" dirty="0"/>
              <a:t>Mezistátní konflikt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600" b="1" dirty="0">
              <a:latin typeface="+mj-lt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600" b="1" dirty="0"/>
              <a:t>Vnitrostátní konflikt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6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600" b="1" dirty="0"/>
              <a:t>Vnitrostátní konflikt s vnější účastí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36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600" b="1" dirty="0"/>
              <a:t>Nestátní konflikt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b="1" dirty="0"/>
              <a:t>Mezistátní střety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b="1" dirty="0"/>
              <a:t>Území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2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b="1" dirty="0"/>
              <a:t>Vládu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2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b="1" dirty="0"/>
              <a:t>Zdroje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32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b="1" dirty="0"/>
              <a:t>Prestiž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497">
            <a:off x="4146551" y="2168255"/>
            <a:ext cx="5040000" cy="3775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b="1" dirty="0"/>
              <a:t>Vnitrostátní střety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428736"/>
            <a:ext cx="9108000" cy="5159264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2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dirty="0"/>
              <a:t>Strukturální faktory (slabé státy, vnitrostátní bezpečnostní obavy apod.)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dirty="0"/>
              <a:t>Politické faktory (politika elit, geopolitické faktory)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/>
              <a:t>Ekonomicko-sociální faktory (sociální nerovnost, nerovnoměrná distribuce zdrojů, apod.)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/>
              <a:t>Kulturně – percepční faktory (etnická mytologie, předchozí konfliktní historie)</a:t>
            </a: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konfliktu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latence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manifestace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eskalace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mrtvý</a:t>
            </a:r>
            <a:r>
              <a:rPr lang="en-US" sz="2500" dirty="0">
                <a:latin typeface="+mj-lt"/>
              </a:rPr>
              <a:t> bod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deeskalace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řešení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budování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míru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solidFill>
                  <a:srgbClr val="FF0000"/>
                </a:solidFill>
                <a:latin typeface="+mj-lt"/>
              </a:rPr>
              <a:t>obnovení konfliktu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solidFill>
                <a:srgbClr val="FF0000"/>
              </a:solidFill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300" dirty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3868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796" y="1196976"/>
            <a:ext cx="7487973" cy="496887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</p:pic>
      <p:sp>
        <p:nvSpPr>
          <p:cNvPr id="66563" name="Line 3"/>
          <p:cNvSpPr>
            <a:spLocks noChangeShapeType="1"/>
          </p:cNvSpPr>
          <p:nvPr/>
        </p:nvSpPr>
        <p:spPr bwMode="auto">
          <a:xfrm flipV="1">
            <a:off x="739510" y="404813"/>
            <a:ext cx="0" cy="568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26508" y="5734050"/>
            <a:ext cx="87365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 rot="16200000">
            <a:off x="-346934" y="2758560"/>
            <a:ext cx="1476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b="1"/>
              <a:t>INTENZITA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816902" y="4437063"/>
            <a:ext cx="195024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b="1" dirty="0"/>
              <a:t>LATENTNÍ KONFLIKT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249606" y="1125538"/>
            <a:ext cx="1793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b="1" dirty="0"/>
              <a:t>MRTVÝ BOD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936604" y="5734051"/>
            <a:ext cx="15048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sk-SK" b="1"/>
              <a:t>ČAS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1518576" y="1773238"/>
            <a:ext cx="233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/>
              <a:t>VYPUKNUTÍ NÁSILÍ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667633" y="2781301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/>
              <a:t>DEESKALACE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135417" y="3716338"/>
            <a:ext cx="163896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b="1" dirty="0"/>
              <a:t>REŠENÍ KONFLIKTU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7173251" y="4581525"/>
            <a:ext cx="2497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sk-SK" b="1" dirty="0"/>
              <a:t>POSTKONFLIKTNÍ UROVNÁNÍ 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2003907" y="2636838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k-SK" b="1" dirty="0"/>
              <a:t>ESKALACE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1775" y="3500438"/>
            <a:ext cx="1834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k-SK" b="1" dirty="0"/>
              <a:t>MANIFESTACE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3761185" y="6381750"/>
            <a:ext cx="4877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200" b="1"/>
              <a:t>In: Waisová, Š.: Řešení konfliktů v mezinárodních vztazích, 2005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-235611" y="260350"/>
            <a:ext cx="99060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2800" b="1" dirty="0"/>
              <a:t>DYNAMIKA KONFLIKTU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Problematika použití síly v konfliktu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/>
              <a:t> </a:t>
            </a:r>
            <a:r>
              <a:rPr lang="cs-CZ" sz="2800" i="1" dirty="0" err="1"/>
              <a:t>Kriegsraison</a:t>
            </a:r>
            <a:r>
              <a:rPr lang="cs-CZ" sz="2800" dirty="0"/>
              <a:t> vs. legitimita a legalita válečných operací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8092" y="2428868"/>
          <a:ext cx="8834438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5886416" imgH="2714557" progId="Excel.Sheet.8">
                  <p:embed/>
                </p:oleObj>
              </mc:Choice>
              <mc:Fallback>
                <p:oleObj name="Chart" r:id="rId4" imgW="5886416" imgH="2714557" progId="Excel.Sheet.8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92" y="2428868"/>
                        <a:ext cx="8834438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666720" y="142873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“The more force applied, the greater the chance of collateral damage and mistakes.” - </a:t>
            </a:r>
            <a:r>
              <a:rPr lang="en-US" dirty="0"/>
              <a:t>FM 3-24/MCWP 3-33.5 Counterinsurgency Field Manual</a:t>
            </a:r>
            <a:endParaRPr lang="cs-CZ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0920644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/>
              <a:t>Jak vnímat ozbrojený konflikt/válku?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/>
              <a:t>Základní definice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/>
              <a:t>Příčiny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/>
              <a:t>Typologie aktérů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/>
              <a:t>Průběh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/>
              <a:t>Ukončení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5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260736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ozbrojených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052736"/>
            <a:ext cx="9108000" cy="5535264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i="1" dirty="0">
                <a:solidFill>
                  <a:schemeClr val="tx2"/>
                </a:solidFill>
                <a:latin typeface="+mj-lt"/>
              </a:rPr>
              <a:t>Systémové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Cíle, zájmy, pravidla a struktura určují mezinárodní vztahy a nastavují pravidla: třicetiletá  válka, 1. a 2. světová válka, konflikt Východ – Západ (mohou měnit základní aspekty)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i="1" dirty="0">
                <a:solidFill>
                  <a:schemeClr val="tx2"/>
                </a:solidFill>
                <a:latin typeface="+mj-lt"/>
              </a:rPr>
              <a:t>Mezistátní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Konflikty mezi jednotkami – státními aktéry. Probíhají v prostředí mezinárodního systému, který určuje základní normy a pravidla (Gran </a:t>
            </a:r>
            <a:r>
              <a:rPr lang="cs-CZ" sz="2300" dirty="0" err="1">
                <a:latin typeface="+mj-lt"/>
              </a:rPr>
              <a:t>Chaco</a:t>
            </a:r>
            <a:r>
              <a:rPr lang="cs-CZ" sz="2300" dirty="0">
                <a:latin typeface="+mj-lt"/>
              </a:rPr>
              <a:t>, Malvínské/Falklandské ostrovy apod.). Tyto konflikty mění vztahy mezi aktéry, průběh a jednání je však vázáno mezinárodními normami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i="1" dirty="0">
                <a:solidFill>
                  <a:schemeClr val="tx2"/>
                </a:solidFill>
                <a:latin typeface="+mj-lt"/>
              </a:rPr>
              <a:t>Vnitrostátní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Uvnitř jednotek. Podstata konfliktu se vztahuje ke státu nebo vládní moci (války za nezávislost a občanské války, rozpad Jugoslávie apod.). Pokud jsou v konfliktu (diplomaticky, ekonomicky, ale nikoliv vojensky) zapojeny vnější síly, lze mluvit i o vnitrostátním konfliktu pod vnějším vlivem </a:t>
            </a: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ozbrojených konfliktů (SIPRI)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285860"/>
            <a:ext cx="9108000" cy="530214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Méně závažný ozbrojený konflikt (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minor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conflict</a:t>
            </a:r>
            <a:r>
              <a:rPr lang="cs-CZ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min. 25 mrtvých, ale méně než 1000 v průběhu konfliktu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Závažnější ozbrojený konflikt (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major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conflict</a:t>
            </a:r>
            <a:r>
              <a:rPr lang="cs-CZ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více než 1000 mrtvých během konfliktu, přičemž více než 25, ale méně než 1000 za rok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>
              <a:latin typeface="+mj-lt"/>
            </a:endParaRP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Válka (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war</a:t>
            </a:r>
            <a:r>
              <a:rPr lang="cs-CZ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minimálně 1000 mrtvých za rok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1000 mrtvých způsobených kontinuální aktivitou organizovaných ozbrojených sil odděluje válku od jiných typů konfliktů a násilného chování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901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ozbrojených konfliktů (UCDP)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Státní konflikty (státní aktér je aktérem konfliktu)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mezistátní konflikt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vnitrostátní konflikt (stát versus vnitřní protivník -občanská válka, secesionistické ozbrojené hnutí)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internacionalizovaný vnitrostátní konflikt (stát versus opoziční skupiny s vnější podporou)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externí ozbrojený konflikt (stát vs. nestátní aktér odehrávající se mimo vlastní teritorium)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Nestátní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organizované ozbrojené násilí v němž ani jedna ze stran není mezinárodně uznaným státním subjektem (konflikty mezi komunitami, klany, </a:t>
            </a:r>
            <a:r>
              <a:rPr lang="cs-CZ" sz="2300" dirty="0" err="1">
                <a:latin typeface="+mj-lt"/>
              </a:rPr>
              <a:t>warlordy</a:t>
            </a:r>
            <a:r>
              <a:rPr lang="cs-CZ" sz="2300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14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řešení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Mírová dohoda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Vítězství jedné ze stran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Jiný výsledek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např. příměří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Prevence – udržování míru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arbitrážní tribunály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Rozdělení sporného statku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1494 </a:t>
            </a:r>
            <a:r>
              <a:rPr lang="cs-CZ" sz="2300" dirty="0" err="1">
                <a:latin typeface="+mj-lt"/>
              </a:rPr>
              <a:t>Tordesillas</a:t>
            </a:r>
            <a:r>
              <a:rPr lang="cs-CZ" sz="2300" dirty="0">
                <a:latin typeface="+mj-lt"/>
              </a:rPr>
              <a:t> – španělské a portugalské vymezení zájmových oblastí, 1976 UK/Island – Tresčí válka, nové vymezení rybolovných zón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7633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řešení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Sdílená kontrola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potenciálně např. oblast Arktidy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err="1">
                <a:latin typeface="+mj-lt"/>
              </a:rPr>
              <a:t>Externalizace</a:t>
            </a:r>
            <a:r>
              <a:rPr lang="cs-CZ" sz="2500" dirty="0">
                <a:latin typeface="+mj-lt"/>
              </a:rPr>
              <a:t> kontroly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NATO, EU: </a:t>
            </a:r>
            <a:r>
              <a:rPr lang="cs-CZ" sz="2300" dirty="0" err="1">
                <a:latin typeface="+mj-lt"/>
              </a:rPr>
              <a:t>BaH</a:t>
            </a:r>
            <a:r>
              <a:rPr lang="cs-CZ" sz="2300" dirty="0">
                <a:latin typeface="+mj-lt"/>
              </a:rPr>
              <a:t>, Kosovo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Donucovací zásah třetí strany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err="1">
                <a:latin typeface="+mj-lt"/>
              </a:rPr>
              <a:t>Peaceenforcement</a:t>
            </a:r>
            <a:r>
              <a:rPr lang="cs-CZ" sz="2300" dirty="0">
                <a:latin typeface="+mj-lt"/>
              </a:rPr>
              <a:t>, </a:t>
            </a:r>
            <a:r>
              <a:rPr lang="cs-CZ" sz="2300" dirty="0" err="1">
                <a:latin typeface="+mj-lt"/>
              </a:rPr>
              <a:t>Peacekeeping</a:t>
            </a: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Odsunutí řešení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SSSR(RF)/Japonsko – spor o Kurilské ostrovy neřešen od roku 1945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409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48171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richard.stojar@unob.cz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+420 973 443 273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906000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9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9347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Válka – dva přístupy k výzkumu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800" dirty="0"/>
              <a:t>Idealistický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4800" dirty="0">
              <a:latin typeface="Constantia" pitchFamily="18" charset="0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4800" dirty="0">
              <a:latin typeface="Constantia" pitchFamily="18" charset="0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800" dirty="0">
                <a:latin typeface="Constantia" pitchFamily="18" charset="0"/>
              </a:rPr>
              <a:t>Realistický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642942"/>
          </a:xfrm>
        </p:spPr>
        <p:txBody>
          <a:bodyPr/>
          <a:lstStyle/>
          <a:p>
            <a:r>
              <a:rPr lang="cs-CZ" sz="3200" dirty="0" err="1"/>
              <a:t>Ronald</a:t>
            </a:r>
            <a:r>
              <a:rPr lang="cs-CZ" sz="3200" dirty="0"/>
              <a:t> J. </a:t>
            </a:r>
            <a:r>
              <a:rPr lang="cs-CZ" sz="3200" dirty="0" err="1"/>
              <a:t>Glossop</a:t>
            </a:r>
            <a:r>
              <a:rPr lang="cs-CZ" sz="3200" dirty="0"/>
              <a:t>: </a:t>
            </a:r>
            <a:r>
              <a:rPr lang="cs-CZ" sz="3200" i="1" dirty="0" err="1"/>
              <a:t>Confronting</a:t>
            </a:r>
            <a:r>
              <a:rPr lang="cs-CZ" sz="3200" i="1" dirty="0"/>
              <a:t> </a:t>
            </a:r>
            <a:r>
              <a:rPr lang="cs-CZ" sz="3200" i="1" dirty="0" err="1"/>
              <a:t>War</a:t>
            </a:r>
            <a:endParaRPr lang="cs-CZ" sz="3200" i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071546"/>
            <a:ext cx="9108000" cy="551645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        </a:t>
            </a:r>
            <a:r>
              <a:rPr lang="cs-CZ" sz="2400" b="1" i="1" dirty="0"/>
              <a:t>Válka jako nemoc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Hledání „nezbytné podmínky“ (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condition</a:t>
            </a:r>
            <a:r>
              <a:rPr lang="cs-CZ" sz="2400" dirty="0"/>
              <a:t>) nemožné, je třeba se soustředit na pomocné faktory vedoucí k válkám – </a:t>
            </a:r>
            <a:r>
              <a:rPr lang="cs-CZ" sz="2400" b="1" dirty="0"/>
              <a:t>cílem výzkumů je válkám zabránit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Hledání alternativy k válce </a:t>
            </a:r>
            <a:r>
              <a:rPr lang="cs-CZ" sz="2400" dirty="0"/>
              <a:t>– nenásilného uspořádání mezinárodních vztahů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Neexistuje jedna příčina válek ani jeden set příčin </a:t>
            </a:r>
            <a:r>
              <a:rPr lang="cs-CZ" sz="2400" dirty="0"/>
              <a:t>– každý případ je individuální a </a:t>
            </a:r>
            <a:r>
              <a:rPr lang="cs-CZ" sz="2400" b="1" dirty="0"/>
              <a:t>faktorů je mnoho</a:t>
            </a:r>
            <a:r>
              <a:rPr lang="cs-CZ" sz="2400" dirty="0"/>
              <a:t>.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Násilí jako biologicky dané vs. společensky podmíněné</a:t>
            </a:r>
            <a:r>
              <a:rPr lang="cs-CZ" sz="2400" dirty="0"/>
              <a:t>. Zabíjení není normální součástí lidského chování. Je umožněno třemi faktory (technologie, identita, manipulace)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Dominantní role vůdců </a:t>
            </a:r>
            <a:r>
              <a:rPr lang="cs-CZ" sz="2400" dirty="0"/>
              <a:t>– jako původců agrese většího celku.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642942"/>
          </a:xfrm>
        </p:spPr>
        <p:txBody>
          <a:bodyPr/>
          <a:lstStyle/>
          <a:p>
            <a:r>
              <a:rPr lang="cs-CZ" sz="3200" dirty="0"/>
              <a:t>Edward </a:t>
            </a:r>
            <a:r>
              <a:rPr lang="cs-CZ" sz="3200" dirty="0" err="1"/>
              <a:t>Luttwak</a:t>
            </a:r>
            <a:r>
              <a:rPr lang="cs-CZ" sz="3200" dirty="0"/>
              <a:t>: </a:t>
            </a:r>
            <a:r>
              <a:rPr lang="cs-CZ" sz="3200" i="1" dirty="0" err="1"/>
              <a:t>Give</a:t>
            </a:r>
            <a:r>
              <a:rPr lang="cs-CZ" sz="3200" i="1" dirty="0"/>
              <a:t> </a:t>
            </a:r>
            <a:r>
              <a:rPr lang="cs-CZ" sz="3200" i="1" dirty="0" err="1"/>
              <a:t>War</a:t>
            </a:r>
            <a:r>
              <a:rPr lang="cs-CZ" sz="3200" i="1" dirty="0"/>
              <a:t> a </a:t>
            </a:r>
            <a:r>
              <a:rPr lang="cs-CZ" sz="3200" i="1" dirty="0" err="1"/>
              <a:t>chance</a:t>
            </a:r>
            <a:endParaRPr lang="cs-CZ" sz="3200" i="1" dirty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42984"/>
            <a:ext cx="9108000" cy="5445016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Konflikt řeší spory a tím vede k míru. </a:t>
            </a:r>
            <a:r>
              <a:rPr lang="cs-CZ" sz="2400" dirty="0"/>
              <a:t>Tzn. válka musí pokračovat, dokud spor není vyřešen, ať tak či tak. 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Příměří konflikty neřeší, </a:t>
            </a:r>
            <a:r>
              <a:rPr lang="cs-CZ" sz="2400" dirty="0"/>
              <a:t>ale podporuje (tzv. zamrznutí), pauzu protivníci využijí k dozbrojení a nové eskalaci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Mezinárodní organizace </a:t>
            </a:r>
            <a:r>
              <a:rPr lang="cs-CZ" sz="2400" dirty="0"/>
              <a:t>a jejich snahy o řešení často </a:t>
            </a:r>
            <a:r>
              <a:rPr lang="cs-CZ" sz="2400" b="1" dirty="0"/>
              <a:t>škodí</a:t>
            </a: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Stabilní výsledek je založený na kumulaci a převaze jedné strany nad druhou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Humanitární intervence je ze své podstaty špatná </a:t>
            </a:r>
            <a:r>
              <a:rPr lang="cs-CZ" sz="2400" dirty="0"/>
              <a:t>– podporuje např. vznik komunit celoživotních uprchlíků u nichž bují radikální názory.</a:t>
            </a:r>
            <a:r>
              <a:rPr lang="cs-CZ" sz="2400" b="1" dirty="0"/>
              <a:t> 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Špatná je i taková intervence, jejíž aktéři se místo dosažení cílů starají především o minimalizaci svých ztrát.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642942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definice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80968" y="785794"/>
            <a:ext cx="9108000" cy="587364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Konflikt : střet mezi jasně </a:t>
            </a:r>
            <a:r>
              <a:rPr lang="cs-CZ" sz="2400" b="1" dirty="0"/>
              <a:t>definovatelnými aktéry</a:t>
            </a:r>
            <a:r>
              <a:rPr lang="cs-CZ" sz="2400" dirty="0"/>
              <a:t>, kteří usilují o uplatnění </a:t>
            </a:r>
            <a:r>
              <a:rPr lang="cs-CZ" sz="2400" b="1" dirty="0"/>
              <a:t>svého zájmu </a:t>
            </a:r>
            <a:r>
              <a:rPr lang="cs-CZ" sz="2400" dirty="0"/>
              <a:t>v jedné nebo více </a:t>
            </a:r>
            <a:r>
              <a:rPr lang="cs-CZ" sz="2400" b="1" dirty="0"/>
              <a:t>oblastech</a:t>
            </a:r>
            <a:r>
              <a:rPr lang="cs-CZ" sz="2400" dirty="0"/>
              <a:t>, přičemž tito aktéři pociťují vzájemný střet jako situaci, kdy </a:t>
            </a:r>
            <a:r>
              <a:rPr lang="cs-CZ" sz="2400" b="1" dirty="0"/>
              <a:t>zisk jedné </a:t>
            </a:r>
            <a:r>
              <a:rPr lang="cs-CZ" sz="2400" dirty="0"/>
              <a:t>strany se rovná </a:t>
            </a:r>
            <a:r>
              <a:rPr lang="cs-CZ" sz="2400" b="1" dirty="0"/>
              <a:t>ztrátu strany druhé</a:t>
            </a:r>
            <a:r>
              <a:rPr lang="cs-CZ" sz="2400" dirty="0"/>
              <a:t>.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 </a:t>
            </a:r>
            <a:r>
              <a:rPr lang="cs-CZ" sz="2400" dirty="0"/>
              <a:t>Ozbrojený konflikty (UCDP): neslučitelný </a:t>
            </a:r>
            <a:r>
              <a:rPr lang="cs-CZ" sz="2400" b="1" dirty="0"/>
              <a:t>střet zájmů</a:t>
            </a:r>
            <a:r>
              <a:rPr lang="cs-CZ" sz="2400" dirty="0"/>
              <a:t>, kde použití zbraní některým z </a:t>
            </a:r>
            <a:r>
              <a:rPr lang="cs-CZ" sz="2400" b="1" dirty="0"/>
              <a:t>aktérů</a:t>
            </a:r>
            <a:r>
              <a:rPr lang="cs-CZ" sz="2400" dirty="0"/>
              <a:t> konfliktu vede  minimálně k 25 obětem na životech za rok.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Hlavní znaky konfliktu: </a:t>
            </a:r>
            <a:r>
              <a:rPr lang="cs-CZ" sz="2400" b="1" dirty="0"/>
              <a:t>aktéři</a:t>
            </a:r>
            <a:r>
              <a:rPr lang="cs-CZ" sz="2400" dirty="0"/>
              <a:t>, oblast střetu, napětí (týká </a:t>
            </a:r>
            <a:r>
              <a:rPr lang="cs-CZ" sz="2400" b="1" dirty="0"/>
              <a:t>se zájmů</a:t>
            </a:r>
            <a:r>
              <a:rPr lang="cs-CZ" sz="2400" dirty="0"/>
              <a:t>), jednání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Jaké zájmy?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/>
              <a:t>Jací aktéři?</a:t>
            </a:r>
            <a:endParaRPr lang="cs-CZ" sz="2400" dirty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konfliktů – neslučitelné zájmy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66654" y="1512000"/>
            <a:ext cx="9337346" cy="5076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cs-CZ" sz="2500" dirty="0">
                <a:latin typeface="+mj-lt"/>
              </a:rPr>
              <a:t>   </a:t>
            </a:r>
            <a:r>
              <a:rPr lang="cs-CZ" sz="3200" dirty="0">
                <a:latin typeface="+mj-lt"/>
              </a:rPr>
              <a:t>Mnoho konceptů a přístupů, např.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sz="2500" dirty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sz="3200" i="1" dirty="0" err="1">
                <a:latin typeface="+mj-lt"/>
              </a:rPr>
              <a:t>Greed</a:t>
            </a:r>
            <a:r>
              <a:rPr lang="cs-CZ" sz="3200" i="1" dirty="0">
                <a:latin typeface="+mj-lt"/>
              </a:rPr>
              <a:t> versus </a:t>
            </a:r>
            <a:r>
              <a:rPr lang="cs-CZ" sz="3200" i="1" dirty="0" err="1">
                <a:latin typeface="+mj-lt"/>
              </a:rPr>
              <a:t>grievance</a:t>
            </a:r>
            <a:r>
              <a:rPr lang="cs-CZ" sz="3200" dirty="0">
                <a:latin typeface="+mj-lt"/>
              </a:rPr>
              <a:t> (Paul </a:t>
            </a:r>
            <a:r>
              <a:rPr lang="cs-CZ" sz="3200" dirty="0" err="1">
                <a:latin typeface="+mj-lt"/>
              </a:rPr>
              <a:t>Collier</a:t>
            </a:r>
            <a:r>
              <a:rPr lang="cs-CZ" sz="3200" dirty="0">
                <a:latin typeface="+mj-lt"/>
              </a:rPr>
              <a:t>)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3200" dirty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3200" dirty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sz="3200" dirty="0">
                <a:latin typeface="+mj-lt"/>
              </a:rPr>
              <a:t>(William </a:t>
            </a:r>
            <a:r>
              <a:rPr lang="cs-CZ" sz="3200" dirty="0" err="1">
                <a:latin typeface="+mj-lt"/>
              </a:rPr>
              <a:t>Zartman</a:t>
            </a:r>
            <a:r>
              <a:rPr lang="cs-CZ" sz="3200" dirty="0">
                <a:latin typeface="+mj-lt"/>
              </a:rPr>
              <a:t>)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3200" dirty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sz="3200" dirty="0">
                <a:latin typeface="+mj-lt"/>
              </a:rPr>
              <a:t>chamtivost a křivda: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cs-CZ" sz="3200" dirty="0">
                <a:latin typeface="+mj-lt"/>
              </a:rPr>
              <a:t>potenciální zisk z konfliktu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cs-CZ" sz="3200" dirty="0">
                <a:latin typeface="+mj-lt"/>
              </a:rPr>
              <a:t>motivace zahájit konflikt</a:t>
            </a: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endParaRPr lang="cs-CZ" sz="4000" dirty="0"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endParaRPr lang="cs-CZ" sz="4000" dirty="0"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endParaRPr lang="cs-CZ" sz="40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1859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cs-CZ" sz="2400" i="1" dirty="0"/>
              <a:t>„Existuje mnoho druhů válek, nikdy však pouze jediná příčina“ </a:t>
            </a:r>
          </a:p>
          <a:p>
            <a:pPr>
              <a:lnSpc>
                <a:spcPct val="80000"/>
              </a:lnSpc>
              <a:defRPr/>
            </a:pPr>
            <a:r>
              <a:rPr lang="cs-CZ" sz="2500" dirty="0">
                <a:latin typeface="+mj-lt"/>
              </a:rPr>
              <a:t>Konflikt zájmů: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konflikt o území - ovšem pouze v případě, že to území přináší nějaký ekonomický či zahraničně politický profit; má – </a:t>
            </a:r>
            <a:r>
              <a:rPr lang="cs-CZ" sz="2300" dirty="0" err="1">
                <a:latin typeface="+mj-lt"/>
              </a:rPr>
              <a:t>li</a:t>
            </a:r>
            <a:r>
              <a:rPr lang="cs-CZ" sz="2300" dirty="0">
                <a:latin typeface="+mj-lt"/>
              </a:rPr>
              <a:t> pouze symbolickou, historickou (a tudíž především vnitropolitickou) hodnotu, spadá do konfliktu hodnot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ekonomický konflikt</a:t>
            </a:r>
            <a:r>
              <a:rPr lang="en-US" sz="2300" dirty="0">
                <a:latin typeface="+mj-lt"/>
              </a:rPr>
              <a:t> -</a:t>
            </a:r>
            <a:r>
              <a:rPr lang="cs-CZ" sz="2300" dirty="0">
                <a:latin typeface="+mj-lt"/>
              </a:rPr>
              <a:t> mezi takový spadá více variant, např. konflikt o surovinové zdroje, konflikt o přístup na trhy, obchodní cesty, vojenské </a:t>
            </a:r>
            <a:r>
              <a:rPr lang="cs-CZ" sz="2300" dirty="0" err="1">
                <a:latin typeface="+mj-lt"/>
              </a:rPr>
              <a:t>keynesiánství</a:t>
            </a:r>
            <a:endParaRPr lang="cs-CZ" sz="2300" dirty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politický konflikt</a:t>
            </a:r>
            <a:r>
              <a:rPr lang="en-US" sz="2300" dirty="0">
                <a:latin typeface="+mj-lt"/>
              </a:rPr>
              <a:t> -</a:t>
            </a:r>
            <a:r>
              <a:rPr lang="cs-CZ" sz="2300" dirty="0">
                <a:latin typeface="+mj-lt"/>
              </a:rPr>
              <a:t> ve smyslu prosazení politických cílů jako jsou hegemonie, geopolitická nadvláda (kolonie, expanze), státní determinismus apod.</a:t>
            </a:r>
          </a:p>
          <a:p>
            <a:pPr>
              <a:lnSpc>
                <a:spcPct val="80000"/>
              </a:lnSpc>
              <a:defRPr/>
            </a:pPr>
            <a:r>
              <a:rPr lang="cs-CZ" sz="2500" dirty="0">
                <a:latin typeface="+mj-lt"/>
              </a:rPr>
              <a:t>Konflikt hodnot: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etnické konflikty, náboženské konflikty, ideologické konflikty</a:t>
            </a: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1859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EBAAE156-BC84-4825-9D82-E9BCCFEE4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38275"/>
            <a:ext cx="8229600" cy="3430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Wingdings 2" pitchFamily="18" charset="2"/>
              <a:buNone/>
              <a:defRPr/>
            </a:pPr>
            <a:r>
              <a:rPr lang="cs-CZ" sz="2400" dirty="0">
                <a:solidFill>
                  <a:schemeClr val="folHlink"/>
                </a:solidFill>
                <a:latin typeface="+mj-lt"/>
              </a:rPr>
              <a:t>	</a:t>
            </a:r>
            <a:r>
              <a:rPr lang="cs-CZ" sz="3200" dirty="0">
                <a:solidFill>
                  <a:schemeClr val="tx2"/>
                </a:solidFill>
                <a:latin typeface="+mj-lt"/>
              </a:rPr>
              <a:t>Klasifikace dle motivů a cílů:</a:t>
            </a:r>
            <a:endParaRPr lang="cs-CZ" sz="3200" u="sng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</a:rPr>
              <a:t>Teritoriální konflikty (Indie – Pákistán, Peru – Ekvádor)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</a:rPr>
              <a:t>Mocensko-politické konflikty (konflikty v nichž jde o získání, udržení a formu moci, islamisté – vláda v Tádžikistánu, opozice – vláda)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</a:rPr>
              <a:t>Ideologické konflikty (maoisté – vláda v Nepálu, období bipolární konfrontace, USA vs. Kuba)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</a:rPr>
              <a:t>Etnicky motivované konflikty (separatismus, boj za nezávislost)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j-lt"/>
              </a:rPr>
              <a:t>Ekonomické konflikty/Konflikty o zdroje (Rwanda vs. Uganda, Izrael vs. Sýrie)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C4E7B834-34AE-477B-8601-9EDD2CD99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59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Klasifikace ozbrojených konfliktů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7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7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07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07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build="p"/>
      <p:bldP spid="6072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3324</TotalTime>
  <Words>1387</Words>
  <Application>Microsoft Office PowerPoint</Application>
  <PresentationFormat>A4 (210 × 297 mm)</PresentationFormat>
  <Paragraphs>239</Paragraphs>
  <Slides>25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Tok</vt:lpstr>
      <vt:lpstr>Chart</vt:lpstr>
      <vt:lpstr>Ozbrojený konflikt a jeho charakteristiky</vt:lpstr>
      <vt:lpstr>Struktura přednášky</vt:lpstr>
      <vt:lpstr>Válka – dva přístupy k výzkumu</vt:lpstr>
      <vt:lpstr>Ronald J. Glossop: Confronting War</vt:lpstr>
      <vt:lpstr>Edward Luttwak: Give War a chance</vt:lpstr>
      <vt:lpstr>Základní definice</vt:lpstr>
      <vt:lpstr>Příčiny konfliktů – neslučitelné zájmy</vt:lpstr>
      <vt:lpstr>Příčiny konfliktů</vt:lpstr>
      <vt:lpstr>Prezentace aplikace PowerPoint</vt:lpstr>
      <vt:lpstr>Typologie aktérů</vt:lpstr>
      <vt:lpstr>Prezentace aplikace PowerPoint</vt:lpstr>
      <vt:lpstr>Nestátní aktéři - válčící</vt:lpstr>
      <vt:lpstr>Druhy ozbrojených konfliktů dle mezinárodního práva</vt:lpstr>
      <vt:lpstr>Druhy ozbrojených konfliktů</vt:lpstr>
      <vt:lpstr>Mezistátní střety</vt:lpstr>
      <vt:lpstr>Vnitrostátní střety</vt:lpstr>
      <vt:lpstr>Průběh konfliktu</vt:lpstr>
      <vt:lpstr>Prezentace aplikace PowerPoint</vt:lpstr>
      <vt:lpstr>Problematika použití síly v konfliktu  Kriegsraison vs. legitimita a legalita válečných operací</vt:lpstr>
      <vt:lpstr>Klasifikace ozbrojených konfliktů</vt:lpstr>
      <vt:lpstr>Klasifikace ozbrojených konfliktů (SIPRI)</vt:lpstr>
      <vt:lpstr>Klasifikace ozbrojených konfliktů (UCDP)</vt:lpstr>
      <vt:lpstr>Možnosti řešení konfliktů</vt:lpstr>
      <vt:lpstr>Možnosti řešení konfliktů</vt:lpstr>
      <vt:lpstr>Děkuji za pozornost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ussfra</dc:creator>
  <cp:lastModifiedBy>Stojar Richard</cp:lastModifiedBy>
  <cp:revision>999</cp:revision>
  <dcterms:created xsi:type="dcterms:W3CDTF">2009-06-03T09:43:44Z</dcterms:created>
  <dcterms:modified xsi:type="dcterms:W3CDTF">2023-11-24T08:32:33Z</dcterms:modified>
</cp:coreProperties>
</file>