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4" r:id="rId1"/>
    <p:sldMasterId id="2147483770" r:id="rId2"/>
    <p:sldMasterId id="2147483782" r:id="rId3"/>
  </p:sldMasterIdLst>
  <p:notesMasterIdLst>
    <p:notesMasterId r:id="rId48"/>
  </p:notesMasterIdLst>
  <p:handoutMasterIdLst>
    <p:handoutMasterId r:id="rId49"/>
  </p:handoutMasterIdLst>
  <p:sldIdLst>
    <p:sldId id="479" r:id="rId4"/>
    <p:sldId id="312" r:id="rId5"/>
    <p:sldId id="338" r:id="rId6"/>
    <p:sldId id="477" r:id="rId7"/>
    <p:sldId id="339" r:id="rId8"/>
    <p:sldId id="463" r:id="rId9"/>
    <p:sldId id="464" r:id="rId10"/>
    <p:sldId id="420" r:id="rId11"/>
    <p:sldId id="465" r:id="rId12"/>
    <p:sldId id="434" r:id="rId13"/>
    <p:sldId id="461" r:id="rId14"/>
    <p:sldId id="478" r:id="rId15"/>
    <p:sldId id="435" r:id="rId16"/>
    <p:sldId id="466" r:id="rId17"/>
    <p:sldId id="482" r:id="rId18"/>
    <p:sldId id="432" r:id="rId19"/>
    <p:sldId id="433" r:id="rId20"/>
    <p:sldId id="471" r:id="rId21"/>
    <p:sldId id="438" r:id="rId22"/>
    <p:sldId id="437" r:id="rId23"/>
    <p:sldId id="473" r:id="rId24"/>
    <p:sldId id="439" r:id="rId25"/>
    <p:sldId id="443" r:id="rId26"/>
    <p:sldId id="444" r:id="rId27"/>
    <p:sldId id="445" r:id="rId28"/>
    <p:sldId id="446" r:id="rId29"/>
    <p:sldId id="474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54" r:id="rId38"/>
    <p:sldId id="455" r:id="rId39"/>
    <p:sldId id="460" r:id="rId40"/>
    <p:sldId id="456" r:id="rId41"/>
    <p:sldId id="457" r:id="rId42"/>
    <p:sldId id="458" r:id="rId43"/>
    <p:sldId id="459" r:id="rId44"/>
    <p:sldId id="430" r:id="rId45"/>
    <p:sldId id="470" r:id="rId46"/>
    <p:sldId id="481" r:id="rId47"/>
  </p:sldIdLst>
  <p:sldSz cx="9906000" cy="6858000" type="A4"/>
  <p:notesSz cx="9926638" cy="1435576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7890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578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4367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9156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394539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873447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352355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831263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5899" autoAdjust="0"/>
  </p:normalViewPr>
  <p:slideViewPr>
    <p:cSldViewPr>
      <p:cViewPr varScale="1">
        <p:scale>
          <a:sx n="65" d="100"/>
          <a:sy n="65" d="100"/>
        </p:scale>
        <p:origin x="1200" y="4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2904" y="-102"/>
      </p:cViewPr>
      <p:guideLst>
        <p:guide orient="horz" pos="452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ADD6-29A2-48BF-A97D-AA07FC043A81}" type="datetimeFigureOut">
              <a:rPr lang="cs-CZ" smtClean="0"/>
              <a:pPr/>
              <a:t>17.04.2024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13635038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925" y="13635038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A9356-1C30-4147-869B-F3510541CE8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4337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8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800"/>
            </a:lvl1pPr>
          </a:lstStyle>
          <a:p>
            <a:fld id="{1F683AF4-CA0D-4965-B0C9-258A4FA5B1E0}" type="datetimeFigureOut">
              <a:rPr lang="cs-CZ" smtClean="0"/>
              <a:pPr/>
              <a:t>17.04.2024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76325" y="1076325"/>
            <a:ext cx="7773988" cy="538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6818988"/>
            <a:ext cx="7941310" cy="6460093"/>
          </a:xfrm>
          <a:prstGeom prst="rect">
            <a:avLst/>
          </a:prstGeom>
        </p:spPr>
        <p:txBody>
          <a:bodyPr vert="horz" lIns="138751" tIns="69376" rIns="138751" bIns="69376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8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8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800"/>
            </a:lvl1pPr>
          </a:lstStyle>
          <a:p>
            <a:fld id="{FA168EFC-0AA7-46C7-9E0D-7BFDE7B8CE9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15076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052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062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Obrázek</a:t>
            </a:r>
            <a:r>
              <a:rPr lang="cs-CZ" baseline="0" dirty="0"/>
              <a:t> z působení pozorovatelů OBSE.</a:t>
            </a:r>
            <a:endParaRPr lang="cs-CZ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Členské</a:t>
            </a:r>
            <a:r>
              <a:rPr lang="cs-CZ" baseline="0" dirty="0"/>
              <a:t> země OBSE.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6120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42"/>
            <a:ext cx="7429500" cy="2556429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17535021"/>
              </p:ext>
            </p:extLst>
          </p:nvPr>
        </p:nvGraphicFramePr>
        <p:xfrm>
          <a:off x="3" y="7242"/>
          <a:ext cx="9905999" cy="96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733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5536055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3159211">
                  <a:extLst>
                    <a:ext uri="{9D8B030D-6E8A-4147-A177-3AD203B41FA5}">
                      <a16:colId xmlns:a16="http://schemas.microsoft.com/office/drawing/2014/main" val="2605011476"/>
                    </a:ext>
                  </a:extLst>
                </a:gridCol>
              </a:tblGrid>
              <a:tr h="96080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55792341"/>
              </p:ext>
            </p:extLst>
          </p:nvPr>
        </p:nvGraphicFramePr>
        <p:xfrm>
          <a:off x="0" y="6305516"/>
          <a:ext cx="9906000" cy="55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416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5622937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1855647">
                  <a:extLst>
                    <a:ext uri="{9D8B030D-6E8A-4147-A177-3AD203B41FA5}">
                      <a16:colId xmlns:a16="http://schemas.microsoft.com/office/drawing/2014/main" val="1178739229"/>
                    </a:ext>
                  </a:extLst>
                </a:gridCol>
              </a:tblGrid>
              <a:tr h="55248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 userDrawn="1"/>
        </p:nvSpPr>
        <p:spPr>
          <a:xfrm>
            <a:off x="7407189" y="302975"/>
            <a:ext cx="214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cbvss.unob.cz</a:t>
            </a:r>
          </a:p>
        </p:txBody>
      </p:sp>
    </p:spTree>
    <p:extLst>
      <p:ext uri="{BB962C8B-B14F-4D97-AF65-F5344CB8AC3E}">
        <p14:creationId xmlns:p14="http://schemas.microsoft.com/office/powerpoint/2010/main" val="233938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0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4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0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69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Bezpečnostní a obranná politika - Kurz vyšších důstojníků, 2011/2012, Univerzita obrany, Brno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E2F2A-5BBC-45F6-91DF-8C590295BFA5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4891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6172-42DD-41F6-A177-C7DB7C6540A4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Bezpečnostní a obranná politika - Kurz vyšších důstojníků, 2011/2012, Univerzita obrany, Brno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0546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Bezpečnostní a obranná politika - Kurz vyšších důstojníků, 2011/2012, Univerzita obrany, Brno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1E94A-3984-43F7-B763-D225A647553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787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Bezpečnostní a obranná politika - Kurz vyšších důstojníků, 2011/2012, Univerzita obrany, Brno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7F294-88F8-46F3-9C14-632296926371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295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Bezpečnostní a obranná politika - Kurz vyšších důstojníků, 2011/2012, Univerzita obrany, Brno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F974A-B4F9-4977-B7A5-5446E37877E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84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Bezpečnostní a obranná politika - Kurz vyšších důstojníků, 2011/2012, Univerzita obrany, Brno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488A7-E15E-4382-AAE6-0AA7712F0730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370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Bezpečnostní a obranná politika - Kurz vyšších důstojníků, 2011/2012, Univerzita obrany, Brno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F158C-9885-4BA1-9B4F-48180E26CF4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5292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Bezpečnostní a obranná politika - Kurz vyšších důstojníků, 2011/2012, Univerzita obrany, Brno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85470-D86A-433A-A37F-EC9C6DCC025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49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40" y="1045443"/>
            <a:ext cx="8543925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40" y="2531059"/>
            <a:ext cx="8543925" cy="364590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165" y="6353262"/>
            <a:ext cx="1234320" cy="466141"/>
          </a:xfrm>
          <a:prstGeom prst="rect">
            <a:avLst/>
          </a:prstGeom>
        </p:spPr>
      </p:pic>
      <p:graphicFrame>
        <p:nvGraphicFramePr>
          <p:cNvPr id="8" name="Tabulka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26971008"/>
              </p:ext>
            </p:extLst>
          </p:nvPr>
        </p:nvGraphicFramePr>
        <p:xfrm>
          <a:off x="0" y="6305516"/>
          <a:ext cx="9906000" cy="55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416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5622937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1855647">
                  <a:extLst>
                    <a:ext uri="{9D8B030D-6E8A-4147-A177-3AD203B41FA5}">
                      <a16:colId xmlns:a16="http://schemas.microsoft.com/office/drawing/2014/main" val="1178739229"/>
                    </a:ext>
                  </a:extLst>
                </a:gridCol>
              </a:tblGrid>
              <a:tr h="55248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04704909"/>
              </p:ext>
            </p:extLst>
          </p:nvPr>
        </p:nvGraphicFramePr>
        <p:xfrm>
          <a:off x="0" y="7242"/>
          <a:ext cx="9906000" cy="96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733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5536055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3159211">
                  <a:extLst>
                    <a:ext uri="{9D8B030D-6E8A-4147-A177-3AD203B41FA5}">
                      <a16:colId xmlns:a16="http://schemas.microsoft.com/office/drawing/2014/main" val="2605011476"/>
                    </a:ext>
                  </a:extLst>
                </a:gridCol>
              </a:tblGrid>
              <a:tr h="96080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sp>
        <p:nvSpPr>
          <p:cNvPr id="12" name="TextovéPole 11"/>
          <p:cNvSpPr txBox="1"/>
          <p:nvPr userDrawn="1"/>
        </p:nvSpPr>
        <p:spPr>
          <a:xfrm>
            <a:off x="7407189" y="302975"/>
            <a:ext cx="214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cbvss.unob.cz</a:t>
            </a:r>
          </a:p>
        </p:txBody>
      </p:sp>
    </p:spTree>
    <p:extLst>
      <p:ext uri="{BB962C8B-B14F-4D97-AF65-F5344CB8AC3E}">
        <p14:creationId xmlns:p14="http://schemas.microsoft.com/office/powerpoint/2010/main" val="1679676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Bezpečnostní a obranná politika - Kurz vyšších důstojníků, 2011/2012, Univerzita obrany, Brno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65964-D380-4BAC-83E4-C84974BE292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7892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Bezpečnostní a obranná politika - Kurz vyšších důstojníků, 2011/2012, Univerzita obrany, Brno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B9AD8-5F25-4FE7-883A-817136540383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7291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Bezpečnostní a obranná politika - Kurz vyšších důstojníků, 2011/2012, Univerzita obrany, Brno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1E488-79DD-4502-8E50-D92FDFDB9CA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659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42"/>
            <a:ext cx="7429500" cy="2556429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53993388"/>
              </p:ext>
            </p:extLst>
          </p:nvPr>
        </p:nvGraphicFramePr>
        <p:xfrm>
          <a:off x="3" y="7242"/>
          <a:ext cx="9905999" cy="96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733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5536055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3159211">
                  <a:extLst>
                    <a:ext uri="{9D8B030D-6E8A-4147-A177-3AD203B41FA5}">
                      <a16:colId xmlns:a16="http://schemas.microsoft.com/office/drawing/2014/main" val="2605011476"/>
                    </a:ext>
                  </a:extLst>
                </a:gridCol>
              </a:tblGrid>
              <a:tr h="96080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65768945"/>
              </p:ext>
            </p:extLst>
          </p:nvPr>
        </p:nvGraphicFramePr>
        <p:xfrm>
          <a:off x="0" y="6305516"/>
          <a:ext cx="9906000" cy="55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416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5622937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1855647">
                  <a:extLst>
                    <a:ext uri="{9D8B030D-6E8A-4147-A177-3AD203B41FA5}">
                      <a16:colId xmlns:a16="http://schemas.microsoft.com/office/drawing/2014/main" val="1178739229"/>
                    </a:ext>
                  </a:extLst>
                </a:gridCol>
              </a:tblGrid>
              <a:tr h="55248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 userDrawn="1"/>
        </p:nvSpPr>
        <p:spPr>
          <a:xfrm>
            <a:off x="7407189" y="302975"/>
            <a:ext cx="214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cbvss.unob.cz</a:t>
            </a:r>
          </a:p>
        </p:txBody>
      </p:sp>
    </p:spTree>
    <p:extLst>
      <p:ext uri="{BB962C8B-B14F-4D97-AF65-F5344CB8AC3E}">
        <p14:creationId xmlns:p14="http://schemas.microsoft.com/office/powerpoint/2010/main" val="3029082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40" y="1045443"/>
            <a:ext cx="8543925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40" y="2531059"/>
            <a:ext cx="8543925" cy="364590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165" y="6353262"/>
            <a:ext cx="1234320" cy="466141"/>
          </a:xfrm>
          <a:prstGeom prst="rect">
            <a:avLst/>
          </a:prstGeom>
        </p:spPr>
      </p:pic>
      <p:graphicFrame>
        <p:nvGraphicFramePr>
          <p:cNvPr id="8" name="Tabulka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21850384"/>
              </p:ext>
            </p:extLst>
          </p:nvPr>
        </p:nvGraphicFramePr>
        <p:xfrm>
          <a:off x="0" y="6305516"/>
          <a:ext cx="9906000" cy="55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416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5622937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1855647">
                  <a:extLst>
                    <a:ext uri="{9D8B030D-6E8A-4147-A177-3AD203B41FA5}">
                      <a16:colId xmlns:a16="http://schemas.microsoft.com/office/drawing/2014/main" val="1178739229"/>
                    </a:ext>
                  </a:extLst>
                </a:gridCol>
              </a:tblGrid>
              <a:tr h="55248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27825693"/>
              </p:ext>
            </p:extLst>
          </p:nvPr>
        </p:nvGraphicFramePr>
        <p:xfrm>
          <a:off x="0" y="7242"/>
          <a:ext cx="9906000" cy="96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733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5536055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3159211">
                  <a:extLst>
                    <a:ext uri="{9D8B030D-6E8A-4147-A177-3AD203B41FA5}">
                      <a16:colId xmlns:a16="http://schemas.microsoft.com/office/drawing/2014/main" val="2605011476"/>
                    </a:ext>
                  </a:extLst>
                </a:gridCol>
              </a:tblGrid>
              <a:tr h="96080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sp>
        <p:nvSpPr>
          <p:cNvPr id="12" name="TextovéPole 11"/>
          <p:cNvSpPr txBox="1"/>
          <p:nvPr userDrawn="1"/>
        </p:nvSpPr>
        <p:spPr>
          <a:xfrm>
            <a:off x="7407189" y="302975"/>
            <a:ext cx="214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cbvss.unob.cz</a:t>
            </a:r>
          </a:p>
        </p:txBody>
      </p:sp>
    </p:spTree>
    <p:extLst>
      <p:ext uri="{BB962C8B-B14F-4D97-AF65-F5344CB8AC3E}">
        <p14:creationId xmlns:p14="http://schemas.microsoft.com/office/powerpoint/2010/main" val="1255227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4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9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06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93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01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09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3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4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9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69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1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56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31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73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14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4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0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9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1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4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6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1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6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31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6A58-7A36-4533-8DE5-521D633956D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17.04.2024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0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15B6A58-7A36-4533-8DE5-521D633956D1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17.04.2024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5" y="6356356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D1C25C1-CB4C-4E40-A1BB-B6068D32E281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6816"/>
              </p:ext>
            </p:extLst>
          </p:nvPr>
        </p:nvGraphicFramePr>
        <p:xfrm>
          <a:off x="3" y="7242"/>
          <a:ext cx="9905999" cy="96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733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5536055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3159211">
                  <a:extLst>
                    <a:ext uri="{9D8B030D-6E8A-4147-A177-3AD203B41FA5}">
                      <a16:colId xmlns:a16="http://schemas.microsoft.com/office/drawing/2014/main" val="2605011476"/>
                    </a:ext>
                  </a:extLst>
                </a:gridCol>
              </a:tblGrid>
              <a:tr h="96080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4128"/>
              </p:ext>
            </p:extLst>
          </p:nvPr>
        </p:nvGraphicFramePr>
        <p:xfrm>
          <a:off x="0" y="6305516"/>
          <a:ext cx="9906000" cy="55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416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5622937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1855647">
                  <a:extLst>
                    <a:ext uri="{9D8B030D-6E8A-4147-A177-3AD203B41FA5}">
                      <a16:colId xmlns:a16="http://schemas.microsoft.com/office/drawing/2014/main" val="1178739229"/>
                    </a:ext>
                  </a:extLst>
                </a:gridCol>
              </a:tblGrid>
              <a:tr h="55248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38" y="168902"/>
            <a:ext cx="4027313" cy="637487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7407189" y="302975"/>
            <a:ext cx="214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cbvss.unob.cz</a:t>
            </a:r>
          </a:p>
        </p:txBody>
      </p:sp>
    </p:spTree>
    <p:extLst>
      <p:ext uri="{BB962C8B-B14F-4D97-AF65-F5344CB8AC3E}">
        <p14:creationId xmlns:p14="http://schemas.microsoft.com/office/powerpoint/2010/main" val="37273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86172-42DD-41F6-A177-C7DB7C6540A4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/>
              <a:t>Bezpečnostní a obranná politika - Kurz vyšších důstojníků, 2011/2012, Univerzita obrany, Brno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192397-408F-4D60-ACA8-D3470A4D48BD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162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0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15B6A58-7A36-4533-8DE5-521D633956D1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17.04.2024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5" y="6356356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D1C25C1-CB4C-4E40-A1BB-B6068D32E281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127737"/>
              </p:ext>
            </p:extLst>
          </p:nvPr>
        </p:nvGraphicFramePr>
        <p:xfrm>
          <a:off x="3" y="7242"/>
          <a:ext cx="9905999" cy="96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733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5536055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3159211">
                  <a:extLst>
                    <a:ext uri="{9D8B030D-6E8A-4147-A177-3AD203B41FA5}">
                      <a16:colId xmlns:a16="http://schemas.microsoft.com/office/drawing/2014/main" val="2605011476"/>
                    </a:ext>
                  </a:extLst>
                </a:gridCol>
              </a:tblGrid>
              <a:tr h="96080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734645"/>
              </p:ext>
            </p:extLst>
          </p:nvPr>
        </p:nvGraphicFramePr>
        <p:xfrm>
          <a:off x="0" y="6305516"/>
          <a:ext cx="9906000" cy="55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416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5622937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1855647">
                  <a:extLst>
                    <a:ext uri="{9D8B030D-6E8A-4147-A177-3AD203B41FA5}">
                      <a16:colId xmlns:a16="http://schemas.microsoft.com/office/drawing/2014/main" val="1178739229"/>
                    </a:ext>
                  </a:extLst>
                </a:gridCol>
              </a:tblGrid>
              <a:tr h="55248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2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38" y="168902"/>
            <a:ext cx="4027313" cy="637487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7407189" y="302975"/>
            <a:ext cx="214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cbvss.unob.cz</a:t>
            </a:r>
          </a:p>
        </p:txBody>
      </p:sp>
    </p:spTree>
    <p:extLst>
      <p:ext uri="{BB962C8B-B14F-4D97-AF65-F5344CB8AC3E}">
        <p14:creationId xmlns:p14="http://schemas.microsoft.com/office/powerpoint/2010/main" val="171279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.org/activities/13049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ce.org/mc/17502?download=true" TargetMode="External"/><Relationship Id="rId2" Type="http://schemas.openxmlformats.org/officeDocument/2006/relationships/hyperlink" Target="https://www.osce.org/files/f/documents/4/8/408347_0.pdf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mzv.cz/jnp/cz/zahranicni_vztahy/bezpecnostni_politika/obse/index.html" TargetMode="External"/><Relationship Id="rId4" Type="http://schemas.openxmlformats.org/officeDocument/2006/relationships/hyperlink" Target="https://www.osce.org/files/f/documents/a/4/520912.pdf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RYMwpQ44X0&amp;t=11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4529" y="2852936"/>
            <a:ext cx="8420100" cy="2016224"/>
          </a:xfrm>
        </p:spPr>
        <p:txBody>
          <a:bodyPr>
            <a:normAutofit fontScale="90000"/>
          </a:bodyPr>
          <a:lstStyle/>
          <a:p>
            <a:r>
              <a:rPr lang="cs-CZ" dirty="0"/>
              <a:t>Organizace pro bezpečnost a spolupráci v Evropě - kooperativní bezpečnost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39539" y="6392563"/>
            <a:ext cx="5583381" cy="370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1200" b="1" dirty="0">
                <a:solidFill>
                  <a:prstClr val="black"/>
                </a:solidFill>
              </a:rPr>
              <a:t>Ing. Antonín Novotný, Ph.D., akademický pracovník Oddělení bezpečnostních a obranných studií, </a:t>
            </a:r>
            <a:r>
              <a:rPr lang="cs-CZ" sz="12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antonin.novotny@unob.cz</a:t>
            </a:r>
            <a:r>
              <a:rPr lang="cs-CZ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+420 973 443 055</a:t>
            </a:r>
            <a:endParaRPr lang="cs-CZ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02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19999" y="792000"/>
            <a:ext cx="8496001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Charakteristika OBSE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V souladu s tímto pojetím se OBSE zaměřuje na široké spektrum činností souvisejících s bezpečností, zahrnující agendu kontroly zbrojení, budování prostředků důvěry a bezpečnosti, lidských práv, národnostních menšin, demokratizace, policie, boje proti terorismu, hospodářství a životního prostředí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Kooperativní přístup je založen na skutečnosti, že všech 57 členských států požívá stejné postavení v rámci OBSE, která přijímá rozhodnutí konsensem na politickém, ale ne právně závazném, základě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OBSE je organizací kooperativní bezpečnosti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41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Výhody OBSE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Pracuje na kooperativní bázi k otázce bezpečnosti, kterou OBSE chápe celostně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V porovnání s ostatním bezpečnostními institucemi relativně malý roční rozpočet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Slouží jako nástroj pro edukaci nových pracovníků, kteří se potom mohou podílet na demokratických procesech ve vlastních zemích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Je to jedna z bezpečnostních organizací, které </a:t>
            </a:r>
            <a:r>
              <a:rPr lang="cs-CZ" sz="2500"/>
              <a:t>akceptuje např. Rusko </a:t>
            </a:r>
            <a:r>
              <a:rPr lang="cs-CZ" sz="2500" dirty="0"/>
              <a:t>jako platformu pro dialog a společná opatření např. kontrola odzbrojení, polní mise atd.</a:t>
            </a:r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932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Slabiny OBSE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Široká členská základna vylučující politický konsensus v citlivých otázkách (nedostatečný </a:t>
            </a:r>
            <a:r>
              <a:rPr lang="cs-CZ" sz="2500" dirty="0" err="1"/>
              <a:t>consensus</a:t>
            </a:r>
            <a:r>
              <a:rPr lang="cs-CZ" sz="2500" dirty="0"/>
              <a:t> minus </a:t>
            </a:r>
            <a:r>
              <a:rPr lang="cs-CZ" sz="2500" dirty="0" err="1"/>
              <a:t>one</a:t>
            </a:r>
            <a:r>
              <a:rPr lang="cs-CZ" sz="2500" dirty="0"/>
              <a:t>)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Absence skutečně efektivních policejních a vojenských nástrojů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Absence dlouhodobé vize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Absence „přidané hodnoty“ oproti stávajícím bezpečnostním organizacím (NATO, EU)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Postupný posun od bezpečnostně-vojenské agendy k agendě spojené se soft </a:t>
            </a:r>
            <a:r>
              <a:rPr lang="cs-CZ" sz="2500" dirty="0" err="1"/>
              <a:t>security</a:t>
            </a:r>
            <a:r>
              <a:rPr lang="cs-CZ" sz="2500" dirty="0"/>
              <a:t> (lidská práva, enviromentální rozvoj apod.)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09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19999" y="792000"/>
            <a:ext cx="8496001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Principy OBSE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OBSE je založená na sérii principů daných Závěrečným aktem Helsinské konference z roku 1975. Mezi tyto principy patří zásady: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svrchované rovnosti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zdržení se hrozby nebo použití síly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neporušitelnosti hranic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teritoriální integrity státu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mírového řešení sporů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nezasahování do vnitřních záležitostí státu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dodržování lidských práv a základních svobod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rovných práv a sebeurčení jednotlivců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spolupráce mezi státy a poctivého plnění závazků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96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19999" y="792000"/>
            <a:ext cx="8496001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orgány OBSE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Summit, Rada ministrů, Stálá rada, Fórum pro bezpečnostní spolupráci, Parlamentní shromáždění OBSE atd.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Úřadující předseda, Trojka, Úřad pro demokratické instituce a lidská práva, Zástupce OBSE pro svobodu médií, Koordinátor pro aktivity v oblasti životního prostředí a ekonomiky, Úřad vysokého komisaře pro národnostní menšiny atd.</a:t>
            </a:r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pic>
        <p:nvPicPr>
          <p:cNvPr id="1027" name="Picture 3" descr="D:\PŘÍPRAVY 2018_2019\KVD\OBSE\Obrázek_OBSE sá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18000"/>
            <a:ext cx="596842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548490D-3734-422A-9A78-D7EA09962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994" y="4592355"/>
            <a:ext cx="3533639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5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19999" y="792000"/>
            <a:ext cx="8496001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Priority Malty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>
            <a:normAutofit lnSpcReduction="10000"/>
          </a:bodyPr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800" b="1" dirty="0"/>
              <a:t>V první dimenzi</a:t>
            </a:r>
            <a:r>
              <a:rPr lang="cs-CZ" sz="2800" dirty="0"/>
              <a:t> – jako nestálý člen Rady bezpečnosti OSN – Ženy, mír a bezpečnost, posílení odolnosti proti kybernetickým hrozbám, řešení nadnárodních hrozeb a podporu dodržování závazků v oblasti kontroly konvenčních zbraní. 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800" b="1" dirty="0"/>
              <a:t>Ve druhé dimenzi</a:t>
            </a:r>
            <a:r>
              <a:rPr lang="cs-CZ" sz="2800" dirty="0"/>
              <a:t> - překlenutí digitálních propastí a podpoře širšího přístupu k digitálním technologiím a dovednostem, jakož i úsilí o užší spolupráci v oblasti ochrany klimatu, boji proti korupci a posilování potravinové bezpečnosti. 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800" b="1" dirty="0"/>
              <a:t>Ve třetí dimenzi - </a:t>
            </a:r>
            <a:r>
              <a:rPr lang="cs-CZ" sz="2800" dirty="0"/>
              <a:t>prosazování svobody projevu a médií, mediální gramotnosti a bezpečnosti novinářů online i </a:t>
            </a:r>
            <a:r>
              <a:rPr lang="cs-CZ" sz="2800" dirty="0" err="1"/>
              <a:t>offline</a:t>
            </a:r>
            <a:r>
              <a:rPr lang="cs-CZ" sz="2800" dirty="0"/>
              <a:t>, boj proti násilí na ženách, jakož i boj proti obchodování s lidmi.</a:t>
            </a:r>
            <a:endParaRPr lang="cs-CZ" sz="2500" dirty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75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Obrázek_OBSE_Organigram 02_20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288704" y="3356992"/>
            <a:ext cx="4680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Severní Makedonie, Malta, Estonsko</a:t>
            </a:r>
          </a:p>
        </p:txBody>
      </p:sp>
    </p:spTree>
    <p:extLst>
      <p:ext uri="{BB962C8B-B14F-4D97-AF65-F5344CB8AC3E}">
        <p14:creationId xmlns:p14="http://schemas.microsoft.com/office/powerpoint/2010/main" val="823324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Obrázek_OBSE2_Organigram 02_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162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19999" y="548680"/>
            <a:ext cx="8496001" cy="720080"/>
          </a:xfrm>
        </p:spPr>
        <p:txBody>
          <a:bodyPr/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Dimenze bezpečnosti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1" y="1512000"/>
            <a:ext cx="9504000" cy="5076000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V terminologii OBSE je termín dimenze používán k popsání souboru norem a činnosti souvisejících s hlavní náplní práce OBSE, která spočívá v zajištění bezpečnosti členských států. Mezi tři hlavní dimenze bezpečnosti OBSE patří: 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Politicko-vojenská dimenze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Hospodářsko-enviromentální dimenze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Lidsko-právní dimenze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5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5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2000" dirty="0"/>
              <a:t> OBSE SG </a:t>
            </a:r>
            <a:r>
              <a:rPr lang="cs-CZ" sz="2000" b="1" dirty="0"/>
              <a:t>Helga Maria SCHMID (</a:t>
            </a:r>
            <a:r>
              <a:rPr lang="cs-CZ" sz="2000" dirty="0"/>
              <a:t>*</a:t>
            </a:r>
            <a:r>
              <a:rPr lang="cs-CZ" sz="2000" b="1" dirty="0"/>
              <a:t>1960)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2000" dirty="0"/>
              <a:t>           Německo, od 1.7.2020 - prodlouženo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0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343" y="3284587"/>
            <a:ext cx="45720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7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19999" y="792000"/>
            <a:ext cx="8496001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Politicko-vojenská dimenze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OBSE jako organizace se přímo nepodílí na kontrole zbrojení. Přesto je v současnosti zapojena do různých politicko-vojenských aktivit zaměřených na posílení důvěry mezi členskými státy v otázce dodržování limitů konvenčních zbraní a pomoci při ničení malých a ručních zbraní a konvenční munice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Klíčovým posláním OBSE na poli první dimenze je pomoc při implementaci Smlouvy o konvenčních silách v Evropě a Smlouvy o otevřeném nebi. OBSE dále podporuje realizaci dokumentu o Prostředcích budování důvěry a bezpečnosti (</a:t>
            </a:r>
            <a:r>
              <a:rPr lang="cs-CZ" sz="2500" dirty="0" err="1"/>
              <a:t>CSBMs</a:t>
            </a:r>
            <a:r>
              <a:rPr lang="cs-CZ" sz="2500" dirty="0"/>
              <a:t>), Kodexu chování o politicko-vojenských aspektech bezpečnosti a Dokumentu o malých a lehkých zbraních (SALW). OBSE se rovněž podílí na implementaci kontroly zbrojení stanovených v rámci Daytonské mírové dohody</a:t>
            </a:r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48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19999" y="792000"/>
            <a:ext cx="8496001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Cíle přednášky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r>
              <a:rPr lang="cs-CZ" sz="2800" dirty="0"/>
              <a:t>Seznámit s úlohou OBSE a její agendou na poli evropské bezpečnosti</a:t>
            </a:r>
          </a:p>
          <a:p>
            <a:r>
              <a:rPr lang="cs-CZ" sz="2800" dirty="0"/>
              <a:t>Přiblížit aktivitu OBSE ve všech třech dimenzích činnosti: politicko-vojenské, hospodářské a environmentální a lidsko-právní</a:t>
            </a:r>
          </a:p>
          <a:p>
            <a:r>
              <a:rPr lang="cs-CZ" sz="2800" dirty="0"/>
              <a:t>Nastínit mechanismy kontroly zbrojení, prevence konfliktů, hospodářské spolupráce demokratizace a ochrany lidských práv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500" dirty="0"/>
          </a:p>
        </p:txBody>
      </p:sp>
      <p:sp>
        <p:nvSpPr>
          <p:cNvPr id="8" name="Zástupný symbol pro číslo snímku 11"/>
          <p:cNvSpPr txBox="1">
            <a:spLocks/>
          </p:cNvSpPr>
          <p:nvPr/>
        </p:nvSpPr>
        <p:spPr>
          <a:xfrm>
            <a:off x="8820000" y="6624000"/>
            <a:ext cx="825500" cy="1800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7890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5781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3672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156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394539" algn="l" defTabSz="9578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873447" algn="l" defTabSz="9578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352355" algn="l" defTabSz="9578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31263" algn="l" defTabSz="9578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pic>
        <p:nvPicPr>
          <p:cNvPr id="6" name="Picture 2" descr="File:OSCE 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706" y="5418000"/>
            <a:ext cx="463935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19999" y="792000"/>
            <a:ext cx="8496001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Politicko-vojenská dimenze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>
            <a:normAutofit/>
          </a:bodyPr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Hlavním orgánem OBSE pro politicko-vojenské otázky bezpečnosti je Fórum pro bezpečnostní spolupráci, které je odpovědné za přípravou dokumentů formulující principy nešíření konvenčních zbraní a regulující jejich pohyb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Zatímco Fórum poskytuje prostor pro politický dialog, většina praktické práce, včetně pomoci při zabezpečení a zničení munice a skladů lehkých a ručních zbraní, je prováděno prostřednictvím Centra pro prevenci konfliktů a misí (tzv. polních operací) OBSE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i="1" dirty="0"/>
              <a:t>„OBSE se v důsledku agrese Ruska proti Ukrajině nachází ve velice složité situaci. Většina účastnických zemí dala najevo, že chtějí čelit podrývání bezpečnostní architektury Ruskem a mají zájem OBSE zachovat. Díky svým jedinečným zkušenostem plní OBSE důležitou funkci v řadě regionů významných pro bezpečnost Evropy,“</a:t>
            </a:r>
            <a:r>
              <a:rPr lang="cs-CZ" sz="2500" dirty="0"/>
              <a:t> </a:t>
            </a:r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808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560512" y="116632"/>
            <a:ext cx="9217024" cy="504056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Naplňování CFE (1999) ze strany (A)ČR</a:t>
            </a:r>
          </a:p>
        </p:txBody>
      </p:sp>
      <p:graphicFrame>
        <p:nvGraphicFramePr>
          <p:cNvPr id="2" name="Zástupný symbol pro obsah 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8179"/>
              </p:ext>
            </p:extLst>
          </p:nvPr>
        </p:nvGraphicFramePr>
        <p:xfrm>
          <a:off x="0" y="620687"/>
          <a:ext cx="9906000" cy="627218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40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2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07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54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5845"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 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Tanky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Bojová obrněná vozidla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Dělostřelecké systémy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Bojové letouny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Bojové vrtulníky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Osoby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653"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1993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1617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2315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1516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227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36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117838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653"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CFE 1999</a:t>
                      </a:r>
                      <a:endParaRPr lang="cs-CZ" sz="23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957</a:t>
                      </a:r>
                      <a:endParaRPr lang="cs-CZ" sz="23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1367</a:t>
                      </a:r>
                      <a:endParaRPr lang="cs-CZ" sz="23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767</a:t>
                      </a:r>
                      <a:endParaRPr lang="cs-CZ" sz="23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230</a:t>
                      </a:r>
                      <a:endParaRPr lang="cs-CZ" sz="23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cs-CZ" sz="23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93333</a:t>
                      </a:r>
                      <a:endParaRPr lang="cs-CZ" sz="23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653"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>
                          <a:effectLst/>
                          <a:latin typeface="+mj-lt"/>
                        </a:rPr>
                        <a:t>1999</a:t>
                      </a:r>
                      <a:endParaRPr lang="cs-CZ" sz="23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>
                          <a:effectLst/>
                          <a:latin typeface="+mj-lt"/>
                        </a:rPr>
                        <a:t>938</a:t>
                      </a:r>
                      <a:endParaRPr lang="cs-CZ" sz="23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>
                          <a:effectLst/>
                          <a:latin typeface="+mj-lt"/>
                        </a:rPr>
                        <a:t>1219</a:t>
                      </a:r>
                      <a:endParaRPr lang="cs-CZ" sz="23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>
                          <a:effectLst/>
                          <a:latin typeface="+mj-lt"/>
                        </a:rPr>
                        <a:t>754</a:t>
                      </a:r>
                      <a:endParaRPr lang="cs-CZ" sz="23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114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34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effectLst/>
                          <a:latin typeface="+mj-lt"/>
                        </a:rPr>
                        <a:t>58 193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653"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30021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653"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442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28541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134"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439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29512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024"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23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201</a:t>
                      </a:r>
                      <a:r>
                        <a:rPr kumimoji="0" lang="cs-CZ" sz="23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7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120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439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23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</a:t>
                      </a:r>
                      <a:r>
                        <a:rPr kumimoji="0" lang="cs-CZ" sz="23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79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23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3</a:t>
                      </a:r>
                      <a:r>
                        <a:rPr kumimoji="0" lang="cs-CZ" sz="23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5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17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30847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024"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2018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120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437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179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35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17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32120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024"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2019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119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437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179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35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17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33084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7725"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2020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116</a:t>
                      </a: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437</a:t>
                      </a: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179</a:t>
                      </a: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36</a:t>
                      </a: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17</a:t>
                      </a: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33084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7725">
                <a:tc>
                  <a:txBody>
                    <a:bodyPr/>
                    <a:lstStyle/>
                    <a:p>
                      <a:pPr marL="3600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2021</a:t>
                      </a:r>
                      <a:endParaRPr kumimoji="0" lang="en-GB" sz="230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116</a:t>
                      </a: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437</a:t>
                      </a: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179</a:t>
                      </a: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36</a:t>
                      </a: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marL="36000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17</a:t>
                      </a: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 33958</a:t>
                      </a:r>
                    </a:p>
                  </a:txBody>
                  <a:tcPr marL="7620" marR="11430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7725">
                <a:tc>
                  <a:txBody>
                    <a:bodyPr/>
                    <a:lstStyle/>
                    <a:p>
                      <a:pPr algn="ctr"/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2022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116</a:t>
                      </a: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437</a:t>
                      </a: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179</a:t>
                      </a: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36</a:t>
                      </a: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17</a:t>
                      </a: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35127</a:t>
                      </a:r>
                    </a:p>
                  </a:txBody>
                  <a:tcPr marL="7620" marR="11430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31817">
                <a:tc>
                  <a:txBody>
                    <a:bodyPr/>
                    <a:lstStyle/>
                    <a:p>
                      <a:pPr algn="ctr"/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2023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82</a:t>
                      </a: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385</a:t>
                      </a: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172</a:t>
                      </a: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39</a:t>
                      </a: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13</a:t>
                      </a: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35389</a:t>
                      </a:r>
                    </a:p>
                  </a:txBody>
                  <a:tcPr marL="7620" marR="11430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94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19999" y="548680"/>
            <a:ext cx="8496001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44488" y="1124744"/>
            <a:ext cx="9159512" cy="5463256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Smlouva o konvenčních silách v Evropě (CFE/KOS) je považována za základ stability a bezpečnosti od Atlantiku po Ural a představuje jeden z nejdůležitějších nástrojů kontroly zbrojení v rámci OBSE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Právně závazná smlouva, podepsaná v Paříži v roce 1990 mezi zástupci NATO a Varšavské smlouvy, byla výsledkem pěti let vyjednávání o omezení konvenčních sil v rámci KBSE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Smyslem smlouvy bylo ustavení vojenské rovnováhy mezi dvěma tehdy soupeřícími organizacemi. Smlouva stanovila početní limity stavu armád a výzbroje a po dvou letech byla doplněna Závěrečným aktem jednání o početních stavech konvenčních sil v Evropě (CFE-1A) ve Vídni. Smlouva ustavila fungující verifikační mechanismus a umožnila zničení více než 50 000 zbraňových systémů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Smlouva byla v souvislosti s rozšiřováním NATO revidována (1999)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solidFill>
                  <a:srgbClr val="FF0000"/>
                </a:solidFill>
              </a:rPr>
              <a:t>Od března 2023 je smlouva suspendována</a:t>
            </a:r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693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Instituce politicko-vojenské dimenze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Fórum pro bezpečnostní spolupráci: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Ustaveno v roce 1992 rozhodnutím Helsinského summitu s cílem vést nové kolo jednání o kontrole zbrojení v důsledku vypuknutí nových ozbrojených konfliktů a zvýšené proliferace konvenčních zbraní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Fórum se schází každý týden a pořádá každoroční setkaní zhodnocující implementaci závazku sjednaných členskými státy OBSE v první dimenzi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Během 90. let fórum schválilo mnoho významných dokumentů. Jedním z nejdůležitějších je Kodex chování v politicko-vojenských aspektech bezpečnosti, který se věnuje demokratické kontrole ozbrojených a bezpečnostních sil, mezinárodnímu humanitárnímu právu a principům použití ozbrojené síly na mezinárodní i národní úrovni</a:t>
            </a:r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91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51895" y="620688"/>
            <a:ext cx="9186000" cy="43948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Instituce politicko-vojenské dimenze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0" y="1368000"/>
            <a:ext cx="9906000" cy="5490000"/>
          </a:xfrm>
        </p:spPr>
        <p:txBody>
          <a:bodyPr>
            <a:normAutofit lnSpcReduction="10000"/>
          </a:bodyPr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800" dirty="0"/>
              <a:t>Konzultační skupina Otevřené nebe: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Projednává otázky týkajících se dodržování Smlouvy o otevřeném nebi podepsané v roce 1992 v Helsinkách (v platnost od 2002). Cílem smlouvy je podporovat transparentnost a otevřenost ve vojenských činnostech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Smlouva ustavila režim pozorovatelských letů, které mohou být prováděny neozbrojenými letadly nad územím signatářských zemí k získávání informací o jejich ozbrojených silách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Smlouva předpokládá rozšíření o další oblasti činnosti, jako je krizový management a ochrana životního prostředí.  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solidFill>
                  <a:srgbClr val="FF0000"/>
                </a:solidFill>
              </a:rPr>
              <a:t>V listopadu 2020 se z projektu stáhly Spojené státy, následované Ruskem v prosinci 2021.</a:t>
            </a:r>
          </a:p>
          <a:p>
            <a:pPr marL="457200" lvl="1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SzPct val="95000"/>
              <a:buFont typeface="Arial" panose="020B0604020202020204" pitchFamily="34" charset="0"/>
              <a:buChar char="•"/>
              <a:defRPr/>
            </a:pPr>
            <a:r>
              <a:rPr lang="cs-CZ" dirty="0"/>
              <a:t>Společná konzultační skupina: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Založená 1990 ve Vídni, řeší nejasnosti a rozdíly v interpretaci vztahující se k ustanovením Smlouvy o konvenčních silách v Evropě. Usiluje o zvýšení efektivity smlouvy, řeší technické otázky, a vyšetřuje spory, které mohou vyvstat při její implementaci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537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Instituce politicko-vojenské dimenze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Středisko prevence konfliktů – Sekretariát: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Asistuje předsednictví OBSE, Stále radě a Fóru pro bezpečnost a spolupráci při naplňování závazků, smluv a politicko-vojenských dokumentů OBSE a projektů politicko-vojenské dimenze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S pomocí komunikačního systému OBSE zajišťuje spojení mezi hlavními městy členských států, a poskytuje pomoc při implementaci prostředků budování důvěry a bezpečnosti (</a:t>
            </a:r>
            <a:r>
              <a:rPr lang="cs-CZ" sz="2300" dirty="0" err="1"/>
              <a:t>CSBMs</a:t>
            </a:r>
            <a:r>
              <a:rPr lang="cs-CZ" sz="2300" dirty="0"/>
              <a:t>) dohodnuté ve Vídeňském dokumentu v roce 1999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Středisko také pomáhá předsednictví OBSE při organizaci Roční revizní bezpečnostní konference a distribuuje relevantní dokumenty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776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Prevence konfliktů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Tradiční role OBSE jako fóra pro politické konzultace a jednání se v důsledku řady vnitřních a etnických konfliktů 90. let postupně rozšířila o nové funkce v oblasti včasného varování, prevence konfliktů a obnovy konflikty postižených oblastí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S pomocí svých institucí a informačních sítí OBSE monitoruje napětí přerůstající v konflikt a snaží se podnikat okamžité kroky k jeho deeskalaci. Aktivita OBSE pokrývá oblasti Balkánu, Kavkazu a střední Asie, kde spolupracuje s OSN a ostatními mezinárodními organizacemi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OBSE na tomto poli vyvinula několik specifických nástrojů. Příkladem je zřízení úřadu  Vysoké komisaře OBSE pro národnostní menšiny, který pomáhá předcházet eskalaci etnického napětí</a:t>
            </a:r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062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pic>
        <p:nvPicPr>
          <p:cNvPr id="2050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5"/>
            <a:ext cx="640231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1692" y="3598447"/>
            <a:ext cx="5523112" cy="334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www.osce.org/files/imagecache/00_xlarge/f/images/hires/3/0/11782.jpg?15174016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8447"/>
            <a:ext cx="4371692" cy="32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osce.org/files/imagecache/10_large_gallery/f/images/hires/e/c/121230.jpg?15174078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-1"/>
            <a:ext cx="4520952" cy="359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31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5003" y="476672"/>
            <a:ext cx="9186000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Prevence konfliktů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69843" y="1124744"/>
            <a:ext cx="9396032" cy="543604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Vysoký komisař pro národnostní menšiny: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Zřízen v Haagu v roce 1993 v reakci na konflikt v bývalé Jugoslávii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Jeho úkolem je identifikovat a usilovat o včasné řešení etnického napětí, které může ohrozit mír, stabilitu a přátelské vztahy mezi členskými státy. V souladu se svým mandátem představuje „instrument předcházení konfliktů v nejranější možné fázi.“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Vysoký komisař poskytuje včasné varování a poradenství v situacích etnického napětí</a:t>
            </a:r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841876" y="4817923"/>
            <a:ext cx="439915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2000" b="1" dirty="0" err="1"/>
              <a:t>Kairat</a:t>
            </a:r>
            <a:r>
              <a:rPr lang="cs-CZ" sz="2000" b="1" dirty="0"/>
              <a:t> ABDRAKHMANOV </a:t>
            </a:r>
            <a:r>
              <a:rPr lang="cs-CZ" sz="2000" dirty="0"/>
              <a:t>(*1964)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2000" dirty="0"/>
              <a:t>Kazachstán (od 12/2020) - prodlouženo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80" y="3618000"/>
            <a:ext cx="331851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06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Hospodářsko-enviromentální dimenze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Třebaže OBSE není primárně hospodářskou organizací ani organizací na poli ochrany životního prostředí, organizace si klade za cíl podporovat hospodářskou prosperitu a spolupráci v oblasti ochrany životního prostředí, kterou považuje jako příspěvek k posílení mezinárodní bezpečnosti a stability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Oblasti hospodářství a životního prostředí jsou součástí agendy OBSE od Helsinské konference. Jejich zařazení do Závěrečného aktu reflektuje snahu o celostní přístup Organizace k otázce bezpečnosti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Závěrečný akt KBSE se v této oblasti soustředil na otázky hospodářského rozvoje, vědy, technologie a ochrany životního prostředí a jejich úlohy ve vztahu k mezinárodní bezpečnosti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Bylo ustaveno Hospodářské fórum, zřízena funkce Koordinátora pro oblast hospodářství a životního prostředí a vznikl Podvýbor Stálé rady pro hospodářství a životní prostředí</a:t>
            </a:r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509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19999" y="792000"/>
            <a:ext cx="8496001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přednášky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>
            <a:normAutofit lnSpcReduction="10000"/>
          </a:bodyPr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/>
              <a:t>Historické počátky - KBSE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/>
              <a:t>Institucionalizace KBSE a vznik OBSE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/>
              <a:t>Charakteristika OBSE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/>
              <a:t>Hlavní orgány OBSE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/>
              <a:t>Dimenze bezpečnosti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300" dirty="0"/>
              <a:t>Politicko-vojenská dimenze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300" dirty="0"/>
              <a:t>Hospodářsko-environmentální dimenze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300" dirty="0"/>
              <a:t>Lidsko-právní dimenze</a:t>
            </a:r>
          </a:p>
          <a:p>
            <a:pPr marL="457200" lvl="1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</a:pPr>
            <a:r>
              <a:rPr lang="cs-CZ" dirty="0"/>
              <a:t>Ostatní aktivity OBSE</a:t>
            </a:r>
          </a:p>
          <a:p>
            <a:pPr marL="457200" lvl="1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</a:pPr>
            <a:r>
              <a:rPr lang="cs-CZ" dirty="0"/>
              <a:t>Shrnutí</a:t>
            </a:r>
          </a:p>
          <a:p>
            <a:pPr marL="457200" lvl="1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</a:pPr>
            <a:r>
              <a:rPr lang="cs-CZ" dirty="0"/>
              <a:t>Doporučené studijní zdroje</a:t>
            </a:r>
          </a:p>
          <a:p>
            <a:pPr marL="0" lvl="1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buNone/>
            </a:pPr>
            <a:endParaRPr lang="cs-CZ" dirty="0"/>
          </a:p>
          <a:p>
            <a:pPr marL="384125" lvl="1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2300" dirty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500" dirty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500" dirty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500" dirty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500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pic>
        <p:nvPicPr>
          <p:cNvPr id="7" name="Picture 2" descr="Flags of the 55 OSCE participating States at the 12th OSCE Economic Forum in Prague, 31 May 2004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7096" y="4005064"/>
            <a:ext cx="3564000" cy="2376000"/>
          </a:xfrm>
          <a:prstGeom prst="rect">
            <a:avLst/>
          </a:prstGeom>
          <a:noFill/>
        </p:spPr>
      </p:pic>
      <p:pic>
        <p:nvPicPr>
          <p:cNvPr id="8" name="obrázek 1" descr="Zasedání OBSE v Basileji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29064" y="620688"/>
            <a:ext cx="4038600" cy="268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Hospodářsko-enviromentální dimenze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cs-CZ" sz="2500" dirty="0"/>
              <a:t>OBSE podporuje dialog v oblasti hospodářství a životního prostředí prostřednictvím pravidelných setkání svých stálých orgánů ve Vídni (Stálá rada a Podvýbor pro hospodářství a životní prostředí). Operativní činnost se provádí na místě v rámci institucí a misí OBSE</a:t>
            </a:r>
          </a:p>
          <a:p>
            <a:pPr algn="just">
              <a:lnSpc>
                <a:spcPct val="80000"/>
              </a:lnSpc>
            </a:pPr>
            <a:r>
              <a:rPr lang="cs-CZ" sz="2500" dirty="0"/>
              <a:t>OBSE organizuje Ekonomické fórum, na kterém se každoročně schází představitelé členských států. Fórum vydává doporučení a slouží jako platforma pro dialog mezi vládami a zástupci hospodářského života, akademické obce a občanské společnosti</a:t>
            </a:r>
          </a:p>
          <a:p>
            <a:pPr algn="just">
              <a:lnSpc>
                <a:spcPct val="80000"/>
              </a:lnSpc>
            </a:pPr>
            <a:r>
              <a:rPr lang="cs-CZ" sz="2500" dirty="0"/>
              <a:t>Agenda druhé dimenze dnes zahrnuje především aktivity na poli zpracování nebezpečnému odpadu, nakládání s vodními zdroji, a boje korupci, praní špinavých peněz a obchodu s lidmi</a:t>
            </a:r>
          </a:p>
          <a:p>
            <a:pPr>
              <a:lnSpc>
                <a:spcPct val="80000"/>
              </a:lnSpc>
              <a:defRPr/>
            </a:pPr>
            <a:endParaRPr lang="cs-CZ" sz="25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469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633520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Instituce hospodářsko-environmentální dimenze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0" y="1512000"/>
            <a:ext cx="9906000" cy="5346000"/>
          </a:xfrm>
        </p:spPr>
        <p:txBody>
          <a:bodyPr/>
          <a:lstStyle/>
          <a:p>
            <a:pPr marL="0" lvl="1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buNone/>
              <a:defRPr/>
            </a:pPr>
            <a:r>
              <a:rPr lang="cs-CZ" dirty="0"/>
              <a:t>Koordinátor aktivit OBSE v oblasti hospodářství a životního prostředí: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600" dirty="0"/>
              <a:t>Funkce koordinátora byla ustavena 1997 s cílem poskytnout větší prostor hospodářským aspektům bezpečnosti v oblasti teritoriální působnosti OBSE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600" dirty="0"/>
              <a:t>Koordinátor má za úkol posilovat schopnost Stále rady a ostatních institucí OBSE zabývat se hospodářskými, sociálními a environmentálními aspekty bezpečnosti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600" dirty="0"/>
              <a:t>Zajišťuje spolupráci s relevantními mezinárodními organizacemi, nevládními organizacemi a soukromým sektorem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600" dirty="0"/>
              <a:t>Spolupodílí se na formulaci programu činnosti druhé dimenze a koordinuje hospodářské a enviromentální činnosti v misích OBSE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868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Lidsko-právní dimenze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>
            <a:normAutofit fontScale="92500"/>
          </a:bodyPr>
          <a:lstStyle/>
          <a:p>
            <a:pPr marL="457200" lvl="1" indent="-4572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SzPct val="95000"/>
              <a:buFont typeface="Arial" panose="020B0604020202020204" pitchFamily="34" charset="0"/>
              <a:buChar char="•"/>
              <a:defRPr/>
            </a:pPr>
            <a:r>
              <a:rPr lang="cs-CZ" dirty="0"/>
              <a:t>OBSE byla vytvořena jako bezpečnostní organizace, ale nezabývá se výlučně otázkami vojenské bezpečnosti a kontroly zbrojení. OBSE obhajuje široké pojetí bezpečnosti zahrnující i problematiku lidských práv</a:t>
            </a:r>
          </a:p>
          <a:p>
            <a:pPr marL="457200" lvl="1" indent="-4572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SzPct val="95000"/>
              <a:buFont typeface="Arial" panose="020B0604020202020204" pitchFamily="34" charset="0"/>
              <a:buChar char="•"/>
              <a:defRPr/>
            </a:pPr>
            <a:r>
              <a:rPr lang="cs-CZ" dirty="0"/>
              <a:t>Poprvé se problematika lidských práv stala integrální součástí regionálního bezpečnostního uspořádání v Závěrečném aktu Helsinské konference. Ten postavil lidská práva naroveň politicko-vojenským a hospodářským otázkám, což představovalo mezník v historii ochrany lidských práv</a:t>
            </a:r>
          </a:p>
          <a:p>
            <a:pPr marL="457200" lvl="1" indent="-4572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SzPct val="95000"/>
              <a:buFont typeface="Arial" panose="020B0604020202020204" pitchFamily="34" charset="0"/>
              <a:buChar char="•"/>
              <a:defRPr/>
            </a:pPr>
            <a:r>
              <a:rPr lang="cs-CZ" dirty="0"/>
              <a:t>Řada etnických konfliktů 90. let doprovázených hromadným porušováním lidských práv potvrdila správnost širokého konceptu bezpečnosti OBSE v tom smyslu, že svobodná společnost umožňující každému plně se podílet na veřejném životě je zárukou proti násilí a nestabilitě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480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Lidsko-právní dimenze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>
            <a:normAutofit lnSpcReduction="10000"/>
          </a:bodyPr>
          <a:lstStyle/>
          <a:p>
            <a:pPr marL="457200" lvl="1" indent="-4572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cs-CZ" dirty="0"/>
              <a:t>OBSE - jako politický proces - nevytváří právně závazné normy a principy v oblasti lidských práv. Závazky z oblasti lidské dimenze OBSE jsou politického charakteru: nejsou sice právně vynutitelné, ale politicky zavazují členské státy k naplňování dohodnutých principů</a:t>
            </a:r>
          </a:p>
          <a:p>
            <a:pPr marL="457200" lvl="1" indent="-4572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cs-CZ" dirty="0"/>
              <a:t>V mnoha případech závazky lidské dimenze OBSE překračují mezinárodněprávní úpravu lidských práv. Státy OBSE v rámci lidské dimenze například souhlasily, že pluralitní demokracie založená na vládě práva je jedinými způsobem vlády zajišťující efektivní ochranu lidských práv</a:t>
            </a:r>
          </a:p>
          <a:p>
            <a:pPr marL="457200" lvl="1" indent="-4572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cs-CZ" dirty="0"/>
              <a:t>OBSE bývá v tomto ohledu také někdy označována jako pan-Evropský společenský řád. OBSE se nepovažuje pouze za mezinárodní organizací, ale za společenství hodnot, ve kterém pluralitní demokracie, právní řád a ochrana lidských práv hrají prvořadou úlohu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893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Lidsko-právní dimenze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457200" lvl="1" indent="-4572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cs-CZ" dirty="0"/>
              <a:t>V rámci OBSE nejsou otázky týkajících se lidských práv, základních svobod a právního řádu považovány za vnitřní záležitost státu, nýbrž jsou považovány za záležitost mezinárodního zájmu, neboť respektovaní těchto práv představuje jeden ze základů mezinárodního řádu (Moskevský dokument, 1991)</a:t>
            </a:r>
          </a:p>
          <a:p>
            <a:pPr marL="457200" lvl="1" indent="-4572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cs-CZ" dirty="0"/>
              <a:t>Členské státy OBSE se nemohou dovolávat principu neintervence a bránit diskuzi o lidských právech ve svých zemích. OBSE je v tomto smyslu nejen společenství hodnot ale i zodpovědnosti: členské státy OBSE jsou nejen oprávněni kritizovat ostatní členské státy s ohledem na lidská práva, ale mají také povinnost těmto státům pomoci při řešení problémů spjatých s ochranou lidských práv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39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Lidsko-právní dimenze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56456" y="1368000"/>
            <a:ext cx="9849544" cy="5353480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SzPct val="95000"/>
              <a:buFont typeface="Arial" panose="020B0604020202020204" pitchFamily="34" charset="0"/>
              <a:buChar char="•"/>
              <a:defRPr/>
            </a:pPr>
            <a:r>
              <a:rPr lang="cs-CZ" dirty="0"/>
              <a:t>Aktivity OBSE na poli lidských práv se soustředí na problematiku svobody pohybu, vyznání, boji proti mučení a obchodu s lidmi</a:t>
            </a:r>
          </a:p>
          <a:p>
            <a:pPr marL="457200" lvl="1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SzPct val="95000"/>
              <a:buFont typeface="Arial" panose="020B0604020202020204" pitchFamily="34" charset="0"/>
              <a:buChar char="•"/>
              <a:defRPr/>
            </a:pPr>
            <a:r>
              <a:rPr lang="cs-CZ" dirty="0"/>
              <a:t>OBSE monitoruje situaci v oblasti lidských práv ve všech členských zemích, zvláště pak na poli svobody shromažďování, práva na řádný a spravedlivý soudní proces a trestu smrti</a:t>
            </a:r>
          </a:p>
          <a:p>
            <a:pPr marL="457200" lvl="1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SzPct val="95000"/>
              <a:buFont typeface="Arial" panose="020B0604020202020204" pitchFamily="34" charset="0"/>
              <a:buChar char="•"/>
              <a:defRPr/>
            </a:pPr>
            <a:r>
              <a:rPr lang="cs-CZ" dirty="0"/>
              <a:t>Organizuje školení a výcvik v oblasti lidských práv pro studenty, ochránce práva, vládní představitele a pracovníky zodpovědné za vynucení práva. Rovněž se podílí na boji proti rasismu, diskriminaci a netoleranci</a:t>
            </a:r>
          </a:p>
          <a:p>
            <a:pPr marL="457200" lvl="1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SzPct val="95000"/>
              <a:buFont typeface="Arial" panose="020B0604020202020204" pitchFamily="34" charset="0"/>
              <a:buChar char="•"/>
              <a:defRPr/>
            </a:pPr>
            <a:r>
              <a:rPr lang="cs-CZ" dirty="0"/>
              <a:t>OBSE podporuje demokratizaci a pomáhá členským státům v budování demokratických institucí a vytváření kapacit nutných ke konsolidaci demokratické kultury</a:t>
            </a:r>
            <a:endParaRPr lang="cs-CZ" sz="23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133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Instituce lidsko-právní dimenze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Úřad pro demokratické instituce a lidská práva (ODIHR):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Nejstarší institucí OBSE ustavenou v roce 1990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Operační instituce zodpovědná za „lidskou dimenzi“ OBSE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Organizuje volby, monitoruje mise, podporuje demokracii a právní řád, poskytuje pomoc a poradenství v oblasti budovaní institucí a dohledu nad dodržováním standardů v oblasti lidské dimenze OBSE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Od roku 1995 se OBSE jako pozorovatel účastnila více než 150 voleb a referend a vyslala více než 15000 pozorovatelů (mimo vlastní území OBSE poprvé operovala v roce 2004, kdy vyslala 43 členný technický tým jako pomoc při prezidentských volbách do Afghánistánu)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Zvláštní představitel pro boj proti obchodu s lidmi: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Jmenován v rámci Akčního plánu pro boj proti obchodu s lidmi v roce 2003 s cílem pomocí členským státům implementovat doporučení akčního plánu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239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Ostatní aktivity OBSE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Volby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Organizace voleb OBSE je součástí demokratizačních aktivit. OBSE poskytuje technickou pomoc ve vybraných zemích s cílem zlepšit administrativní a právní rámec pro konání voleb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Vzdělávání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Součástí snah o prevenci konfliktů. Zahrnují vzdělávání státních úředníků v oblasti lidských práv, životního prostředí a ženské otázky s cílem  osvojit si praktické schopnosti v oblastech projektového managementu k provádění strukturálních reforem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Zákon práva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Jedna z klíčových aktivit OBSE na poli lidských práv. OBSE podává doporučení k legislativním reformám a podporuje členské státy v boji proti korupci. Monitoruje humanitární situaci v členských zemích, včetně nelegální migrace, pohybu a návratu uprchlíků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155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Ostatní aktivity OBSE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Kontrola hranic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Činnosti OBSE v této oblasti sahají od prevence konfliktů po poválečnou a post-konfliktní obnovu. Příkladem může být Monitorovací mise ve Skopje pověřená kontrolou hranic. V ostatních regionech OBSE cvičí a školí hraniční polici a podporuje regionální spolupráci v boji proti nelegální migraci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Nelegální migrace, obchod s malými a ručními zbraněmi (SALW), obchod s drogami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Jedna z priorit OBSE. Organizace podporuje relevantní legislativní reformy, výcvik orgánů odpovědných za vynucení práva a zvyšování bezpečnosti cestovních dokladů</a:t>
            </a:r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20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Ostatní aktivity OBSE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Policie	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Organizace policejních jednotek OBSE je integrální součástí snah o prevenci konfliktu a aktivit na poli poválečné a post-konfliktní obnovy. OBSE disponuje policejními poradci a organizuje programy policejní spolupráce v mnoha zemích. Soustředí se zejména na oblasti vzdělávání, výcviku, administrativní a strukturální reformy</a:t>
            </a:r>
          </a:p>
          <a:p>
            <a:pPr>
              <a:lnSpc>
                <a:spcPct val="80000"/>
              </a:lnSpc>
            </a:pPr>
            <a:r>
              <a:rPr lang="cs-CZ" sz="2500" dirty="0"/>
              <a:t>Rasová tolerance a nediskriminace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Orgány OBSE, zejména varšavský Úřad pro demokratické instituce a lidská práva (ODIHR), vedou cílenou kampaň proti všem formám rasismu xenofobie, antisemitismu a diskriminace. OBSE spolupracuje v této oblasti s ostatními Evropskými institucemi a OSN, především s Evropskou komisí proti rasismu a netoleranci, Evropským monitorovacím centrem rasismu a xenofobie a výborem OSN pro eliminaci rasové diskriminace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599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04527" y="116632"/>
            <a:ext cx="8496001" cy="891328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Kolektivní zajištění obrany a bezpečnosti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44489" y="1052736"/>
            <a:ext cx="9108000" cy="5076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b="1" dirty="0"/>
              <a:t>Bezpečnostní zájmy České republiky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b="1" dirty="0"/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b="1" dirty="0"/>
              <a:t>Další významné zájmy: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500" b="1" dirty="0"/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cs-CZ" sz="2500" dirty="0"/>
              <a:t>obnova role OBSE v oblasti prevence ozbrojených konfliktů, demokratizace a posilování vzájemné důvěry a bezpečnosti, jakož i funkčního a transparentního režimu kontroly konvenčního zbrojení v Evropě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500" b="1" dirty="0"/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500" b="1" dirty="0"/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2500" dirty="0"/>
              <a:t>Bezpečnostní strategie České republiky, 2023 </a:t>
            </a:r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936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Ostatní aktivity OBSE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Práva menšin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Snahou OBSE je stanovit standardy práv osob náležejících k menšinovým skupinám. Podporuje politická práva Romů a rozvoj občanské společnosti mezi romskými komunitami na Balkáně	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Svoboda medií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OBSE sleduje vývoj medií ve členských státech a provádí včasné varování v případě porušení svobody projevu. OBSE poskytuje výcvik novinářům a technikům při zřizování radiových stanic, a monitoruje svobodný přístup k informacím na internetu</a:t>
            </a:r>
            <a:endParaRPr lang="cs-CZ" sz="1600" dirty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Terorismus 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OBSE přispívá do celosvětového boje proti terorismu zejména výcvikem policistů a monitorováním hranic</a:t>
            </a:r>
            <a:endParaRPr lang="cs-CZ" sz="2300" dirty="0">
              <a:hlinkClick r:id="rId3"/>
            </a:endParaRP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45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9186000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Ostatní aktivity OBSE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Vojenská reforma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Aktivity OBSE v oblasti vojenské reformy probíhají na dvou úrovních: zatímco praktické aktivity jsou uskutečňovány v misích OBSE a rovněž pak Střediskem pro prevenci konfliktů, politická jednání se odehrávají na půdě Fóra pro bezpečnost a spolupráci, které poskytuje rámec pro dialog o vojenské reformě mezi členskými státy vedoucí k politicky závazným dohodám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Praktické aktivity zahrnují pomoc státům při reformě legislativy, snížení a/nebo konverzi ozbrojených sil, výcviku v oblasti humanitárním práva a v ostatních oblastech souvisejících s vojenskou reformou. OBSE uskutečňuje tyto aktivity ve Středisku prevence konfliktů a v misích (např. v Bosně a Hercegovině, Srbsku aj.). Činnosti spjaté s vojenskou reformou jsou podrobně rozepsány v Kodexu chování v politicko-vojenských aspektech bezpečnosti stanovujících principy úlohy ozbrojených sil v demokratické společnosti</a:t>
            </a:r>
            <a:endParaRPr lang="cs-CZ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070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19999" y="620688"/>
            <a:ext cx="8496001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Shrnutí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340768"/>
            <a:ext cx="9108000" cy="52472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OBSE navazuje na KBSE a ve své činnosti se odkazuje na oblasti zahrnuté v helsinském Závěrečném aktu KBSE (1975)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V období 90. let se KBSE přeměnila na stálou instituci s rozvíjející se strukturou, která měla představovat alternativu k již zavedeným institucím kolektivní obrany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V OBSE je dnes 57 států a organizace se podílí na zajišťování bezpečnosti v severní Americe, Asii a Evropě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Absence ekvivalentu Rady bezpečnost OSN, zásada rozhodování na základě konsensu a právní nezávaznost rozhodnutí činí z OBSE slabou organizaci orientovanou na komplementární a nekonfliktní aktivity kooperativní bezpečnosti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Zaměřuje se na oblast politicko-vojenské, hospodářsko-environmentální a lidsko-právní dimenze bezpečnosti, přičemž v posledně uvedené dosahuje relativně nejvýznamnějších úspěchů</a:t>
            </a: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  <p:sp>
        <p:nvSpPr>
          <p:cNvPr id="7" name="Zástupný symbol pro číslo snímku 11"/>
          <p:cNvSpPr txBox="1">
            <a:spLocks/>
          </p:cNvSpPr>
          <p:nvPr/>
        </p:nvSpPr>
        <p:spPr>
          <a:xfrm>
            <a:off x="8820000" y="6624000"/>
            <a:ext cx="825500" cy="1800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7890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5781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3672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156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394539" algn="l" defTabSz="9578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873447" algn="l" defTabSz="9578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352355" algn="l" defTabSz="9578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31263" algn="l" defTabSz="9578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478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848543" y="260648"/>
            <a:ext cx="8496001" cy="504056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Doporučené studijní zdroje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5999" y="980728"/>
            <a:ext cx="9510001" cy="5607272"/>
          </a:xfrm>
        </p:spPr>
        <p:txBody>
          <a:bodyPr>
            <a:normAutofit lnSpcReduction="10000"/>
          </a:bodyPr>
          <a:lstStyle/>
          <a:p>
            <a:pPr lvl="0"/>
            <a:r>
              <a:rPr lang="cs-CZ" sz="2500" i="1" dirty="0"/>
              <a:t>OBSE - </a:t>
            </a:r>
            <a:r>
              <a:rPr lang="cs-CZ" sz="2500" i="1" dirty="0" err="1"/>
              <a:t>Factsheet</a:t>
            </a:r>
            <a:r>
              <a:rPr lang="cs-CZ" sz="2500" i="1" dirty="0"/>
              <a:t> : </a:t>
            </a:r>
            <a:r>
              <a:rPr lang="cs-CZ" sz="2500" i="1" dirty="0" err="1"/>
              <a:t>Čo</a:t>
            </a:r>
            <a:r>
              <a:rPr lang="cs-CZ" sz="2500" i="1" dirty="0"/>
              <a:t> je OBSE?</a:t>
            </a:r>
            <a:r>
              <a:rPr lang="cs-CZ" sz="2500" dirty="0"/>
              <a:t> [online]. </a:t>
            </a:r>
            <a:r>
              <a:rPr lang="cs-CZ" sz="2500" dirty="0" err="1"/>
              <a:t>Vienna</a:t>
            </a:r>
            <a:r>
              <a:rPr lang="cs-CZ" sz="2500" dirty="0"/>
              <a:t> : </a:t>
            </a:r>
            <a:r>
              <a:rPr lang="cs-CZ" sz="2500" dirty="0" err="1"/>
              <a:t>Press</a:t>
            </a:r>
            <a:r>
              <a:rPr lang="cs-CZ" sz="2500" dirty="0"/>
              <a:t> and Public </a:t>
            </a:r>
            <a:r>
              <a:rPr lang="cs-CZ" sz="2500" dirty="0" err="1"/>
              <a:t>Information</a:t>
            </a:r>
            <a:r>
              <a:rPr lang="cs-CZ" sz="2500" dirty="0"/>
              <a:t> </a:t>
            </a:r>
            <a:r>
              <a:rPr lang="cs-CZ" sz="2500" dirty="0" err="1"/>
              <a:t>Section</a:t>
            </a:r>
            <a:r>
              <a:rPr lang="cs-CZ" sz="2500" dirty="0"/>
              <a:t>, OSCE </a:t>
            </a:r>
            <a:r>
              <a:rPr lang="cs-CZ" sz="2500" dirty="0" err="1"/>
              <a:t>Secretariat</a:t>
            </a:r>
            <a:r>
              <a:rPr lang="cs-CZ" sz="2500" dirty="0"/>
              <a:t>, 2019. 8 s. [cit. 2024-04-17]. Dostupné z: </a:t>
            </a:r>
            <a:r>
              <a:rPr lang="cs-CZ" sz="2500" dirty="0">
                <a:hlinkClick r:id="rId2"/>
              </a:rPr>
              <a:t>https://www.osce.org/files/f/documents/4/8/408347_0.pdf</a:t>
            </a:r>
            <a:r>
              <a:rPr lang="cs-CZ" sz="2500" dirty="0"/>
              <a:t>  </a:t>
            </a:r>
          </a:p>
          <a:p>
            <a:pPr lvl="0"/>
            <a:r>
              <a:rPr lang="cs-CZ" sz="2500" i="1" dirty="0"/>
              <a:t>Charter for European Security</a:t>
            </a:r>
            <a:r>
              <a:rPr lang="cs-CZ" sz="2500" dirty="0"/>
              <a:t> [online]. Istanbul : </a:t>
            </a:r>
            <a:r>
              <a:rPr lang="cs-CZ" sz="2500" dirty="0" err="1"/>
              <a:t>Organization</a:t>
            </a:r>
            <a:r>
              <a:rPr lang="cs-CZ" sz="2500" dirty="0"/>
              <a:t> for Security and Co-</a:t>
            </a:r>
            <a:r>
              <a:rPr lang="cs-CZ" sz="2500" dirty="0" err="1"/>
              <a:t>operation</a:t>
            </a:r>
            <a:r>
              <a:rPr lang="cs-CZ" sz="2500" dirty="0"/>
              <a:t> in Europe, </a:t>
            </a:r>
            <a:r>
              <a:rPr lang="cs-CZ" sz="2500" dirty="0" err="1"/>
              <a:t>November</a:t>
            </a:r>
            <a:r>
              <a:rPr lang="cs-CZ" sz="2500" dirty="0"/>
              <a:t> 1999 [cit. 2024-04-17]. 18 s. Dostupné z: </a:t>
            </a:r>
            <a:r>
              <a:rPr lang="cs-CZ" sz="2500" u="sng" dirty="0">
                <a:hlinkClick r:id="rId3"/>
              </a:rPr>
              <a:t>https://www.osce.org/mc/17502?download=true</a:t>
            </a:r>
            <a:r>
              <a:rPr lang="cs-CZ" sz="2500" u="sng" dirty="0"/>
              <a:t> </a:t>
            </a:r>
            <a:endParaRPr lang="cs-CZ" sz="2500" dirty="0"/>
          </a:p>
          <a:p>
            <a:pPr lvl="0"/>
            <a:r>
              <a:rPr lang="cs-CZ" sz="2500" i="1" dirty="0" err="1"/>
              <a:t>Annual</a:t>
            </a:r>
            <a:r>
              <a:rPr lang="cs-CZ" sz="2500" i="1" dirty="0"/>
              <a:t> Report 2021</a:t>
            </a:r>
            <a:r>
              <a:rPr lang="cs-CZ" sz="2500" dirty="0"/>
              <a:t> [online]. 1. </a:t>
            </a:r>
            <a:r>
              <a:rPr lang="cs-CZ" sz="2500" dirty="0" err="1"/>
              <a:t>Vienna</a:t>
            </a:r>
            <a:r>
              <a:rPr lang="cs-CZ" sz="2500" dirty="0"/>
              <a:t> : </a:t>
            </a:r>
            <a:r>
              <a:rPr lang="cs-CZ" sz="2500" dirty="0" err="1"/>
              <a:t>Organization</a:t>
            </a:r>
            <a:r>
              <a:rPr lang="cs-CZ" sz="2500" dirty="0"/>
              <a:t> </a:t>
            </a:r>
            <a:r>
              <a:rPr lang="cs-CZ" sz="2500" dirty="0" err="1"/>
              <a:t>for</a:t>
            </a:r>
            <a:r>
              <a:rPr lang="cs-CZ" sz="2500" dirty="0"/>
              <a:t> </a:t>
            </a:r>
            <a:r>
              <a:rPr lang="cs-CZ" sz="2500" dirty="0" err="1"/>
              <a:t>Security</a:t>
            </a:r>
            <a:r>
              <a:rPr lang="cs-CZ" sz="2500" dirty="0"/>
              <a:t> and Co-</a:t>
            </a:r>
            <a:r>
              <a:rPr lang="cs-CZ" sz="2500" dirty="0" err="1"/>
              <a:t>operation</a:t>
            </a:r>
            <a:r>
              <a:rPr lang="cs-CZ" sz="2500" dirty="0"/>
              <a:t> in Europe, 2022 [cit. 2024-04-17]. 112 s. Dostupné z: </a:t>
            </a:r>
            <a:r>
              <a:rPr lang="cs-CZ" sz="2500" dirty="0">
                <a:hlinkClick r:id="rId4"/>
              </a:rPr>
              <a:t>https://www.osce.org/files/f/documents/a/4/520912.pdf</a:t>
            </a:r>
            <a:r>
              <a:rPr lang="cs-CZ" sz="2500" dirty="0"/>
              <a:t>  </a:t>
            </a:r>
          </a:p>
          <a:p>
            <a:pPr lvl="0"/>
            <a:r>
              <a:rPr lang="cs-CZ" sz="2400" dirty="0"/>
              <a:t>MZV ČR. Česká republika a OBSE. [online]. [cit. 2024-04-17]. Dostupné z: </a:t>
            </a:r>
            <a:r>
              <a:rPr lang="cs-CZ" sz="2400" dirty="0">
                <a:hlinkClick r:id="rId5"/>
              </a:rPr>
              <a:t>https://www.mzv.cz/jnp/cz/zahranicni_vztahy/bezpecnostni_politika/obse/index.html</a:t>
            </a:r>
            <a:r>
              <a:rPr lang="cs-CZ" sz="2400" dirty="0"/>
              <a:t> </a:t>
            </a:r>
          </a:p>
          <a:p>
            <a:pPr marL="0" lvl="0" indent="0">
              <a:buNone/>
            </a:pPr>
            <a:r>
              <a:rPr lang="cs-CZ" sz="2500" dirty="0"/>
              <a:t> </a:t>
            </a:r>
          </a:p>
          <a:p>
            <a:endParaRPr lang="cs-CZ" sz="2500" dirty="0"/>
          </a:p>
          <a:p>
            <a:pPr lvl="0"/>
            <a:endParaRPr lang="cs-CZ" sz="2500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  <p:sp>
        <p:nvSpPr>
          <p:cNvPr id="6" name="Zástupný symbol pro číslo snímku 11"/>
          <p:cNvSpPr txBox="1">
            <a:spLocks/>
          </p:cNvSpPr>
          <p:nvPr/>
        </p:nvSpPr>
        <p:spPr>
          <a:xfrm>
            <a:off x="8820000" y="6624000"/>
            <a:ext cx="825500" cy="1800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cs-CZ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7890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5781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3672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156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394539" algn="l" defTabSz="9578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873447" algn="l" defTabSz="9578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352355" algn="l" defTabSz="9578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31263" algn="l" defTabSz="9578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0437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4529" y="1844824"/>
            <a:ext cx="8420100" cy="2664296"/>
          </a:xfrm>
        </p:spPr>
        <p:txBody>
          <a:bodyPr>
            <a:normAutofit/>
          </a:bodyPr>
          <a:lstStyle/>
          <a:p>
            <a:r>
              <a:rPr lang="cs-CZ" dirty="0"/>
              <a:t>Děkuji za pozornost.</a:t>
            </a:r>
            <a:br>
              <a:rPr lang="cs-CZ" dirty="0"/>
            </a:br>
            <a:r>
              <a:rPr lang="cs-CZ" dirty="0"/>
              <a:t>Dotazy?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39539" y="6392563"/>
            <a:ext cx="5583381" cy="370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1200" b="1" dirty="0">
                <a:solidFill>
                  <a:prstClr val="black"/>
                </a:solidFill>
              </a:rPr>
              <a:t>Ing. Antonín Novotný, Ph.D., akademický pracovník Oddělení bezpečnostních a obranných studií, </a:t>
            </a:r>
            <a:r>
              <a:rPr lang="cs-CZ" sz="12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antonin.novotny@unob.cz</a:t>
            </a:r>
            <a:r>
              <a:rPr lang="cs-CZ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+420 973 443 055</a:t>
            </a:r>
            <a:endParaRPr lang="cs-CZ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6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19999" y="792000"/>
            <a:ext cx="8496001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Historické počátky - KBSE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Nutnost vyřešení modu vivendi a uznání výsledků II. světové války de iure v Evropě vedly v období uvolnění napětí mezi Východem a Západem v Evropě k iniciaci jednání mezi státy obou bloků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3.7.1972 - zahájení jednání v Helsinkách (Konference pro bezpečnost a spolupráci v Evropě)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/>
              <a:t>Účastníci</a:t>
            </a:r>
            <a:r>
              <a:rPr lang="cs-CZ" sz="2500" dirty="0"/>
              <a:t>: 33 států Evropy + USA a Kanada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3 oblasti jednání: bezpečnostní a politické otázky, ekonomická spolupráce, lidská práva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1.8.1975 - Závěrečný akt KBSE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Výsledky: uznání rovnosti všech států na mezinárodním fóru, neměnitelnost hranic, mírové řešení mezinárodních konfliktů, nevměšování se do vnitřních záležitostí druhého státu, právo národů na sebeurčení a ochrana lidských práv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5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19999" y="792000"/>
            <a:ext cx="8496001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Historické počátky - KBSE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Úspěch konference i pokračující potřeba kontaktu vedly k dohodě o pravidelném opakování obdobné konference (1977-78 Bělehrad, 1980-83 Madrid, 1986-89 Vídeň)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Téma lidských práv zakotvených v Závěrečném aktu KBSE se stalo katalyzátorem změn v socialistických zemích (např. Charta 77 vznikla jako společenství, jehož cílem bylo upozorňovat vládu ČSSR na porušování jejích vlastních mezinárodněprávních závazků v oblasti ochrany lidských práv – ČSSR byla rovněž signatářem ZA KBSE)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V roce 1989 je na program KBSE zařazena odzbrojovací agenda, která vrcholí přijetím Smlouvy o omezení konvenčních sil v Evropě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Konec studené války demonstruje přijetí Charty pro novou Evropu (1990)</a:t>
            </a:r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982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76535" y="620688"/>
            <a:ext cx="8496001" cy="576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Institucionalizace KBSE a vznik OBSE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5999" y="1340768"/>
            <a:ext cx="9237521" cy="5247232"/>
          </a:xfrm>
        </p:spPr>
        <p:txBody>
          <a:bodyPr>
            <a:normAutofit/>
          </a:bodyPr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I. polovina 90. let – úsilí o institucionalizaci KBSE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1992 – Pražský dokument o dalším rozvoji institucí a struktur KBSE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Zřízeny Středisko pro předcházení konfliktů (Vídeň), Sekretariát (Vídeň, Praha), Úřad pro demokratické instituce a lidská práva (Varšava) aj.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1.1.1995 – Organizace pro bezpečnost a spolupráci v Evropě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Institucionalizace byla vedena snahou o vytvoření celoevropské alternativy ke stávajícímu bezpečnostnímu uspořádání (po zániku Varšavské smlouvy a v té době nejasnému směřování NATO)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1999 – přijetí Charty evropské bezpečnosti (Istanbul)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hlinkClick r:id="rId3"/>
              </a:rPr>
              <a:t>OBSE</a:t>
            </a:r>
            <a:r>
              <a:rPr lang="cs-CZ" sz="2500" dirty="0"/>
              <a:t> dnes představuje (mimo OSN) geograficky nejširší, ale nejslabší bezpečnostní organizaci, zahrnující 57 členských států, s rozpočtem na rok cca 140 000 000 </a:t>
            </a:r>
            <a:r>
              <a:rPr lang="en-US" sz="2500" dirty="0"/>
              <a:t>€</a:t>
            </a:r>
            <a:r>
              <a:rPr lang="cs-CZ" sz="2500" dirty="0"/>
              <a:t>  </a:t>
            </a:r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941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 preferRelativeResize="0"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18000" cy="687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76535" y="260648"/>
            <a:ext cx="8496001" cy="819320"/>
          </a:xfrm>
        </p:spPr>
        <p:txBody>
          <a:bodyPr/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Charakteristika OBSE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196752"/>
            <a:ext cx="9108000" cy="5391248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Regionální bezpečnostní organizace v rámci Kapitoly VIII Charty OSN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V oblasti své působnosti představuje primární nástroj včasného varování, prevence konfliktů, krizového managementu a post-konfliktní obnovy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Zastává svého druhu jedinečný přístup k bezpečnosti, kterou OBSE chápe celostně a v rámci Organizace k ní přistupuje na kooperativní bázi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Široký záběr „od Vancouveru po Vladivostok“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/>
              <a:t>Celostní pojetí vychází z tří dimenzionálního přístupu k bezpečnosti čítající oblast: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politicko-vojenskou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hospodářskou a enviromentální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/>
              <a:t>lidsko-právní</a:t>
            </a:r>
            <a:endParaRPr lang="cs-CZ" sz="2500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09862-6B13-4D1A-9239-1F01BD0BA367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24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BVSS-CJ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VSS-CJ.potx" id="{E2249C3E-8E00-4352-A6C7-6F3BB59BBAF4}" vid="{BF7168C5-2A7A-4747-AA3F-4BED29B992B7}"/>
    </a:ext>
  </a:extLst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BVSS-CJ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VSS-CJ.potx" id="{E2249C3E-8E00-4352-A6C7-6F3BB59BBAF4}" vid="{BF7168C5-2A7A-4747-AA3F-4BED29B992B7}"/>
    </a:ext>
  </a:extLst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3835</TotalTime>
  <Words>3980</Words>
  <Application>Microsoft Office PowerPoint</Application>
  <PresentationFormat>A4 (210 × 297 mm)</PresentationFormat>
  <Paragraphs>367</Paragraphs>
  <Slides>44</Slides>
  <Notes>38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CBVSS-CJ</vt:lpstr>
      <vt:lpstr>1_Motiv systému Office</vt:lpstr>
      <vt:lpstr>1_CBVSS-CJ</vt:lpstr>
      <vt:lpstr>Organizace pro bezpečnost a spolupráci v Evropě - kooperativní bezpečnost</vt:lpstr>
      <vt:lpstr>Cíle přednášky</vt:lpstr>
      <vt:lpstr>Obsah přednášky</vt:lpstr>
      <vt:lpstr>Kolektivní zajištění obrany a bezpečnosti</vt:lpstr>
      <vt:lpstr>Historické počátky - KBSE</vt:lpstr>
      <vt:lpstr>Historické počátky - KBSE</vt:lpstr>
      <vt:lpstr>Institucionalizace KBSE a vznik OBSE</vt:lpstr>
      <vt:lpstr>Prezentace aplikace PowerPoint</vt:lpstr>
      <vt:lpstr>Charakteristika OBSE</vt:lpstr>
      <vt:lpstr>Charakteristika OBSE</vt:lpstr>
      <vt:lpstr>Výhody OBSE</vt:lpstr>
      <vt:lpstr>Slabiny OBSE</vt:lpstr>
      <vt:lpstr>Principy OBSE</vt:lpstr>
      <vt:lpstr>Hlavní orgány OBSE</vt:lpstr>
      <vt:lpstr>Priority Malty</vt:lpstr>
      <vt:lpstr>Prezentace aplikace PowerPoint</vt:lpstr>
      <vt:lpstr>Prezentace aplikace PowerPoint</vt:lpstr>
      <vt:lpstr>Dimenze bezpečnosti</vt:lpstr>
      <vt:lpstr>Politicko-vojenská dimenze</vt:lpstr>
      <vt:lpstr>Politicko-vojenská dimenze</vt:lpstr>
      <vt:lpstr>Naplňování CFE (1999) ze strany (A)ČR</vt:lpstr>
      <vt:lpstr>CFE</vt:lpstr>
      <vt:lpstr>Instituce politicko-vojenské dimenze</vt:lpstr>
      <vt:lpstr>Instituce politicko-vojenské dimenze</vt:lpstr>
      <vt:lpstr>Instituce politicko-vojenské dimenze</vt:lpstr>
      <vt:lpstr>Prevence konfliktů</vt:lpstr>
      <vt:lpstr>Prezentace aplikace PowerPoint</vt:lpstr>
      <vt:lpstr>Prevence konfliktů</vt:lpstr>
      <vt:lpstr>Hospodářsko-enviromentální dimenze</vt:lpstr>
      <vt:lpstr>Hospodářsko-enviromentální dimenze</vt:lpstr>
      <vt:lpstr>Instituce hospodářsko-environmentální dimenze</vt:lpstr>
      <vt:lpstr>Lidsko-právní dimenze</vt:lpstr>
      <vt:lpstr>Lidsko-právní dimenze</vt:lpstr>
      <vt:lpstr>Lidsko-právní dimenze</vt:lpstr>
      <vt:lpstr>Lidsko-právní dimenze</vt:lpstr>
      <vt:lpstr>Instituce lidsko-právní dimenze</vt:lpstr>
      <vt:lpstr>Ostatní aktivity OBSE</vt:lpstr>
      <vt:lpstr>Ostatní aktivity OBSE</vt:lpstr>
      <vt:lpstr>Ostatní aktivity OBSE</vt:lpstr>
      <vt:lpstr>Ostatní aktivity OBSE</vt:lpstr>
      <vt:lpstr>Ostatní aktivity OBSE</vt:lpstr>
      <vt:lpstr>Shrnutí</vt:lpstr>
      <vt:lpstr>Doporučené studijní zdroje</vt:lpstr>
      <vt:lpstr>Děkuji za pozornost. Dotazy?</vt:lpstr>
    </vt:vector>
  </TitlesOfParts>
  <Company>Univerzita obrany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Novotný Antonín</dc:creator>
  <cp:lastModifiedBy>Novotný Antonín</cp:lastModifiedBy>
  <cp:revision>196</cp:revision>
  <dcterms:created xsi:type="dcterms:W3CDTF">2009-06-03T09:43:44Z</dcterms:created>
  <dcterms:modified xsi:type="dcterms:W3CDTF">2024-04-17T12:12:37Z</dcterms:modified>
</cp:coreProperties>
</file>