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467" r:id="rId2"/>
    <p:sldId id="446" r:id="rId3"/>
    <p:sldId id="338" r:id="rId4"/>
    <p:sldId id="475" r:id="rId5"/>
    <p:sldId id="339" r:id="rId6"/>
    <p:sldId id="393" r:id="rId7"/>
    <p:sldId id="471" r:id="rId8"/>
    <p:sldId id="394" r:id="rId9"/>
    <p:sldId id="442" r:id="rId10"/>
    <p:sldId id="441" r:id="rId11"/>
    <p:sldId id="395" r:id="rId12"/>
    <p:sldId id="406" r:id="rId13"/>
    <p:sldId id="396" r:id="rId14"/>
    <p:sldId id="397" r:id="rId15"/>
    <p:sldId id="410" r:id="rId16"/>
    <p:sldId id="476" r:id="rId17"/>
    <p:sldId id="457" r:id="rId18"/>
    <p:sldId id="477" r:id="rId19"/>
    <p:sldId id="400" r:id="rId20"/>
    <p:sldId id="402" r:id="rId21"/>
    <p:sldId id="401" r:id="rId22"/>
    <p:sldId id="472" r:id="rId23"/>
    <p:sldId id="478" r:id="rId24"/>
    <p:sldId id="473" r:id="rId25"/>
    <p:sldId id="474" r:id="rId26"/>
    <p:sldId id="479" r:id="rId27"/>
    <p:sldId id="405" r:id="rId28"/>
    <p:sldId id="469" r:id="rId29"/>
    <p:sldId id="434" r:id="rId30"/>
  </p:sldIdLst>
  <p:sldSz cx="9906000" cy="6858000" type="A4"/>
  <p:notesSz cx="7099300" cy="102235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5857" autoAdjust="0"/>
  </p:normalViewPr>
  <p:slideViewPr>
    <p:cSldViewPr>
      <p:cViewPr varScale="1">
        <p:scale>
          <a:sx n="84" d="100"/>
          <a:sy n="84" d="100"/>
        </p:scale>
        <p:origin x="1267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904" y="-102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779" cy="511005"/>
          </a:xfrm>
          <a:prstGeom prst="rect">
            <a:avLst/>
          </a:prstGeom>
        </p:spPr>
        <p:txBody>
          <a:bodyPr vert="horz" lIns="65224" tIns="32612" rIns="65224" bIns="32612" rtlCol="0"/>
          <a:lstStyle>
            <a:lvl1pPr algn="l">
              <a:defRPr sz="9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385" y="0"/>
            <a:ext cx="3076779" cy="511005"/>
          </a:xfrm>
          <a:prstGeom prst="rect">
            <a:avLst/>
          </a:prstGeom>
        </p:spPr>
        <p:txBody>
          <a:bodyPr vert="horz" lIns="65224" tIns="32612" rIns="65224" bIns="32612" rtlCol="0"/>
          <a:lstStyle>
            <a:lvl1pPr algn="r">
              <a:defRPr sz="900"/>
            </a:lvl1pPr>
          </a:lstStyle>
          <a:p>
            <a:fld id="{F8AEADD6-29A2-48BF-A97D-AA07FC043A81}" type="datetimeFigureOut">
              <a:rPr lang="cs-CZ" smtClean="0"/>
              <a:pPr/>
              <a:t>09.11.2023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10234"/>
            <a:ext cx="3076779" cy="511005"/>
          </a:xfrm>
          <a:prstGeom prst="rect">
            <a:avLst/>
          </a:prstGeom>
        </p:spPr>
        <p:txBody>
          <a:bodyPr vert="horz" lIns="65224" tIns="32612" rIns="65224" bIns="32612" rtlCol="0" anchor="b"/>
          <a:lstStyle>
            <a:lvl1pPr algn="l">
              <a:defRPr sz="9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385" y="9710234"/>
            <a:ext cx="3076779" cy="511005"/>
          </a:xfrm>
          <a:prstGeom prst="rect">
            <a:avLst/>
          </a:prstGeom>
        </p:spPr>
        <p:txBody>
          <a:bodyPr vert="horz" lIns="65224" tIns="32612" rIns="65224" bIns="32612" rtlCol="0" anchor="b"/>
          <a:lstStyle>
            <a:lvl1pPr algn="r">
              <a:defRPr sz="900"/>
            </a:lvl1pPr>
          </a:lstStyle>
          <a:p>
            <a:fld id="{4CAA9356-1C30-4147-869B-F3510541CE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4337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71" tIns="49486" rIns="98971" bIns="4948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71" tIns="49486" rIns="98971" bIns="49486" rtlCol="0"/>
          <a:lstStyle>
            <a:lvl1pPr algn="r">
              <a:defRPr sz="1300"/>
            </a:lvl1pPr>
          </a:lstStyle>
          <a:p>
            <a:fld id="{1F683AF4-CA0D-4965-B0C9-258A4FA5B1E0}" type="datetimeFigureOut">
              <a:rPr lang="cs-CZ" smtClean="0"/>
              <a:pPr/>
              <a:t>09.11.2023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6763"/>
            <a:ext cx="553720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1" tIns="49486" rIns="98971" bIns="4948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71" tIns="49486" rIns="98971" bIns="4948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10550"/>
            <a:ext cx="3076363" cy="511175"/>
          </a:xfrm>
          <a:prstGeom prst="rect">
            <a:avLst/>
          </a:prstGeom>
        </p:spPr>
        <p:txBody>
          <a:bodyPr vert="horz" lIns="98971" tIns="49486" rIns="98971" bIns="4948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10550"/>
            <a:ext cx="3076363" cy="511175"/>
          </a:xfrm>
          <a:prstGeom prst="rect">
            <a:avLst/>
          </a:prstGeom>
        </p:spPr>
        <p:txBody>
          <a:bodyPr vert="horz" lIns="98971" tIns="49486" rIns="98971" bIns="49486" rtlCol="0" anchor="b"/>
          <a:lstStyle>
            <a:lvl1pPr algn="r">
              <a:defRPr sz="13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507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81050" y="766763"/>
            <a:ext cx="5537200" cy="38338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971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9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81050" y="766763"/>
            <a:ext cx="5537200" cy="3833812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8971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5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624000"/>
            <a:ext cx="9906000" cy="180000"/>
          </a:xfrm>
        </p:spPr>
        <p:txBody>
          <a:bodyPr/>
          <a:lstStyle>
            <a:lvl1pPr algn="ct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dirty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Bezpečnostní a obranná politika - Kurz vyšších důstojníků, 2012/2013, Univerzita obrany, Brno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j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to.int/nato-on-the-map/#lat=34.75574259923101&amp;lon=42.8253111781555&amp;zoom=-1&amp;layer-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Oddělení bezpečnostních a obranných studií</a:t>
            </a:r>
          </a:p>
          <a:p>
            <a:r>
              <a: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357430"/>
            <a:ext cx="9906000" cy="10715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/>
              <a:t>Kolektivní obrana - NATO</a:t>
            </a:r>
          </a:p>
        </p:txBody>
      </p:sp>
    </p:spTree>
    <p:extLst>
      <p:ext uri="{BB962C8B-B14F-4D97-AF65-F5344CB8AC3E}">
        <p14:creationId xmlns:p14="http://schemas.microsoft.com/office/powerpoint/2010/main" val="147606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Krize uvnitř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>
                <a:latin typeface="+mj-lt"/>
              </a:rPr>
              <a:t>1956 </a:t>
            </a:r>
            <a:r>
              <a:rPr lang="cs-CZ" sz="2800" dirty="0"/>
              <a:t>-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>
                <a:solidFill>
                  <a:schemeClr val="tx2"/>
                </a:solidFill>
                <a:latin typeface="+mj-lt"/>
              </a:rPr>
              <a:t>Suezská krize</a:t>
            </a:r>
            <a:r>
              <a:rPr lang="cs-CZ" sz="2800" dirty="0">
                <a:latin typeface="+mj-lt"/>
              </a:rPr>
              <a:t>, Británie, Francie vs. postoj USA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1959 -  </a:t>
            </a:r>
            <a:r>
              <a:rPr lang="cs-CZ" sz="2800" dirty="0">
                <a:solidFill>
                  <a:schemeClr val="tx2"/>
                </a:solidFill>
              </a:rPr>
              <a:t>Francie</a:t>
            </a:r>
            <a:r>
              <a:rPr lang="cs-CZ" sz="2800" dirty="0"/>
              <a:t> stahuje své jednotky z velení NATO a odmítá rozmístění cizích jaderných zbraní na svém území</a:t>
            </a:r>
            <a:endParaRPr lang="cs-CZ" sz="28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>
                <a:latin typeface="+mj-lt"/>
              </a:rPr>
              <a:t>1966 </a:t>
            </a:r>
            <a:r>
              <a:rPr lang="cs-CZ" sz="2800" dirty="0"/>
              <a:t>-</a:t>
            </a:r>
            <a:r>
              <a:rPr lang="cs-CZ" sz="2800" dirty="0">
                <a:latin typeface="+mj-lt"/>
              </a:rPr>
              <a:t> vystoupení </a:t>
            </a:r>
            <a:r>
              <a:rPr lang="cs-CZ" sz="2800" dirty="0">
                <a:solidFill>
                  <a:schemeClr val="tx2"/>
                </a:solidFill>
              </a:rPr>
              <a:t>F</a:t>
            </a:r>
            <a:r>
              <a:rPr lang="cs-CZ" sz="2800" dirty="0">
                <a:solidFill>
                  <a:schemeClr val="tx2"/>
                </a:solidFill>
                <a:latin typeface="+mj-lt"/>
              </a:rPr>
              <a:t>rancie</a:t>
            </a:r>
            <a:r>
              <a:rPr lang="cs-CZ" sz="2800" dirty="0">
                <a:latin typeface="+mj-lt"/>
              </a:rPr>
              <a:t> z vojenských struktur NATO a vykázání všech cizích jednotek z francouzského území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1974 – </a:t>
            </a:r>
            <a:r>
              <a:rPr lang="cs-CZ" sz="2800" dirty="0">
                <a:solidFill>
                  <a:schemeClr val="tx2"/>
                </a:solidFill>
              </a:rPr>
              <a:t>turecká invaze </a:t>
            </a:r>
            <a:r>
              <a:rPr lang="cs-CZ" sz="2800" dirty="0"/>
              <a:t>na Kypr, vznik Severokyperské republiky   </a:t>
            </a:r>
            <a:endParaRPr lang="cs-CZ" sz="28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1976/79 – </a:t>
            </a:r>
            <a:r>
              <a:rPr lang="cs-CZ" sz="2800" dirty="0">
                <a:solidFill>
                  <a:schemeClr val="tx2"/>
                </a:solidFill>
              </a:rPr>
              <a:t>Portugalsko</a:t>
            </a:r>
            <a:r>
              <a:rPr lang="cs-CZ" sz="2800" dirty="0"/>
              <a:t> po pádu autoritativního režimu a nástupu levicových sil do vlády vyloučeno z jednání Výboru pro jaderné plánování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2003 – </a:t>
            </a:r>
            <a:r>
              <a:rPr lang="cs-CZ" sz="2800" dirty="0">
                <a:solidFill>
                  <a:schemeClr val="tx2"/>
                </a:solidFill>
              </a:rPr>
              <a:t>Irácká krize</a:t>
            </a:r>
            <a:r>
              <a:rPr lang="cs-CZ" sz="2800" dirty="0"/>
              <a:t>, </a:t>
            </a:r>
            <a:r>
              <a:rPr lang="cs-CZ" sz="2800" i="1" dirty="0"/>
              <a:t>stará Evropa </a:t>
            </a:r>
            <a:r>
              <a:rPr lang="cs-CZ" sz="2800" dirty="0"/>
              <a:t>vs. USA/Británie a </a:t>
            </a:r>
            <a:r>
              <a:rPr lang="cs-CZ" sz="2800" i="1" dirty="0"/>
              <a:t>nová Evropa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8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7" name="Zástupný symbol pro zápatí 12"/>
          <p:cNvSpPr>
            <a:spLocks noGrp="1"/>
          </p:cNvSpPr>
          <p:nvPr>
            <p:ph type="ftr" sz="quarter" idx="11"/>
          </p:nvPr>
        </p:nvSpPr>
        <p:spPr>
          <a:xfrm>
            <a:off x="0" y="6624000"/>
            <a:ext cx="9906000" cy="1800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vývoj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Do konce 80. let obranná organizace zaměřená na teritoriální obranu západní Evropy vůči Varšavské smlouvě</a:t>
            </a: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Výrazná asymetrie v poslání a schopnostech evropského a amerického pilíře NATO</a:t>
            </a: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Čistě vojenské uskupení, s minimálním politickým vlivem a angažováním se v nevojenských misích</a:t>
            </a: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 err="1"/>
              <a:t>Geir</a:t>
            </a:r>
            <a:r>
              <a:rPr lang="cs-CZ" sz="2400" dirty="0"/>
              <a:t> </a:t>
            </a:r>
            <a:r>
              <a:rPr lang="cs-CZ" sz="2400" dirty="0" err="1"/>
              <a:t>Lundestad</a:t>
            </a:r>
            <a:r>
              <a:rPr lang="cs-CZ" sz="2400" dirty="0"/>
              <a:t>:  </a:t>
            </a:r>
            <a:r>
              <a:rPr lang="cs-CZ" sz="2400" dirty="0">
                <a:solidFill>
                  <a:srgbClr val="002060"/>
                </a:solidFill>
              </a:rPr>
              <a:t>„</a:t>
            </a:r>
            <a:r>
              <a:rPr lang="cs-CZ" sz="2400" i="1" dirty="0">
                <a:solidFill>
                  <a:srgbClr val="002060"/>
                </a:solidFill>
              </a:rPr>
              <a:t>Během studené války existovalo trojí NATO. Jedno ozbrojené a připravené ke střetu se Sověty na centrální frontě. Druhé plné černých pasažérů. A třetí po zuby ozbrojené a připravené válčit, ale zejména mezi sebou navzájem. Řekové a Turci.“</a:t>
            </a:r>
            <a:endParaRPr lang="cs-CZ" sz="2500" i="1" dirty="0">
              <a:solidFill>
                <a:srgbClr val="002060"/>
              </a:solidFill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vývoj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Konec studené války – nová situace i pro NATO – tzn. nutná sebereflexe (také teoretická možnost rozpuštění – definitivně ustává v roce 1992 po rozpadu SSSR a konfliktu v Jugoslávii)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Deklarace o transformaci NATO (1990)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Strategická koncepce Severoatlantické aliance a Deklarace o míru a spolupráci (1991) – nabídka nového druhu spolupráce zejména se státy bývalého socialistického bloku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Severoatlantická rada pro spolupráci (NACC 1991) – první kooperativní fórum (politické konzultace, předávání informací atd.)</a:t>
            </a: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Historický vývoj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Na počátku 90. let NATO hledá svoji novou podobu a opodstatnění (zejména po zániku VS)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Postupná přeměna z obranné na bezpečnostní organizaci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Manfred Woerner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„</a:t>
            </a:r>
            <a:r>
              <a:rPr lang="cs-CZ" sz="2500" i="1" dirty="0">
                <a:solidFill>
                  <a:srgbClr val="FF0000"/>
                </a:solidFill>
                <a:latin typeface="+mj-lt"/>
              </a:rPr>
              <a:t>NATO 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must go out of area or go out of business</a:t>
            </a:r>
            <a:r>
              <a:rPr lang="cs-CZ" sz="2500" i="1" dirty="0">
                <a:solidFill>
                  <a:srgbClr val="FF0000"/>
                </a:solidFill>
                <a:latin typeface="+mj-lt"/>
              </a:rPr>
              <a:t>.“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Rezignace na pouze teritoriální obranu – od obrany teritoria k obraně zájmů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Postupná vnitřní reorganizace a otevírání se NATO (EAPC, velitelská struktura, Velitelství pro transformaci)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Postupné rozšiřování o nové členy a přibírání nových úkolů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mise NATO po rozpadu bipolárního světa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r>
              <a:rPr lang="cs-CZ" sz="2500" dirty="0">
                <a:latin typeface="+mj-lt"/>
              </a:rPr>
              <a:t>Operace Deny Flight </a:t>
            </a:r>
            <a:r>
              <a:rPr lang="cs-CZ" sz="2300" dirty="0">
                <a:latin typeface="+mj-lt"/>
              </a:rPr>
              <a:t>(duben 1993 - prosinec 1995, Bosna)</a:t>
            </a:r>
          </a:p>
          <a:p>
            <a:pPr lvl="1"/>
            <a:r>
              <a:rPr lang="cs-CZ" sz="2100" dirty="0">
                <a:latin typeface="+mj-lt"/>
              </a:rPr>
              <a:t>28.2.1994 první vojenský zásah v historii Aliance</a:t>
            </a:r>
          </a:p>
          <a:p>
            <a:r>
              <a:rPr lang="cs-CZ" sz="2500" dirty="0">
                <a:latin typeface="+mj-lt"/>
              </a:rPr>
              <a:t>Operace Deliberate Force (</a:t>
            </a:r>
            <a:r>
              <a:rPr lang="cs-CZ" sz="2300" dirty="0">
                <a:latin typeface="+mj-lt"/>
              </a:rPr>
              <a:t>září 1995, Bosna)</a:t>
            </a:r>
          </a:p>
          <a:p>
            <a:pPr lvl="1"/>
            <a:r>
              <a:rPr lang="cs-CZ" sz="2100" dirty="0">
                <a:latin typeface="+mj-lt"/>
              </a:rPr>
              <a:t>údery vůči VRS, první rozsáhlé použití vojenské síly ze strany NATO</a:t>
            </a:r>
          </a:p>
          <a:p>
            <a:r>
              <a:rPr lang="cs-CZ" sz="2500" dirty="0">
                <a:latin typeface="+mj-lt"/>
              </a:rPr>
              <a:t>Joint Endeavour (</a:t>
            </a:r>
            <a:r>
              <a:rPr lang="cs-CZ" sz="2300" dirty="0">
                <a:latin typeface="+mj-lt"/>
              </a:rPr>
              <a:t>1995 - 2004 Bosna)</a:t>
            </a:r>
          </a:p>
          <a:p>
            <a:pPr lvl="1"/>
            <a:r>
              <a:rPr lang="cs-CZ" sz="2100" dirty="0">
                <a:latin typeface="+mj-lt"/>
              </a:rPr>
              <a:t>IFOR, SFOR</a:t>
            </a:r>
          </a:p>
          <a:p>
            <a:r>
              <a:rPr lang="cs-CZ" sz="2500" dirty="0">
                <a:latin typeface="+mj-lt"/>
              </a:rPr>
              <a:t>Allied Force (</a:t>
            </a:r>
            <a:r>
              <a:rPr lang="cs-CZ" sz="2300" dirty="0">
                <a:latin typeface="+mj-lt"/>
              </a:rPr>
              <a:t>březen - červen 1999, SRJ)</a:t>
            </a:r>
          </a:p>
          <a:p>
            <a:pPr lvl="1"/>
            <a:r>
              <a:rPr lang="cs-CZ" sz="2100" dirty="0">
                <a:latin typeface="+mj-lt"/>
              </a:rPr>
              <a:t>letecké údery na SRJ – problém „humanitárního bombardování“</a:t>
            </a:r>
          </a:p>
          <a:p>
            <a:pPr lvl="1"/>
            <a:r>
              <a:rPr lang="cs-CZ" sz="2100" dirty="0">
                <a:latin typeface="+mj-lt"/>
              </a:rPr>
              <a:t>akce bez mandátu RB OSN, ale v době jistého právního vakua, neboť SRJ nebyla uznávána jako členský stát OSN</a:t>
            </a:r>
            <a:endParaRPr lang="cs-CZ" sz="2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Aktivace čl. 5 v roce 2001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2001 - aktivace čl. 5 WS: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Zvýšit rozsah spolupráce a zpravodajských informací v souvislosti s bojem proti terorismu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Individuálně nebo kolektivně poskytnout pomoc spojeneckým zemím a dalším státům, které by se mohly stát cílem teroristických hrozeb v důsledku své podpory mezinárodní protiteroristické kampaně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Zavést potřebná opatření pro zvýšení bezpečnosti důležitých objektů na území USA a ostatních spojenců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Připravit vybrané objekty na teritoriu členských států NATO tak, aby mohly přímo podporovat operace proti terorismu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Po dobu operace proti terorismu poskytnout leteckým silám USA a jejich spojencům všeobecné právo používat vzdušný prostor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Po dobu operace umožnit USA a dalším spojencům přístup na území členských států NATO, včetně možnosti doplňování pohonných hmot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795114"/>
          </a:xfrm>
        </p:spPr>
        <p:txBody>
          <a:bodyPr/>
          <a:lstStyle/>
          <a:p>
            <a:pPr algn="ctr"/>
            <a:r>
              <a:rPr lang="cs-CZ" b="1" dirty="0"/>
              <a:t>Aktuální působení NATO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28465" y="6365773"/>
            <a:ext cx="9747952" cy="375321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>
                <a:hlinkClick r:id="rId2"/>
              </a:rPr>
              <a:t>https://www.nato.int/nato-on-the-map/#lat=34.75574259923101&amp;lon=42.8253111781555&amp;zoom=-1&amp;layer-4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1" y="1196752"/>
            <a:ext cx="9777536" cy="51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" descr="Jens Stoltenber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6" y="3083939"/>
            <a:ext cx="2621280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043916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Dualita politické a vojenské struktury: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 čele politické struktury generální tajemník – Evropan</a:t>
            </a:r>
          </a:p>
          <a:p>
            <a:pPr marL="635000" lvl="1" indent="-250825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V čele vojenské struktury </a:t>
            </a:r>
            <a:r>
              <a:rPr lang="cs-CZ" sz="2300" dirty="0" err="1"/>
              <a:t>Supreme</a:t>
            </a:r>
            <a:r>
              <a:rPr lang="cs-CZ" sz="2300" dirty="0"/>
              <a:t> </a:t>
            </a:r>
            <a:r>
              <a:rPr lang="cs-CZ" sz="2300" dirty="0" err="1"/>
              <a:t>Allied</a:t>
            </a:r>
            <a:r>
              <a:rPr lang="cs-CZ" sz="2300" dirty="0"/>
              <a:t> </a:t>
            </a:r>
            <a:r>
              <a:rPr lang="cs-CZ" sz="2300" dirty="0" err="1"/>
              <a:t>Commander</a:t>
            </a:r>
            <a:r>
              <a:rPr lang="cs-CZ" sz="2300" dirty="0"/>
              <a:t> </a:t>
            </a:r>
            <a:r>
              <a:rPr lang="cs-CZ" sz="2300" dirty="0" err="1"/>
              <a:t>Europe</a:t>
            </a:r>
            <a:r>
              <a:rPr lang="cs-CZ" sz="2300" dirty="0"/>
              <a:t> – SACEUR – Američan, od jara 2019  - gen. </a:t>
            </a:r>
            <a:r>
              <a:rPr lang="cs-CZ" sz="2300" dirty="0" err="1"/>
              <a:t>Wolters</a:t>
            </a:r>
            <a:r>
              <a:rPr lang="cs-CZ" sz="2300" dirty="0"/>
              <a:t> </a:t>
            </a:r>
          </a:p>
        </p:txBody>
      </p:sp>
      <p:sp>
        <p:nvSpPr>
          <p:cNvPr id="8" name="TextovéPole 7"/>
          <p:cNvSpPr txBox="1">
            <a:spLocks noChangeAspect="1"/>
          </p:cNvSpPr>
          <p:nvPr/>
        </p:nvSpPr>
        <p:spPr>
          <a:xfrm>
            <a:off x="6383808" y="6286520"/>
            <a:ext cx="217239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Tod</a:t>
            </a:r>
            <a:r>
              <a:rPr lang="cs-CZ" dirty="0">
                <a:solidFill>
                  <a:schemeClr val="bg1"/>
                </a:solidFill>
              </a:rPr>
              <a:t> D. </a:t>
            </a:r>
            <a:r>
              <a:rPr lang="cs-CZ" dirty="0" err="1">
                <a:solidFill>
                  <a:schemeClr val="bg1"/>
                </a:solidFill>
              </a:rPr>
              <a:t>Wolters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2144688" y="6278607"/>
            <a:ext cx="191590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Jens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Stoltenberg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03" y="3088493"/>
            <a:ext cx="25146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structure of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2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struktury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Severoatlantická rada (NAC)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NAC je nejvyšší rozhodovací a konzultační orgán aliance, fórum pro demokratickou diskusi a vzájemné konzultace, ve kterém jsou zastoupeni všichni členové NATO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Schází se na několika úrovních: ministerská zasedání se konají dvakrát ročně, příležitostně rada zasedá i na úrovni šéfů států a vlád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Předsedou Rady NATO je z titulu své funkce generální tajemník Aliance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Seznámit s chronologií a základními fakty vývoje NATO</a:t>
            </a:r>
          </a:p>
        </p:txBody>
      </p:sp>
      <p:pic>
        <p:nvPicPr>
          <p:cNvPr id="50178" name="Picture 2" descr="C:\Users\stojarr\Documents\KVD 2015\Nová složka\nato_mapa-sve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57" y="2643187"/>
            <a:ext cx="5334000" cy="309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struktury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Výbor pro obranné plánování (DPC)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Zabývá se záležitostmi specificky spojenými s obranou, odpovídá za vypracování obranné politiky aliance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Schází se pravidelně na úrovni velvyslanců a minimálně dvakrát ročně na úrovni ministrů obrany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Skupina pro jaderné plánování (NPG)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Má stejnou pravomoc jako Výbor pro plánování obrany v oblasti jaderných zbraní</a:t>
            </a: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struktury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Generální tajemník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Je z titulu své funkce předsedou Severoatlantické rady a odpovídá za její řízení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Je předsedou Výboru pro obranné plánování a Skupiny pro jaderné plánování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Je zodpovědný za činnost Mezinárodního sekretariátu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Je nejvýše postaveným civilistou v NATO a reprezentuje Alianci navenek, nemá však skutečnou rozhodovací pravomoc, v případě neshod může sloužit jako prostředník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Vojenské struktury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Vojenský výbor (MC)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nejvyšší vojenský orgán NATO,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předkládá návrhy a doporučení Severoatlantické radě, Výboru pro obranné plánování a Skupině pro jaderné plánování,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 úrovni stálých vojenských zástupců členských států - MILREPů, schází se alespoň jednou týdně.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Velitelství spojeneckých sil pro operace (ACO) – </a:t>
            </a:r>
            <a:r>
              <a:rPr lang="cs-CZ" sz="2300" dirty="0" err="1">
                <a:latin typeface="+mj-lt"/>
              </a:rPr>
              <a:t>Mons</a:t>
            </a: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Velitelství spojeneckých sil pro transformaci (ACT) – </a:t>
            </a:r>
            <a:r>
              <a:rPr lang="cs-CZ" sz="2300" dirty="0">
                <a:latin typeface="+mj-lt"/>
              </a:rPr>
              <a:t>Norfolk</a:t>
            </a: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22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48" y="332656"/>
            <a:ext cx="8915400" cy="867122"/>
          </a:xfrm>
        </p:spPr>
        <p:txBody>
          <a:bodyPr/>
          <a:lstStyle/>
          <a:p>
            <a:pPr algn="ctr"/>
            <a:r>
              <a:rPr lang="cs-CZ" b="1" dirty="0"/>
              <a:t>Vojenská struktura NATO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2050" name="Picture 2" descr="Výsledek obrázku pro structure of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71" y="1199778"/>
            <a:ext cx="7526025" cy="56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5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Přidružené organizace a programy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Partnerství pro mír (PfP)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Program spolupráce s kandidáty členství v NATO a dalšími zájemci – od přípravy na vstup po společné plánování, cvičení apod., MAP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Vychází z principu bilaterálních smluv mezi účastnickým státem a NATO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Cílem je dosáhnout kompatibility ozbrojených sil a koordinace (např. při mírových operacích), posilování důvěry, společné plánování apod.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Severoatlantické shromáždění (NAC)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Meziparlamentní shromáždění členských zemí Aliance, nezávislý poradní orgán bez výkonné pravomoci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Euroatlantická rada partnerství (EAPC)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EAPC je orgán pro politickou, vojenskou a bezpečnostní spolupráci mezi NATO a externími partnery. </a:t>
            </a:r>
          </a:p>
        </p:txBody>
      </p:sp>
    </p:spTree>
    <p:extLst>
      <p:ext uri="{BB962C8B-B14F-4D97-AF65-F5344CB8AC3E}">
        <p14:creationId xmlns:p14="http://schemas.microsoft.com/office/powerpoint/2010/main" val="28820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285728"/>
            <a:ext cx="8496000" cy="928694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vývoj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214422"/>
            <a:ext cx="8128900" cy="537357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NATO stále zůstává z hlediska výdajů nejmocnějším globálním vojenským aktérem, v posledních dvou dekádách však dochází k relativnímu poklesu ve srovnání se zbytkem světa.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  <p:pic>
        <p:nvPicPr>
          <p:cNvPr id="6" name="Picture 2" descr="C:\Users\stojarr\Documents\KGŠ 2015_6\2.5. Vývoj, postavení, struktury a aktivity NATO v oblasti bezpečnosti\1.2.6. Vývoj, postavení, struktury a aktivity NATO v oblasti bezpečnosti\20130129_sg_report-201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492896"/>
            <a:ext cx="933450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nato defence expend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1853"/>
            <a:ext cx="9289032" cy="68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6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vývoj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700808"/>
            <a:ext cx="8486090" cy="48871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Stabilizace propasti ve vojenských schopnostech mezi Evropou a USA?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Vyřešení problému nedodržování politických závazků týkajících se výše a efektivity výdajů na obranu u evropských členů?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Nesoulad mezi atlantickým a kontinentálním pilířem NATO?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Otázka soudržnosti členské základny v některých otázkách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dirty="0"/>
              <a:t> </a:t>
            </a: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NATO bylo a je základním pilířem systému kolektivní </a:t>
            </a:r>
            <a:r>
              <a:rPr lang="cs-CZ" sz="2500" dirty="0"/>
              <a:t>bezpečnosti a zároveň jedinou funkční organizací kolektivní obrany v trans-atlantickém prostoru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Od skončení studené války došlo k jeho výraznému územnímu i kompetenčnímu rozšíření – přes trvalou platnost č. 5 Washingtonské smlouvy dochází rovněž k nárůstu exteritoriálních aktivit mimo uvedený článek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NATO vytváří nástroje a procedury, které by mu měly umožnit lépe a pružněji reagovat na hrozby vyplývající z globálního bezpečnostního prostředí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Před Aliancí stojí řada důležitých úkolů, které budou v centru její agendy v nejbližších dekádách (kooperace s EU, zmenšování vnitřní divergence, otázka exteritoriálních misí apod.)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6747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9060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9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9347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Úvod: Počátky Aliance a její základní cíl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Článek 5 Washingtonské smlouvy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Rozšiřování členské základny NATO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Historický vývoj NATO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/>
              <a:t>Možný další vývoj NATO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620688"/>
            <a:ext cx="8915400" cy="795114"/>
          </a:xfrm>
        </p:spPr>
        <p:txBody>
          <a:bodyPr/>
          <a:lstStyle/>
          <a:p>
            <a:pPr algn="ctr"/>
            <a:r>
              <a:rPr lang="cs-CZ" b="1" dirty="0"/>
              <a:t>Základní 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849544" cy="5256584"/>
          </a:xfrm>
        </p:spPr>
        <p:txBody>
          <a:bodyPr/>
          <a:lstStyle/>
          <a:p>
            <a:pPr marL="25199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b="1" dirty="0"/>
              <a:t>Kolektivní obrana – zaměřena vůči vnější hrozbě</a:t>
            </a:r>
          </a:p>
          <a:p>
            <a:pPr marL="25199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b="1" dirty="0"/>
              <a:t>Aliance zvyšuje bezpečnost členů</a:t>
            </a:r>
            <a:r>
              <a:rPr lang="cs-CZ" sz="2600" dirty="0"/>
              <a:t> - prostředek obrany proti agresi jiných nebo mocnějších států nebo jako prostředek sdílení kapacit pro prevenci nebo potírání hrozeb ze strany jiných aktérů</a:t>
            </a:r>
          </a:p>
          <a:p>
            <a:pPr marL="25199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600" dirty="0"/>
          </a:p>
          <a:p>
            <a:pPr marL="25199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b="1" dirty="0"/>
              <a:t>Předpokladem je</a:t>
            </a:r>
            <a:r>
              <a:rPr lang="cs-CZ" sz="2600" dirty="0"/>
              <a:t>, že její členové musí:</a:t>
            </a:r>
          </a:p>
          <a:p>
            <a:pPr marL="636109" lvl="1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mít společný cíl,</a:t>
            </a:r>
          </a:p>
          <a:p>
            <a:pPr marL="636109" lvl="1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se shodovat v hodnocení hrozeb,</a:t>
            </a:r>
          </a:p>
          <a:p>
            <a:pPr marL="636109" lvl="1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být schopni sjednotit své síly v případě nutnosti</a:t>
            </a:r>
          </a:p>
          <a:p>
            <a:pPr marL="636109" lvl="1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600" dirty="0"/>
          </a:p>
          <a:p>
            <a:pPr marL="25198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b="1" dirty="0"/>
              <a:t>Charta OSN </a:t>
            </a:r>
            <a:r>
              <a:rPr lang="cs-CZ" sz="2600" dirty="0"/>
              <a:t>– čl. 51 (sebeobrana) + čl. 52 (oblastní dohody)</a:t>
            </a:r>
          </a:p>
          <a:p>
            <a:pPr marL="25198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3000" dirty="0"/>
          </a:p>
          <a:p>
            <a:pPr marL="251994" indent="-251994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7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Úvod: Počátky Aliance a její základní cíl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4. dubna 1949 – podpis Washingtonské smlouvy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12 zakládajících členů: USA, Kanada, Velká Británie, Francie, Belgie, Nizozemí, Lucembursko, Dánsko, Island,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Itálie</a:t>
            </a:r>
            <a:r>
              <a:rPr lang="cs-CZ" sz="2500" dirty="0">
                <a:latin typeface="+mj-lt"/>
              </a:rPr>
              <a:t>, Norsko,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Portugalsko</a:t>
            </a:r>
            <a:r>
              <a:rPr lang="cs-CZ" sz="25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cs-CZ" sz="2300" i="1" dirty="0">
                <a:latin typeface="+mj-lt"/>
              </a:rPr>
              <a:t>„…(strany smlouvy) jsou odhodlány hájit svobodu, společné dědictví a kulturu svých národů, založenou na zásadách demokracie, svobody jednotlivce a právního řádu.“</a:t>
            </a: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NATO vzniká jako organizace propojující bezpečnost Západní Evropy a USA v době eskalace Studené války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Smlouva založila systém kolektivní obrany (čl.5 WS)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Lord </a:t>
            </a:r>
            <a:r>
              <a:rPr lang="cs-CZ" sz="2800" dirty="0" err="1"/>
              <a:t>Ismay</a:t>
            </a:r>
            <a:r>
              <a:rPr lang="cs-CZ" sz="2800" dirty="0"/>
              <a:t>:</a:t>
            </a:r>
            <a:r>
              <a:rPr lang="en-US" sz="2800" i="1" dirty="0">
                <a:solidFill>
                  <a:schemeClr val="tx2"/>
                </a:solidFill>
              </a:rPr>
              <a:t>"to keep the </a:t>
            </a:r>
            <a:r>
              <a:rPr lang="cs-CZ" sz="2800" i="1" dirty="0" err="1">
                <a:solidFill>
                  <a:schemeClr val="tx2"/>
                </a:solidFill>
              </a:rPr>
              <a:t>Russians</a:t>
            </a:r>
            <a:r>
              <a:rPr lang="cs-CZ" sz="2800" i="1" dirty="0">
                <a:solidFill>
                  <a:schemeClr val="tx2"/>
                </a:solidFill>
              </a:rPr>
              <a:t> </a:t>
            </a:r>
            <a:r>
              <a:rPr lang="en-US" sz="2800" i="1" dirty="0">
                <a:solidFill>
                  <a:schemeClr val="tx2"/>
                </a:solidFill>
              </a:rPr>
              <a:t>out, the Americans in, and the Germans down</a:t>
            </a:r>
            <a:r>
              <a:rPr lang="cs-CZ" sz="2800" i="1" dirty="0">
                <a:solidFill>
                  <a:schemeClr val="tx2"/>
                </a:solidFill>
              </a:rPr>
              <a:t>“</a:t>
            </a:r>
            <a:endParaRPr lang="cs-CZ" sz="3200" i="1" dirty="0">
              <a:solidFill>
                <a:schemeClr val="tx2"/>
              </a:solidFill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Článek 5 Washingtonské smlouvy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>
                <a:latin typeface="+mj-lt"/>
              </a:rPr>
              <a:t>Smluvní strany se dohodly, že ozbrojený útok proti jedné nebo více z nich v Evropě nebo Severní Americe bude považován za útok proti všem, a proto se dohodly, že dojde-li k takovémuto ozbrojenému útoku, každá z nich, uplatňujíc právo na individuální nebo kolektivní sebeobranu uznané článkem 51 Charty OSN, </a:t>
            </a:r>
            <a:r>
              <a:rPr lang="cs-CZ" sz="2500" i="1" u="sng" dirty="0">
                <a:solidFill>
                  <a:schemeClr val="tx2"/>
                </a:solidFill>
                <a:latin typeface="+mj-lt"/>
              </a:rPr>
              <a:t>pomůže smluvní straně nebo stranám takto napadeným tím, že neprodleně podnikne sama a v součinnosti s ostatními stranami takovou akci, jakou bude považovat za nutnou, včetně použití ozbrojené síly</a:t>
            </a:r>
            <a:r>
              <a:rPr lang="cs-CZ" sz="2500" i="1" dirty="0">
                <a:latin typeface="+mj-lt"/>
              </a:rPr>
              <a:t>, s cílem obnovit a zachovat bezpečnost severoatlantického prostoru. Každý takový útok a veškerá opatření učiněna v jeho důsledku budou neprodleně oznámena Radě bezpečnosti. Tato opatření budou ukončena, jakmile Rada bezpečnosti přijme opatření nutná pro obnovení a zachování mezinárodního míru a bezpečnosti.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Článek 5 Washingtonské smlouvy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Paul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Gallis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 (1997):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dirty="0"/>
              <a:t>    Článek 5 Severoatlantické smlouvy automaticky nezajišťuje použití síly na pomoc spojenci, který by byl napaden… Pomoc spojencům není bezpodmínečná.</a:t>
            </a:r>
          </a:p>
          <a:p>
            <a:pPr>
              <a:buNone/>
            </a:pPr>
            <a:r>
              <a:rPr lang="cs-CZ" sz="2400" dirty="0"/>
              <a:t>    Doprovodné usnesení senátu (1949): pro ozbrojenou pomoc stanovilo tři podmínky:</a:t>
            </a:r>
          </a:p>
          <a:p>
            <a:pPr lvl="0"/>
            <a:r>
              <a:rPr lang="cs-CZ" sz="2400" dirty="0"/>
              <a:t>Americké příspěvky budou spíš doplňovat než nahrazovat příspěvky dalších spojenců.                 </a:t>
            </a:r>
            <a:r>
              <a:rPr lang="cs-CZ" sz="2400" dirty="0">
                <a:solidFill>
                  <a:srgbClr val="0070C0"/>
                </a:solidFill>
              </a:rPr>
              <a:t>(argument pro 2%HDP)</a:t>
            </a:r>
          </a:p>
          <a:p>
            <a:pPr lvl="0"/>
            <a:r>
              <a:rPr lang="cs-CZ" sz="2400" dirty="0"/>
              <a:t>Americké jednotky mohou být použity jen tehdy, pokud budou dotčeny americké bezpečnostní zájmy.</a:t>
            </a:r>
          </a:p>
          <a:p>
            <a:pPr lvl="0"/>
            <a:r>
              <a:rPr lang="cs-CZ" sz="2400" dirty="0"/>
              <a:t>Zapojení do vojenských operací NATO bude prezident konzultovat se senátem.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Rozšiřování členské základny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1952 – přistupují Řecko a Turecko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1955 – přistupuje SRN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1982 – Španělsko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1999 – Česká republika, Polsko, Maďarsko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2004 – Bulharsko, Rumunsko, </a:t>
            </a:r>
            <a:r>
              <a:rPr lang="cs-CZ" sz="2500" dirty="0">
                <a:solidFill>
                  <a:srgbClr val="FF0000"/>
                </a:solidFill>
                <a:latin typeface="+mj-lt"/>
              </a:rPr>
              <a:t>Litva, Lotyšsko, Estonsko</a:t>
            </a:r>
            <a:r>
              <a:rPr lang="cs-CZ" sz="2500" dirty="0">
                <a:latin typeface="+mj-lt"/>
              </a:rPr>
              <a:t>, Slovinsko, Slovensko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2009 – Chorvatsko, Albánie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2017– </a:t>
            </a:r>
            <a:r>
              <a:rPr lang="cs-CZ" sz="2500" dirty="0">
                <a:solidFill>
                  <a:srgbClr val="C00000"/>
                </a:solidFill>
              </a:rPr>
              <a:t>Černá Hora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2020 – </a:t>
            </a:r>
            <a:r>
              <a:rPr lang="cs-CZ" sz="2500" dirty="0">
                <a:solidFill>
                  <a:schemeClr val="tx2"/>
                </a:solidFill>
                <a:latin typeface="+mj-lt"/>
              </a:rPr>
              <a:t>Severní</a:t>
            </a:r>
            <a:r>
              <a:rPr lang="cs-CZ" sz="2500" dirty="0">
                <a:latin typeface="+mj-lt"/>
              </a:rPr>
              <a:t> Makedonie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2023- Finsko, </a:t>
            </a:r>
            <a:r>
              <a:rPr lang="cs-CZ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Š</a:t>
            </a:r>
            <a:r>
              <a:rPr lang="cs-CZ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védsko</a:t>
            </a:r>
            <a:r>
              <a:rPr lang="cs-CZ" sz="2500" dirty="0">
                <a:latin typeface="+mj-lt"/>
              </a:rPr>
              <a:t> – probíhá ratifikační proces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Německá otázka a NATO: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obranné společenství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357298"/>
            <a:ext cx="9108000" cy="5230702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27.5.1952 podepsána smlouva o vzniku EOS, která ale nebyla ratifikována všemi stranami (zamítnuto iniciátorem projektu Francií, resp. francouzským parlamentem)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Účastníci: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Velká Británie, Francie, Belgie, Nizozemí, Lucembursko, </a:t>
            </a:r>
            <a:r>
              <a:rPr lang="cs-CZ" sz="2300" dirty="0">
                <a:solidFill>
                  <a:srgbClr val="FF0000"/>
                </a:solidFill>
                <a:latin typeface="+mj-lt"/>
              </a:rPr>
              <a:t>Německo (SRN)</a:t>
            </a:r>
            <a:r>
              <a:rPr lang="cs-CZ" sz="2300" dirty="0">
                <a:latin typeface="+mj-lt"/>
              </a:rPr>
              <a:t>, Itálie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Cíl organizace: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Vzájemná pomoc v případě napadení a </a:t>
            </a:r>
            <a:r>
              <a:rPr lang="cs-CZ" sz="2300" dirty="0">
                <a:solidFill>
                  <a:srgbClr val="FF0000"/>
                </a:solidFill>
                <a:latin typeface="+mj-lt"/>
              </a:rPr>
              <a:t>kontrolovaná remilitarizace Německa (SRN)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Vytvoření evropských (mnohonárodních) ozbrojených sil organizačně podřízených NATO, a v jejich rámci formování německých jednotek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Realita: 1955 –SRN vstupuje do NATO, K. </a:t>
            </a:r>
            <a:r>
              <a:rPr lang="cs-CZ" sz="2500" dirty="0" err="1"/>
              <a:t>Adenauer</a:t>
            </a:r>
            <a:r>
              <a:rPr lang="cs-CZ" sz="2500" i="1" dirty="0"/>
              <a:t>: „rozhodující zlomový bod v dějinách našeho kontinentu“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3180</TotalTime>
  <Words>1884</Words>
  <Application>Microsoft Office PowerPoint</Application>
  <PresentationFormat>A4 (210 × 297 mm)</PresentationFormat>
  <Paragraphs>175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Tok</vt:lpstr>
      <vt:lpstr>Kolektivní obrana - NATO</vt:lpstr>
      <vt:lpstr>Cíle přednášky</vt:lpstr>
      <vt:lpstr>Obsah přednášky</vt:lpstr>
      <vt:lpstr>Základní východiska</vt:lpstr>
      <vt:lpstr>Úvod: Počátky Aliance a její základní cíl</vt:lpstr>
      <vt:lpstr>Článek 5 Washingtonské smlouvy</vt:lpstr>
      <vt:lpstr>Článek 5 Washingtonské smlouvy</vt:lpstr>
      <vt:lpstr>Rozšiřování členské základny NATO</vt:lpstr>
      <vt:lpstr>Německá otázka a NATO: Evropské obranné společenství</vt:lpstr>
      <vt:lpstr>Krize uvnitř NATO</vt:lpstr>
      <vt:lpstr>Historický vývoj NATO</vt:lpstr>
      <vt:lpstr>Historický vývoj NATO</vt:lpstr>
      <vt:lpstr>Historický vývoj NATO</vt:lpstr>
      <vt:lpstr>Vybrané mise NATO po rozpadu bipolárního světa</vt:lpstr>
      <vt:lpstr>Aktivace čl. 5 v roce 2001</vt:lpstr>
      <vt:lpstr>Aktuální působení NATO</vt:lpstr>
      <vt:lpstr>Struktura NATO</vt:lpstr>
      <vt:lpstr>Prezentace aplikace PowerPoint</vt:lpstr>
      <vt:lpstr>Politické struktury NATO</vt:lpstr>
      <vt:lpstr>Politické struktury NATO</vt:lpstr>
      <vt:lpstr>Politické struktury NATO</vt:lpstr>
      <vt:lpstr>Vojenské struktury NATO</vt:lpstr>
      <vt:lpstr>Vojenská struktura NATO</vt:lpstr>
      <vt:lpstr>Přidružené organizace a programy</vt:lpstr>
      <vt:lpstr>Další vývoj NATO</vt:lpstr>
      <vt:lpstr>Prezentace aplikace PowerPoint</vt:lpstr>
      <vt:lpstr>Další vývoj NATO</vt:lpstr>
      <vt:lpstr>Shrnutí</vt:lpstr>
      <vt:lpstr>Děkuji za pozornost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Stojar Richard</cp:lastModifiedBy>
  <cp:revision>1078</cp:revision>
  <cp:lastPrinted>2013-08-15T11:53:41Z</cp:lastPrinted>
  <dcterms:created xsi:type="dcterms:W3CDTF">2009-06-03T09:43:44Z</dcterms:created>
  <dcterms:modified xsi:type="dcterms:W3CDTF">2023-11-09T09:26:04Z</dcterms:modified>
</cp:coreProperties>
</file>