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1" r:id="rId4"/>
    <p:sldId id="260" r:id="rId5"/>
    <p:sldId id="261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6DC1BB-E3BA-2FCC-2E11-63AFB446B0AD}" v="14" dt="2024-03-28T09:20:28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sárová Dominika" userId="S::dominika.kosarova@unob.cz::73bf4ffd-1b42-41ff-af7d-fc31c4d328f1" providerId="AD" clId="Web-{4D6DC1BB-E3BA-2FCC-2E11-63AFB446B0AD}"/>
    <pc:docChg chg="modSld">
      <pc:chgData name="Kosárová Dominika" userId="S::dominika.kosarova@unob.cz::73bf4ffd-1b42-41ff-af7d-fc31c4d328f1" providerId="AD" clId="Web-{4D6DC1BB-E3BA-2FCC-2E11-63AFB446B0AD}" dt="2024-03-28T09:20:28.148" v="12"/>
      <pc:docMkLst>
        <pc:docMk/>
      </pc:docMkLst>
      <pc:sldChg chg="addSp delSp">
        <pc:chgData name="Kosárová Dominika" userId="S::dominika.kosarova@unob.cz::73bf4ffd-1b42-41ff-af7d-fc31c4d328f1" providerId="AD" clId="Web-{4D6DC1BB-E3BA-2FCC-2E11-63AFB446B0AD}" dt="2024-03-28T09:20:28.148" v="12"/>
        <pc:sldMkLst>
          <pc:docMk/>
          <pc:sldMk cId="1570822837" sldId="256"/>
        </pc:sldMkLst>
        <pc:cxnChg chg="add del">
          <ac:chgData name="Kosárová Dominika" userId="S::dominika.kosarova@unob.cz::73bf4ffd-1b42-41ff-af7d-fc31c4d328f1" providerId="AD" clId="Web-{4D6DC1BB-E3BA-2FCC-2E11-63AFB446B0AD}" dt="2024-03-28T09:20:28.148" v="12"/>
          <ac:cxnSpMkLst>
            <pc:docMk/>
            <pc:sldMk cId="1570822837" sldId="256"/>
            <ac:cxnSpMk id="5" creationId="{00000000-0000-0000-0000-000000000000}"/>
          </ac:cxnSpMkLst>
        </pc:cxnChg>
      </pc:sldChg>
      <pc:sldChg chg="addSp delSp modSp mod setBg">
        <pc:chgData name="Kosárová Dominika" userId="S::dominika.kosarova@unob.cz::73bf4ffd-1b42-41ff-af7d-fc31c4d328f1" providerId="AD" clId="Web-{4D6DC1BB-E3BA-2FCC-2E11-63AFB446B0AD}" dt="2024-03-28T09:19:27.114" v="8" actId="14100"/>
        <pc:sldMkLst>
          <pc:docMk/>
          <pc:sldMk cId="1114459932" sldId="261"/>
        </pc:sldMkLst>
        <pc:spChg chg="del">
          <ac:chgData name="Kosárová Dominika" userId="S::dominika.kosarova@unob.cz::73bf4ffd-1b42-41ff-af7d-fc31c4d328f1" providerId="AD" clId="Web-{4D6DC1BB-E3BA-2FCC-2E11-63AFB446B0AD}" dt="2024-03-28T09:18:53.425" v="3"/>
          <ac:spMkLst>
            <pc:docMk/>
            <pc:sldMk cId="1114459932" sldId="261"/>
            <ac:spMk id="2" creationId="{38D4FEE8-B5C7-406C-9B56-30308468C0A8}"/>
          </ac:spMkLst>
        </pc:spChg>
        <pc:spChg chg="mod ord">
          <ac:chgData name="Kosárová Dominika" userId="S::dominika.kosarova@unob.cz::73bf4ffd-1b42-41ff-af7d-fc31c4d328f1" providerId="AD" clId="Web-{4D6DC1BB-E3BA-2FCC-2E11-63AFB446B0AD}" dt="2024-03-28T09:19:27.114" v="8" actId="14100"/>
          <ac:spMkLst>
            <pc:docMk/>
            <pc:sldMk cId="1114459932" sldId="261"/>
            <ac:spMk id="3" creationId="{655A2672-F97E-4CBD-88FD-508360CB1A23}"/>
          </ac:spMkLst>
        </pc:spChg>
        <pc:spChg chg="add del mod">
          <ac:chgData name="Kosárová Dominika" userId="S::dominika.kosarova@unob.cz::73bf4ffd-1b42-41ff-af7d-fc31c4d328f1" providerId="AD" clId="Web-{4D6DC1BB-E3BA-2FCC-2E11-63AFB446B0AD}" dt="2024-03-28T09:19:10.629" v="5"/>
          <ac:spMkLst>
            <pc:docMk/>
            <pc:sldMk cId="1114459932" sldId="261"/>
            <ac:spMk id="7" creationId="{3F1F4EA8-059B-B10E-EF74-51B256E24E64}"/>
          </ac:spMkLst>
        </pc:spChg>
        <pc:spChg chg="add">
          <ac:chgData name="Kosárová Dominika" userId="S::dominika.kosarova@unob.cz::73bf4ffd-1b42-41ff-af7d-fc31c4d328f1" providerId="AD" clId="Web-{4D6DC1BB-E3BA-2FCC-2E11-63AFB446B0AD}" dt="2024-03-28T09:19:05.973" v="4"/>
          <ac:spMkLst>
            <pc:docMk/>
            <pc:sldMk cId="1114459932" sldId="261"/>
            <ac:spMk id="12" creationId="{79BB35BC-D5C2-4C8B-A22A-A71E6191913B}"/>
          </ac:spMkLst>
        </pc:spChg>
        <pc:picChg chg="add mod ord">
          <ac:chgData name="Kosárová Dominika" userId="S::dominika.kosarova@unob.cz::73bf4ffd-1b42-41ff-af7d-fc31c4d328f1" providerId="AD" clId="Web-{4D6DC1BB-E3BA-2FCC-2E11-63AFB446B0AD}" dt="2024-03-28T09:19:05.973" v="4"/>
          <ac:picMkLst>
            <pc:docMk/>
            <pc:sldMk cId="1114459932" sldId="261"/>
            <ac:picMk id="5" creationId="{45125867-747B-B306-0970-672A6EF67FEE}"/>
          </ac:picMkLst>
        </pc:picChg>
        <pc:cxnChg chg="del">
          <ac:chgData name="Kosárová Dominika" userId="S::dominika.kosarova@unob.cz::73bf4ffd-1b42-41ff-af7d-fc31c4d328f1" providerId="AD" clId="Web-{4D6DC1BB-E3BA-2FCC-2E11-63AFB446B0AD}" dt="2024-03-28T09:18:45.488" v="2"/>
          <ac:cxnSpMkLst>
            <pc:docMk/>
            <pc:sldMk cId="1114459932" sldId="261"/>
            <ac:cxnSpMk id="4" creationId="{00000000-0000-0000-0000-000000000000}"/>
          </ac:cxnSpMkLst>
        </pc:cxnChg>
      </pc:sldChg>
      <pc:sldChg chg="addSp delSp">
        <pc:chgData name="Kosárová Dominika" userId="S::dominika.kosarova@unob.cz::73bf4ffd-1b42-41ff-af7d-fc31c4d328f1" providerId="AD" clId="Web-{4D6DC1BB-E3BA-2FCC-2E11-63AFB446B0AD}" dt="2024-03-28T09:19:51.256" v="10"/>
        <pc:sldMkLst>
          <pc:docMk/>
          <pc:sldMk cId="3618644014" sldId="264"/>
        </pc:sldMkLst>
        <pc:cxnChg chg="add del">
          <ac:chgData name="Kosárová Dominika" userId="S::dominika.kosarova@unob.cz::73bf4ffd-1b42-41ff-af7d-fc31c4d328f1" providerId="AD" clId="Web-{4D6DC1BB-E3BA-2FCC-2E11-63AFB446B0AD}" dt="2024-03-28T09:19:51.256" v="10"/>
          <ac:cxnSpMkLst>
            <pc:docMk/>
            <pc:sldMk cId="3618644014" sldId="264"/>
            <ac:cxnSpMk id="4" creationId="{00000000-0000-0000-0000-00000000000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122EB6-2B92-4096-B7BA-35A7B2786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28C4FD-2E4E-413D-AC31-4A1EF3FCE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B829A76-9953-4F0A-8293-ADC3E724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D068-230A-4584-822A-A43F2FEC29B4}" type="datetimeFigureOut">
              <a:rPr lang="sk-SK" smtClean="0"/>
              <a:t>1. 4. 2024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674CCB1-EE21-4D60-8F64-44B8E9662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98ABF11-3161-49E2-BD73-08EB648A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311A-8AD7-4165-B4CE-D605ABFFCE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645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6EEEE-00EC-4B6D-A82D-86F3874B4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EB03719-EBC3-435E-AA71-E28ED8AE9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66C1BD1-C0A5-4E21-AB03-2E05F75C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D068-230A-4584-822A-A43F2FEC29B4}" type="datetimeFigureOut">
              <a:rPr lang="sk-SK" smtClean="0"/>
              <a:t>1. 4. 2024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86D5F22-7DB9-461F-BF45-AB6519E1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584AD09-5E41-4802-AA0B-2AAD0E1F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311A-8AD7-4165-B4CE-D605ABFFCE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816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728F3E67-0581-47A0-B15D-F08BCC210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04C6973-C941-4DD5-AE77-3FE795DED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FEC0AFA-ECA8-425A-B46C-14D5CA736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D068-230A-4584-822A-A43F2FEC29B4}" type="datetimeFigureOut">
              <a:rPr lang="sk-SK" smtClean="0"/>
              <a:t>1. 4. 2024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8E52702-2A4E-4D60-889D-F29EEEE0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EB4922E-CE93-4088-94C1-C9FACC1F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311A-8AD7-4165-B4CE-D605ABFFCE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199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1F66D7-5D31-438B-9DE9-02032E64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4424DA-DFDB-48B6-9295-E8467260D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6402B60-D3EA-4824-AA1F-7329A9864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D068-230A-4584-822A-A43F2FEC29B4}" type="datetimeFigureOut">
              <a:rPr lang="sk-SK" smtClean="0"/>
              <a:t>1. 4. 2024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C688711-B926-4F93-93EF-57E02BBC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44B3971-94E2-46CD-A572-646B9E9C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311A-8AD7-4165-B4CE-D605ABFFCE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150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F9F365-27E7-4CDB-899B-0F9AACA7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42E07F-CE61-4EB4-BF87-D19FC35E2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55CE244-E731-4E42-982D-B1111726E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D068-230A-4584-822A-A43F2FEC29B4}" type="datetimeFigureOut">
              <a:rPr lang="sk-SK" smtClean="0"/>
              <a:t>1. 4. 2024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6CE0F93-FB5F-4978-A26B-6FFA0BDA9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6DEC6FF-D22D-443E-8F45-1B82DCC9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311A-8AD7-4165-B4CE-D605ABFFCE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080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E03863-6578-4839-9673-4EFD292B9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2C42E94-0DA6-4F57-B4D1-4F28A015D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B618874-71B3-4AD8-9BDB-2B9069C0D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76D6D74-C383-4517-9565-19B9DBF25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D068-230A-4584-822A-A43F2FEC29B4}" type="datetimeFigureOut">
              <a:rPr lang="sk-SK" smtClean="0"/>
              <a:t>1. 4. 2024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F4A1FA0-DDD3-4207-A0F9-2E4134B5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8C03163-50A5-4513-91BF-89D6B24F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311A-8AD7-4165-B4CE-D605ABFFCE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173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8D480E-DB8A-4ED4-BDFB-7EB403F2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F23A0C-30C4-43A2-B815-88CCD4EE7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3D0D4E6-2723-4A95-815A-8D85E37C2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3F3C67-F766-4C4B-AD19-28CE2FAF3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DD816CE-1F09-4F1C-8E4F-E80D7DB9F1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70AFCE1-D2D2-44AE-9A3A-201B8BED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D068-230A-4584-822A-A43F2FEC29B4}" type="datetimeFigureOut">
              <a:rPr lang="sk-SK" smtClean="0"/>
              <a:t>1. 4. 2024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FA61E5F9-6097-4CEA-8A53-71CEA3D2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995801E6-50A0-47A0-98DB-CCE96A40D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311A-8AD7-4165-B4CE-D605ABFFCE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61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1FB723-0B20-4A1D-A8BD-983C4D652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1471DE5-1A99-4A1E-B1A4-59165135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D068-230A-4584-822A-A43F2FEC29B4}" type="datetimeFigureOut">
              <a:rPr lang="sk-SK" smtClean="0"/>
              <a:t>1. 4. 2024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AA6C54E-799F-4FDD-9928-4ED22386F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F334A84-DEFA-4A20-83B2-1F71FF66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311A-8AD7-4165-B4CE-D605ABFFCE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51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30C7AE7-2425-4EC5-84D2-19E9C5A8D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D068-230A-4584-822A-A43F2FEC29B4}" type="datetimeFigureOut">
              <a:rPr lang="sk-SK" smtClean="0"/>
              <a:t>1. 4. 2024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22A748C3-90F6-4ED3-B7B1-4E6C6F2C8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6DA75C0-157C-46EB-8CCE-FBC234944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311A-8AD7-4165-B4CE-D605ABFFCE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391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A2E59-7071-4405-9BA3-57C520896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A70786-32F7-4EA2-8238-A2918BA53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1DA158-3521-48FC-8CF2-DC5D9B816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6199080-2BBA-4263-A20F-AA04AC28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D068-230A-4584-822A-A43F2FEC29B4}" type="datetimeFigureOut">
              <a:rPr lang="sk-SK" smtClean="0"/>
              <a:t>1. 4. 2024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6598E18-6F67-47AF-A5A7-611FD7D49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A972EA5-1D6D-46DE-9D3F-C4FE1D40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311A-8AD7-4165-B4CE-D605ABFFCE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557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64AE7-388A-41B2-BA50-07E2FF55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ED3EDD4-C197-4A6C-8A27-127F002B0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4B0E5A3-AE44-43E9-898B-C865D1A55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E7C5DA9-17B6-4242-B69E-A4F7A4AC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D068-230A-4584-822A-A43F2FEC29B4}" type="datetimeFigureOut">
              <a:rPr lang="sk-SK" smtClean="0"/>
              <a:t>1. 4. 2024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4BE473F-DA19-422D-BFAA-B57ACEAAE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95DD18B-E1A7-4C37-AD86-3EFD8D411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311A-8AD7-4165-B4CE-D605ABFFCE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708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1EF51B1-BE02-4333-8D54-D93CF2AC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F54406-457D-4B7D-AFE0-090223B23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1389A35-EBCC-4718-BCF1-8A2050A15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4D068-230A-4584-822A-A43F2FEC29B4}" type="datetimeFigureOut">
              <a:rPr lang="sk-SK" smtClean="0"/>
              <a:t>1. 4. 2024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72BEE89-2DA4-4BFF-80AC-2F5406CB9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A3DA9CD-5839-4753-A2AB-E58517C76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311A-8AD7-4165-B4CE-D605ABFFCE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953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ominika.kosarova@unob.cz" TargetMode="External"/><Relationship Id="rId2" Type="http://schemas.openxmlformats.org/officeDocument/2006/relationships/hyperlink" Target="https://moodle.unob.cz/course/view.php?id=220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CE8971-957C-46A6-B8BE-C07027DC0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5372"/>
            <a:ext cx="9144000" cy="2387600"/>
          </a:xfrm>
        </p:spPr>
        <p:txBody>
          <a:bodyPr>
            <a:noAutofit/>
          </a:bodyPr>
          <a:lstStyle/>
          <a:p>
            <a:r>
              <a:rPr lang="sk-SK" sz="6600" b="1" dirty="0" err="1"/>
              <a:t>Subversive</a:t>
            </a:r>
            <a:r>
              <a:rPr lang="sk-SK" sz="6600" b="1" dirty="0"/>
              <a:t> </a:t>
            </a:r>
            <a:r>
              <a:rPr lang="sk-SK" sz="6600" b="1" dirty="0" err="1"/>
              <a:t>threats</a:t>
            </a:r>
            <a:br>
              <a:rPr lang="sk-SK" sz="4800" dirty="0"/>
            </a:br>
            <a:br>
              <a:rPr lang="sk-SK" sz="4800" dirty="0"/>
            </a:br>
            <a:r>
              <a:rPr lang="sk-SK" sz="4400" dirty="0" err="1"/>
              <a:t>Introduction</a:t>
            </a:r>
            <a:r>
              <a:rPr lang="sk-SK" sz="4400" dirty="0"/>
              <a:t> to </a:t>
            </a:r>
            <a:r>
              <a:rPr lang="sk-SK" sz="4400" dirty="0" err="1"/>
              <a:t>the</a:t>
            </a:r>
            <a:r>
              <a:rPr lang="sk-SK" sz="4400" dirty="0"/>
              <a:t> </a:t>
            </a:r>
            <a:r>
              <a:rPr lang="sk-SK" sz="4400" dirty="0" err="1"/>
              <a:t>course</a:t>
            </a:r>
            <a:endParaRPr lang="sk-SK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7C3BF4-A7DF-4015-8867-05E293CF6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34473"/>
            <a:ext cx="9144000" cy="1216022"/>
          </a:xfrm>
        </p:spPr>
        <p:txBody>
          <a:bodyPr>
            <a:noAutofit/>
          </a:bodyPr>
          <a:lstStyle/>
          <a:p>
            <a:r>
              <a:rPr lang="sk-SK" sz="2200" dirty="0"/>
              <a:t>Mgr. Dominika Kosárová, PhD.</a:t>
            </a:r>
          </a:p>
          <a:p>
            <a:r>
              <a:rPr lang="sk-SK" sz="2200" dirty="0"/>
              <a:t>Center </a:t>
            </a:r>
            <a:r>
              <a:rPr lang="sk-SK" sz="2200" dirty="0" err="1"/>
              <a:t>for</a:t>
            </a:r>
            <a:r>
              <a:rPr lang="sk-SK" sz="2200" dirty="0"/>
              <a:t> </a:t>
            </a:r>
            <a:r>
              <a:rPr lang="sk-SK" sz="2200" dirty="0" err="1"/>
              <a:t>security</a:t>
            </a:r>
            <a:r>
              <a:rPr lang="sk-SK" sz="2200" dirty="0"/>
              <a:t> and </a:t>
            </a:r>
            <a:r>
              <a:rPr lang="sk-SK" sz="2200" dirty="0" err="1"/>
              <a:t>military-strategic</a:t>
            </a:r>
            <a:r>
              <a:rPr lang="sk-SK" sz="2200" dirty="0"/>
              <a:t> </a:t>
            </a:r>
            <a:r>
              <a:rPr lang="sk-SK" sz="2200" dirty="0" err="1"/>
              <a:t>studies</a:t>
            </a:r>
            <a:r>
              <a:rPr lang="sk-SK" sz="2200" dirty="0"/>
              <a:t>, </a:t>
            </a:r>
            <a:r>
              <a:rPr lang="sk-SK" sz="2200" dirty="0" err="1"/>
              <a:t>University</a:t>
            </a:r>
            <a:r>
              <a:rPr lang="sk-SK" sz="2200" dirty="0"/>
              <a:t> of </a:t>
            </a:r>
            <a:r>
              <a:rPr lang="sk-SK" sz="2200" dirty="0" err="1"/>
              <a:t>Defence</a:t>
            </a:r>
            <a:endParaRPr lang="sk-SK" sz="2200" dirty="0"/>
          </a:p>
          <a:p>
            <a:r>
              <a:rPr lang="sk-SK" sz="2200" dirty="0"/>
              <a:t>e-mail: dominika.kosarova@unob.cz</a:t>
            </a:r>
          </a:p>
          <a:p>
            <a:endParaRPr lang="sk-SK" sz="22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4245429" y="4049486"/>
            <a:ext cx="35642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82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5636" y="69395"/>
            <a:ext cx="10515600" cy="821721"/>
          </a:xfrm>
        </p:spPr>
        <p:txBody>
          <a:bodyPr>
            <a:normAutofit/>
          </a:bodyPr>
          <a:lstStyle/>
          <a:p>
            <a:r>
              <a:rPr lang="sk-SK" sz="3200" dirty="0" err="1"/>
              <a:t>Who</a:t>
            </a:r>
            <a:r>
              <a:rPr lang="sk-SK" sz="3200" dirty="0"/>
              <a:t> </a:t>
            </a:r>
            <a:r>
              <a:rPr lang="sk-SK" sz="3200" dirty="0" err="1"/>
              <a:t>am</a:t>
            </a:r>
            <a:r>
              <a:rPr lang="sk-SK" sz="3200" dirty="0"/>
              <a:t> I?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5636" y="919508"/>
            <a:ext cx="11951855" cy="53464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b="1" dirty="0"/>
              <a:t>Education</a:t>
            </a:r>
            <a:r>
              <a:rPr lang="en-US" sz="1700" dirty="0"/>
              <a:t>: </a:t>
            </a:r>
          </a:p>
          <a:p>
            <a:r>
              <a:rPr lang="en-US" sz="1700" dirty="0"/>
              <a:t>2010-2018: international relations (University of Matej Bel, Slovakia) – </a:t>
            </a:r>
            <a:r>
              <a:rPr lang="en-US" sz="1700" b="1" dirty="0"/>
              <a:t>Ph.D. </a:t>
            </a:r>
          </a:p>
          <a:p>
            <a:r>
              <a:rPr lang="en-US" sz="1700" dirty="0"/>
              <a:t>2014-2015: geopolitics (</a:t>
            </a:r>
            <a:r>
              <a:rPr lang="en-US" sz="1700" dirty="0" err="1"/>
              <a:t>Université</a:t>
            </a:r>
            <a:r>
              <a:rPr lang="en-US" sz="1700" dirty="0"/>
              <a:t> de Reims, France) – double degree (</a:t>
            </a:r>
            <a:r>
              <a:rPr lang="en-US" sz="1700" b="1" dirty="0"/>
              <a:t>M.A.</a:t>
            </a:r>
            <a:r>
              <a:rPr lang="en-US" sz="1700" dirty="0"/>
              <a:t>)</a:t>
            </a:r>
          </a:p>
          <a:p>
            <a:r>
              <a:rPr lang="en-US" sz="1700" dirty="0"/>
              <a:t>Erasmus: Sheffield Hallam University (UK), </a:t>
            </a:r>
            <a:r>
              <a:rPr lang="en-US" sz="1700" dirty="0" err="1"/>
              <a:t>Université</a:t>
            </a:r>
            <a:r>
              <a:rPr lang="en-US" sz="1700" dirty="0"/>
              <a:t> de Lorraine (France), Science Po Grenoble (France)</a:t>
            </a:r>
          </a:p>
          <a:p>
            <a:pPr marL="0" indent="0">
              <a:buNone/>
            </a:pPr>
            <a:r>
              <a:rPr lang="en-US" sz="1700" b="1" dirty="0"/>
              <a:t>Additional courses:</a:t>
            </a:r>
          </a:p>
          <a:p>
            <a:r>
              <a:rPr lang="sk-SK" sz="1700" dirty="0"/>
              <a:t>NATO </a:t>
            </a:r>
            <a:r>
              <a:rPr lang="sk-SK" sz="1700" dirty="0" err="1"/>
              <a:t>Defence</a:t>
            </a:r>
            <a:r>
              <a:rPr lang="sk-SK" sz="1700" dirty="0"/>
              <a:t> </a:t>
            </a:r>
            <a:r>
              <a:rPr lang="sk-SK" sz="1700" dirty="0" err="1"/>
              <a:t>against</a:t>
            </a:r>
            <a:r>
              <a:rPr lang="sk-SK" sz="1700" dirty="0"/>
              <a:t> </a:t>
            </a:r>
            <a:r>
              <a:rPr lang="sk-SK" sz="1700" dirty="0" err="1"/>
              <a:t>Terrorism</a:t>
            </a:r>
            <a:r>
              <a:rPr lang="sk-SK" sz="1700" dirty="0"/>
              <a:t>, NATO </a:t>
            </a:r>
            <a:r>
              <a:rPr lang="sk-SK" sz="1700" dirty="0" err="1"/>
              <a:t>School</a:t>
            </a:r>
            <a:r>
              <a:rPr lang="sk-SK" sz="1700" dirty="0"/>
              <a:t> </a:t>
            </a:r>
            <a:r>
              <a:rPr lang="sk-SK" sz="1700" dirty="0" err="1"/>
              <a:t>Oberammergau</a:t>
            </a:r>
            <a:r>
              <a:rPr lang="sk-SK" sz="1700" dirty="0"/>
              <a:t>, </a:t>
            </a:r>
            <a:r>
              <a:rPr lang="sk-SK" sz="1700" dirty="0" err="1"/>
              <a:t>Germany</a:t>
            </a:r>
            <a:endParaRPr lang="sk-SK" sz="1700" dirty="0"/>
          </a:p>
          <a:p>
            <a:r>
              <a:rPr lang="en-US" sz="1700" dirty="0"/>
              <a:t>Program on Terrorism and Security Studies, GCMC, Germany</a:t>
            </a:r>
          </a:p>
          <a:p>
            <a:r>
              <a:rPr lang="en-US" sz="1700" dirty="0"/>
              <a:t>Seminar on Regional Security, </a:t>
            </a:r>
            <a:r>
              <a:rPr lang="sk-SK" sz="1700" dirty="0"/>
              <a:t>GCMC, </a:t>
            </a:r>
            <a:r>
              <a:rPr lang="sk-SK" sz="1700" dirty="0" err="1"/>
              <a:t>Germany</a:t>
            </a:r>
            <a:r>
              <a:rPr lang="sk-SK" sz="1700" dirty="0"/>
              <a:t> </a:t>
            </a:r>
          </a:p>
          <a:p>
            <a:r>
              <a:rPr lang="en-US" sz="1700" dirty="0"/>
              <a:t>Program on Applied Security Studies, </a:t>
            </a:r>
            <a:r>
              <a:rPr lang="sk-SK" sz="1700" dirty="0"/>
              <a:t>GCMC, </a:t>
            </a:r>
            <a:r>
              <a:rPr lang="sk-SK" sz="1700" dirty="0" err="1"/>
              <a:t>Germany</a:t>
            </a:r>
            <a:endParaRPr lang="sk-SK" sz="1700" dirty="0"/>
          </a:p>
          <a:p>
            <a:r>
              <a:rPr lang="en-US" sz="1700" dirty="0"/>
              <a:t>Middle East Summer School, Ludwig Maximilian University</a:t>
            </a:r>
            <a:r>
              <a:rPr lang="sk-SK" sz="1700" dirty="0"/>
              <a:t>, </a:t>
            </a:r>
            <a:r>
              <a:rPr lang="sk-SK" sz="1700" dirty="0" err="1"/>
              <a:t>Germany</a:t>
            </a:r>
            <a:endParaRPr lang="sk-SK" sz="1700" dirty="0"/>
          </a:p>
          <a:p>
            <a:r>
              <a:rPr lang="en-US" sz="1700" dirty="0"/>
              <a:t>Senior Course on Crisis Management and Civil Emergency Planning</a:t>
            </a:r>
            <a:r>
              <a:rPr lang="sk-SK" sz="1700" dirty="0"/>
              <a:t>, </a:t>
            </a:r>
            <a:r>
              <a:rPr lang="sk-SK" sz="1700" dirty="0" err="1"/>
              <a:t>Swedish</a:t>
            </a:r>
            <a:r>
              <a:rPr lang="sk-SK" sz="1700" dirty="0"/>
              <a:t> </a:t>
            </a:r>
            <a:r>
              <a:rPr lang="sk-SK" sz="1700" dirty="0" err="1"/>
              <a:t>Defence</a:t>
            </a:r>
            <a:r>
              <a:rPr lang="sk-SK" sz="1700" dirty="0"/>
              <a:t> </a:t>
            </a:r>
            <a:r>
              <a:rPr lang="sk-SK" sz="1700" dirty="0" err="1"/>
              <a:t>University</a:t>
            </a:r>
            <a:r>
              <a:rPr lang="sk-SK" sz="1700" dirty="0"/>
              <a:t>, </a:t>
            </a:r>
            <a:r>
              <a:rPr lang="sk-SK" sz="1700" dirty="0" err="1"/>
              <a:t>Sweden</a:t>
            </a:r>
            <a:endParaRPr lang="sk-SK" sz="1700" dirty="0"/>
          </a:p>
          <a:p>
            <a:r>
              <a:rPr lang="en-US" sz="1700" dirty="0"/>
              <a:t>Confronting terrorism in today’s world, University College Roosevelt</a:t>
            </a:r>
            <a:r>
              <a:rPr lang="sk-SK" sz="1700" dirty="0"/>
              <a:t>, </a:t>
            </a:r>
            <a:r>
              <a:rPr lang="sk-SK" sz="1700" dirty="0" err="1"/>
              <a:t>Netherlands</a:t>
            </a:r>
            <a:endParaRPr lang="sk-SK" sz="1700" dirty="0"/>
          </a:p>
          <a:p>
            <a:r>
              <a:rPr lang="en-US" sz="1700" dirty="0"/>
              <a:t>From intervention to non-intervention: The triumph of sovereignty over human rights? </a:t>
            </a:r>
            <a:r>
              <a:rPr lang="en-US" sz="1700" dirty="0" err="1"/>
              <a:t>Singidunum</a:t>
            </a:r>
            <a:r>
              <a:rPr lang="sk-SK" sz="1700" dirty="0"/>
              <a:t> </a:t>
            </a:r>
            <a:r>
              <a:rPr lang="en-US" sz="1700" dirty="0"/>
              <a:t>Uni</a:t>
            </a:r>
            <a:r>
              <a:rPr lang="sk-SK" sz="1700" dirty="0"/>
              <a:t>, </a:t>
            </a:r>
            <a:r>
              <a:rPr lang="sk-SK" sz="1700" dirty="0" err="1"/>
              <a:t>Serbia</a:t>
            </a:r>
            <a:endParaRPr lang="sk-SK" sz="1700" dirty="0"/>
          </a:p>
          <a:p>
            <a:pPr marL="0" indent="0">
              <a:buNone/>
            </a:pPr>
            <a:r>
              <a:rPr lang="sk-SK" sz="1700" b="1" dirty="0" err="1"/>
              <a:t>Career</a:t>
            </a:r>
            <a:r>
              <a:rPr lang="sk-SK" sz="1700" dirty="0"/>
              <a:t>:</a:t>
            </a:r>
          </a:p>
          <a:p>
            <a:r>
              <a:rPr lang="sk-SK" sz="1700" dirty="0" err="1"/>
              <a:t>since</a:t>
            </a:r>
            <a:r>
              <a:rPr lang="sk-SK" sz="1700" dirty="0"/>
              <a:t> 2018: </a:t>
            </a:r>
            <a:r>
              <a:rPr lang="en-US" sz="1700" dirty="0"/>
              <a:t>Center for security and military-strategic studies, University of </a:t>
            </a:r>
            <a:r>
              <a:rPr lang="en-US" sz="1700" dirty="0" err="1"/>
              <a:t>Defence</a:t>
            </a:r>
            <a:endParaRPr lang="en-US" sz="1700" dirty="0"/>
          </a:p>
          <a:p>
            <a:r>
              <a:rPr lang="sk-SK" sz="1700" dirty="0" err="1"/>
              <a:t>internships</a:t>
            </a:r>
            <a:r>
              <a:rPr lang="sk-SK" sz="1700" dirty="0"/>
              <a:t>: International </a:t>
            </a:r>
            <a:r>
              <a:rPr lang="sk-SK" sz="1700" dirty="0" err="1"/>
              <a:t>Organization</a:t>
            </a:r>
            <a:r>
              <a:rPr lang="sk-SK" sz="1700" dirty="0"/>
              <a:t> </a:t>
            </a:r>
            <a:r>
              <a:rPr lang="sk-SK" sz="1700" dirty="0" err="1"/>
              <a:t>for</a:t>
            </a:r>
            <a:r>
              <a:rPr lang="sk-SK" sz="1700" dirty="0"/>
              <a:t> </a:t>
            </a:r>
            <a:r>
              <a:rPr lang="sk-SK" sz="1700" dirty="0" err="1"/>
              <a:t>Migration</a:t>
            </a:r>
            <a:r>
              <a:rPr lang="sk-SK" sz="1700" dirty="0"/>
              <a:t>, </a:t>
            </a:r>
            <a:r>
              <a:rPr lang="sk-SK" sz="1700" dirty="0" err="1"/>
              <a:t>Representation</a:t>
            </a:r>
            <a:r>
              <a:rPr lang="sk-SK" sz="1700" dirty="0"/>
              <a:t> of </a:t>
            </a:r>
            <a:r>
              <a:rPr lang="sk-SK" sz="1700" dirty="0" err="1"/>
              <a:t>the</a:t>
            </a:r>
            <a:r>
              <a:rPr lang="sk-SK" sz="1700" dirty="0"/>
              <a:t> </a:t>
            </a:r>
            <a:r>
              <a:rPr lang="sk-SK" sz="1700" dirty="0" err="1"/>
              <a:t>European</a:t>
            </a:r>
            <a:r>
              <a:rPr lang="sk-SK" sz="1700" dirty="0"/>
              <a:t> </a:t>
            </a:r>
            <a:r>
              <a:rPr lang="sk-SK" sz="1700" dirty="0" err="1"/>
              <a:t>Commission</a:t>
            </a:r>
            <a:r>
              <a:rPr lang="sk-SK" sz="1700" dirty="0"/>
              <a:t> in Slovakia, AIESEC </a:t>
            </a:r>
            <a:r>
              <a:rPr lang="sk-SK" sz="1700" dirty="0" err="1"/>
              <a:t>China</a:t>
            </a:r>
            <a:endParaRPr lang="sk-SK" sz="17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436417" y="807129"/>
            <a:ext cx="3526971" cy="93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64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7715" y="210274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 err="1"/>
              <a:t>Our</a:t>
            </a:r>
            <a:r>
              <a:rPr lang="sk-SK" sz="3600" dirty="0"/>
              <a:t> team</a:t>
            </a:r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15277" r="31932"/>
          <a:stretch/>
        </p:blipFill>
        <p:spPr>
          <a:xfrm>
            <a:off x="2609421" y="2766816"/>
            <a:ext cx="2062285" cy="219513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26694" y="2055272"/>
            <a:ext cx="232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Dr. Dominika Kosárová</a:t>
            </a:r>
          </a:p>
          <a:p>
            <a:pPr algn="ctr"/>
            <a:r>
              <a:rPr lang="sk-SK" dirty="0"/>
              <a:t>garant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9462302" y="2079727"/>
            <a:ext cx="2253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Dr. Adam Potočňák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464060" y="2055269"/>
            <a:ext cx="225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Dr. Richard Stojar</a:t>
            </a:r>
          </a:p>
          <a:p>
            <a:pPr algn="ctr"/>
            <a:endParaRPr lang="sk-SK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725650" y="2055266"/>
            <a:ext cx="225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Capt</a:t>
            </a:r>
            <a:r>
              <a:rPr lang="sk-SK" b="1" dirty="0"/>
              <a:t>. Jakub Fučík</a:t>
            </a:r>
          </a:p>
          <a:p>
            <a:pPr algn="ctr"/>
            <a:endParaRPr lang="sk-SK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089910" y="2057736"/>
            <a:ext cx="225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Dr. Miroslava </a:t>
            </a:r>
            <a:r>
              <a:rPr lang="sk-SK" b="1" dirty="0" err="1"/>
              <a:t>Pačková</a:t>
            </a:r>
            <a:endParaRPr lang="sk-SK" b="1" dirty="0"/>
          </a:p>
          <a:p>
            <a:pPr algn="ctr"/>
            <a:endParaRPr lang="sk-SK" b="1" dirty="0"/>
          </a:p>
        </p:txBody>
      </p:sp>
      <p:cxnSp>
        <p:nvCxnSpPr>
          <p:cNvPr id="20" name="Přímá spojnice 19"/>
          <p:cNvCxnSpPr/>
          <p:nvPr/>
        </p:nvCxnSpPr>
        <p:spPr>
          <a:xfrm>
            <a:off x="447870" y="1399591"/>
            <a:ext cx="3526971" cy="93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022" y="2766816"/>
            <a:ext cx="2195134" cy="219513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l="28038" r="15783"/>
          <a:stretch/>
        </p:blipFill>
        <p:spPr>
          <a:xfrm>
            <a:off x="4813791" y="2766816"/>
            <a:ext cx="2192357" cy="219513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1464" y="2766816"/>
            <a:ext cx="2195134" cy="219513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9" t="16546" r="17300" b="29478"/>
          <a:stretch/>
        </p:blipFill>
        <p:spPr>
          <a:xfrm>
            <a:off x="372047" y="2766816"/>
            <a:ext cx="2090604" cy="219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0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9CA9A-41A5-4B9B-B1B9-88EE90C3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19" y="208607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 err="1"/>
              <a:t>Useful</a:t>
            </a:r>
            <a:r>
              <a:rPr lang="sk-SK" sz="3600" dirty="0"/>
              <a:t> </a:t>
            </a:r>
            <a:r>
              <a:rPr lang="sk-SK" sz="3600" dirty="0" err="1"/>
              <a:t>information</a:t>
            </a:r>
            <a:endParaRPr lang="sk-SK" sz="36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A1F7E0-2C83-4231-BEC2-609E48F1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119" y="1828800"/>
            <a:ext cx="10784359" cy="4306974"/>
          </a:xfrm>
        </p:spPr>
        <p:txBody>
          <a:bodyPr>
            <a:noAutofit/>
          </a:bodyPr>
          <a:lstStyle/>
          <a:p>
            <a:r>
              <a:rPr lang="en-US" sz="2000" dirty="0">
                <a:hlinkClick r:id="rId2"/>
              </a:rPr>
              <a:t>Moodle</a:t>
            </a:r>
            <a:endParaRPr lang="en-US" sz="2000" dirty="0"/>
          </a:p>
          <a:p>
            <a:r>
              <a:rPr lang="en-US" sz="2000" b="1" dirty="0"/>
              <a:t>Form</a:t>
            </a:r>
            <a:r>
              <a:rPr lang="en-US" sz="2000" dirty="0"/>
              <a:t>: 9 lectures + 8 seminars + credit seminar</a:t>
            </a:r>
            <a:r>
              <a:rPr lang="sk-SK" sz="2000" dirty="0"/>
              <a:t> (</a:t>
            </a:r>
            <a:r>
              <a:rPr lang="sk-SK" sz="2000" dirty="0" err="1"/>
              <a:t>June</a:t>
            </a:r>
            <a:r>
              <a:rPr lang="sk-SK" sz="2000" dirty="0"/>
              <a:t> 20)</a:t>
            </a:r>
            <a:endParaRPr lang="en-US" sz="2000" dirty="0"/>
          </a:p>
          <a:p>
            <a:r>
              <a:rPr lang="sk-SK" sz="2000" dirty="0"/>
              <a:t>In </a:t>
            </a:r>
            <a:r>
              <a:rPr lang="sk-SK" sz="2000" dirty="0" err="1"/>
              <a:t>case</a:t>
            </a:r>
            <a:r>
              <a:rPr lang="sk-SK" sz="2000" dirty="0"/>
              <a:t> of </a:t>
            </a:r>
            <a:r>
              <a:rPr lang="sk-SK" sz="2000" b="1" dirty="0" err="1"/>
              <a:t>absence</a:t>
            </a:r>
            <a:r>
              <a:rPr lang="sk-SK" sz="2000" dirty="0"/>
              <a:t> </a:t>
            </a:r>
            <a:r>
              <a:rPr lang="sk-SK" sz="2000" dirty="0" err="1"/>
              <a:t>during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seminar</a:t>
            </a:r>
            <a:r>
              <a:rPr lang="sk-SK" sz="2000" dirty="0"/>
              <a:t>,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student</a:t>
            </a:r>
            <a:r>
              <a:rPr lang="sk-SK" sz="2000" dirty="0"/>
              <a:t> </a:t>
            </a:r>
            <a:r>
              <a:rPr lang="sk-SK" sz="2000" dirty="0" err="1"/>
              <a:t>will</a:t>
            </a:r>
            <a:r>
              <a:rPr lang="sk-SK" sz="2000" dirty="0"/>
              <a:t> </a:t>
            </a:r>
            <a:r>
              <a:rPr lang="sk-SK" sz="2000" dirty="0" err="1"/>
              <a:t>be</a:t>
            </a:r>
            <a:r>
              <a:rPr lang="sk-SK" sz="2000" dirty="0"/>
              <a:t> </a:t>
            </a:r>
            <a:r>
              <a:rPr lang="sk-SK" sz="2000" dirty="0" err="1"/>
              <a:t>given</a:t>
            </a:r>
            <a:r>
              <a:rPr lang="sk-SK" sz="2000" dirty="0"/>
              <a:t> </a:t>
            </a:r>
            <a:r>
              <a:rPr lang="sk-SK" sz="2000" dirty="0" err="1"/>
              <a:t>individual</a:t>
            </a:r>
            <a:r>
              <a:rPr lang="sk-SK" sz="2000" dirty="0"/>
              <a:t> </a:t>
            </a:r>
            <a:r>
              <a:rPr lang="sk-SK" sz="2000" dirty="0" err="1"/>
              <a:t>homework</a:t>
            </a:r>
            <a:endParaRPr lang="sk-SK" sz="2000" dirty="0"/>
          </a:p>
          <a:p>
            <a:r>
              <a:rPr lang="en-US" sz="2000" b="1" dirty="0"/>
              <a:t>Evaluation</a:t>
            </a:r>
            <a:r>
              <a:rPr lang="en-US" sz="2000" dirty="0"/>
              <a:t>: </a:t>
            </a:r>
          </a:p>
          <a:p>
            <a:pPr lvl="1"/>
            <a:r>
              <a:rPr lang="en-US" sz="2000" dirty="0"/>
              <a:t>final test + active participation in seminars</a:t>
            </a:r>
            <a:endParaRPr lang="sk-SK" sz="2000" dirty="0"/>
          </a:p>
          <a:p>
            <a:pPr lvl="1"/>
            <a:r>
              <a:rPr lang="sk-SK" sz="2000" dirty="0" err="1"/>
              <a:t>need</a:t>
            </a:r>
            <a:r>
              <a:rPr lang="sk-SK" sz="2000" dirty="0"/>
              <a:t> to </a:t>
            </a:r>
            <a:r>
              <a:rPr lang="sk-SK" sz="2000" dirty="0" err="1"/>
              <a:t>achieve</a:t>
            </a:r>
            <a:r>
              <a:rPr lang="sk-SK" sz="2000" dirty="0"/>
              <a:t> at </a:t>
            </a:r>
            <a:r>
              <a:rPr lang="sk-SK" sz="2000" dirty="0" err="1"/>
              <a:t>least</a:t>
            </a:r>
            <a:r>
              <a:rPr lang="en-US" sz="2000" dirty="0"/>
              <a:t> </a:t>
            </a:r>
            <a:r>
              <a:rPr lang="sk-SK" sz="2000" b="1" dirty="0"/>
              <a:t>5</a:t>
            </a:r>
            <a:r>
              <a:rPr lang="en-US" sz="2000" b="1" dirty="0"/>
              <a:t>0% </a:t>
            </a:r>
            <a:r>
              <a:rPr lang="sk-SK" sz="2000" dirty="0"/>
              <a:t>in </a:t>
            </a:r>
            <a:r>
              <a:rPr lang="sk-SK" sz="2000" b="1" dirty="0" err="1"/>
              <a:t>each</a:t>
            </a:r>
            <a:r>
              <a:rPr lang="sk-SK" sz="2000" dirty="0"/>
              <a:t> </a:t>
            </a:r>
            <a:r>
              <a:rPr lang="sk-SK" sz="2000" dirty="0" err="1"/>
              <a:t>criterium</a:t>
            </a:r>
            <a:endParaRPr lang="en-US" sz="2000" dirty="0"/>
          </a:p>
          <a:p>
            <a:r>
              <a:rPr lang="en-US" sz="2000" b="1" dirty="0"/>
              <a:t>Contact: </a:t>
            </a:r>
          </a:p>
          <a:p>
            <a:pPr lvl="1"/>
            <a:r>
              <a:rPr lang="en-US" sz="2000" dirty="0"/>
              <a:t>Email: </a:t>
            </a:r>
            <a:r>
              <a:rPr lang="en-US" sz="2000" dirty="0">
                <a:hlinkClick r:id="rId3"/>
              </a:rPr>
              <a:t>dominika.kosarova@unob.cz</a:t>
            </a:r>
            <a:endParaRPr lang="en-US" sz="2000" dirty="0"/>
          </a:p>
          <a:p>
            <a:pPr lvl="1"/>
            <a:r>
              <a:rPr lang="en-US" sz="2000" dirty="0"/>
              <a:t>Tel.: 973 442 744 </a:t>
            </a:r>
          </a:p>
          <a:p>
            <a:pPr lvl="1"/>
            <a:r>
              <a:rPr lang="en-US" sz="2000" dirty="0"/>
              <a:t>Office: C115, 23 </a:t>
            </a:r>
            <a:r>
              <a:rPr lang="en-US" sz="2000" dirty="0" err="1"/>
              <a:t>Tučkova</a:t>
            </a:r>
            <a:r>
              <a:rPr lang="en-US" sz="2000" dirty="0"/>
              <a:t> Street</a:t>
            </a:r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858417" y="1315616"/>
            <a:ext cx="3517640" cy="93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171786"/>
              </p:ext>
            </p:extLst>
          </p:nvPr>
        </p:nvGraphicFramePr>
        <p:xfrm>
          <a:off x="8655628" y="3958937"/>
          <a:ext cx="2514600" cy="2187810"/>
        </p:xfrm>
        <a:graphic>
          <a:graphicData uri="http://schemas.openxmlformats.org/drawingml/2006/table">
            <a:tbl>
              <a:tblPr/>
              <a:tblGrid>
                <a:gridCol w="830784">
                  <a:extLst>
                    <a:ext uri="{9D8B030D-6E8A-4147-A177-3AD203B41FA5}">
                      <a16:colId xmlns:a16="http://schemas.microsoft.com/office/drawing/2014/main" val="667716568"/>
                    </a:ext>
                  </a:extLst>
                </a:gridCol>
                <a:gridCol w="1683816">
                  <a:extLst>
                    <a:ext uri="{9D8B030D-6E8A-4147-A177-3AD203B41FA5}">
                      <a16:colId xmlns:a16="http://schemas.microsoft.com/office/drawing/2014/main" val="3469919628"/>
                    </a:ext>
                  </a:extLst>
                </a:gridCol>
              </a:tblGrid>
              <a:tr h="363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– 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882342"/>
                  </a:ext>
                </a:extLst>
              </a:tr>
              <a:tr h="363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– 89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244861"/>
                  </a:ext>
                </a:extLst>
              </a:tr>
              <a:tr h="363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– 79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011462"/>
                  </a:ext>
                </a:extLst>
              </a:tr>
              <a:tr h="363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– 69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129120"/>
                  </a:ext>
                </a:extLst>
              </a:tr>
              <a:tr h="363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– 59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265211"/>
                  </a:ext>
                </a:extLst>
              </a:tr>
              <a:tr h="371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– 49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955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58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abuľa, rukopis, text, krieda&#10;&#10;Automaticky generovaný popis">
            <a:extLst>
              <a:ext uri="{FF2B5EF4-FFF2-40B4-BE49-F238E27FC236}">
                <a16:creationId xmlns:a16="http://schemas.microsoft.com/office/drawing/2014/main" id="{45125867-747B-B306-0970-672A6EF67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21" r="20345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55A2672-F97E-4CBD-88FD-508360CB1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521579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Name</a:t>
            </a:r>
          </a:p>
          <a:p>
            <a:r>
              <a:rPr lang="en-US" sz="2000" dirty="0"/>
              <a:t>Country of origin 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Why did you </a:t>
            </a:r>
            <a:r>
              <a:rPr lang="sk-SK" sz="2000" err="1"/>
              <a:t>choose</a:t>
            </a:r>
            <a:r>
              <a:rPr lang="en-US" sz="2000" dirty="0"/>
              <a:t> this course? </a:t>
            </a:r>
          </a:p>
          <a:p>
            <a:r>
              <a:rPr lang="en-US" sz="2000" dirty="0"/>
              <a:t>What are your expectations from the course?</a:t>
            </a:r>
            <a:endParaRPr lang="en-US" dirty="0"/>
          </a:p>
          <a:p>
            <a:r>
              <a:rPr lang="en-US" sz="2000" dirty="0"/>
              <a:t>What are your hobbies?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Anything else...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45993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371</Words>
  <Application>Microsoft Office PowerPoint</Application>
  <PresentationFormat>Širokoúhlá obrazovka</PresentationFormat>
  <Paragraphs>57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Motív Office</vt:lpstr>
      <vt:lpstr>Subversive threats  Introduction to the course</vt:lpstr>
      <vt:lpstr>Who am I?</vt:lpstr>
      <vt:lpstr>Our team</vt:lpstr>
      <vt:lpstr>Useful information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Kosárová Dominika</dc:creator>
  <cp:lastModifiedBy>Kosárová Dominika</cp:lastModifiedBy>
  <cp:revision>76</cp:revision>
  <dcterms:created xsi:type="dcterms:W3CDTF">2021-10-01T16:06:01Z</dcterms:created>
  <dcterms:modified xsi:type="dcterms:W3CDTF">2024-04-01T06:51:55Z</dcterms:modified>
</cp:coreProperties>
</file>